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89" r:id="rId1"/>
  </p:sldMasterIdLst>
  <p:notesMasterIdLst>
    <p:notesMasterId r:id="rId43"/>
  </p:notesMasterIdLst>
  <p:handoutMasterIdLst>
    <p:handoutMasterId r:id="rId44"/>
  </p:handoutMasterIdLst>
  <p:sldIdLst>
    <p:sldId id="263" r:id="rId2"/>
    <p:sldId id="275" r:id="rId3"/>
    <p:sldId id="388" r:id="rId4"/>
    <p:sldId id="403" r:id="rId5"/>
    <p:sldId id="407" r:id="rId6"/>
    <p:sldId id="406" r:id="rId7"/>
    <p:sldId id="389" r:id="rId8"/>
    <p:sldId id="405" r:id="rId9"/>
    <p:sldId id="418" r:id="rId10"/>
    <p:sldId id="416" r:id="rId11"/>
    <p:sldId id="409" r:id="rId12"/>
    <p:sldId id="417" r:id="rId13"/>
    <p:sldId id="431" r:id="rId14"/>
    <p:sldId id="433" r:id="rId15"/>
    <p:sldId id="408" r:id="rId16"/>
    <p:sldId id="410" r:id="rId17"/>
    <p:sldId id="414" r:id="rId18"/>
    <p:sldId id="425" r:id="rId19"/>
    <p:sldId id="437" r:id="rId20"/>
    <p:sldId id="411" r:id="rId21"/>
    <p:sldId id="413" r:id="rId22"/>
    <p:sldId id="435" r:id="rId23"/>
    <p:sldId id="436" r:id="rId24"/>
    <p:sldId id="412" r:id="rId25"/>
    <p:sldId id="427" r:id="rId26"/>
    <p:sldId id="428" r:id="rId27"/>
    <p:sldId id="390" r:id="rId28"/>
    <p:sldId id="415" r:id="rId29"/>
    <p:sldId id="424" r:id="rId30"/>
    <p:sldId id="392" r:id="rId31"/>
    <p:sldId id="393" r:id="rId32"/>
    <p:sldId id="419" r:id="rId33"/>
    <p:sldId id="423" r:id="rId34"/>
    <p:sldId id="396" r:id="rId35"/>
    <p:sldId id="421" r:id="rId36"/>
    <p:sldId id="422" r:id="rId37"/>
    <p:sldId id="430" r:id="rId38"/>
    <p:sldId id="434" r:id="rId39"/>
    <p:sldId id="432" r:id="rId40"/>
    <p:sldId id="397" r:id="rId41"/>
    <p:sldId id="306" r:id="rId42"/>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lizabeth Pell" initials="EP" lastIdx="2"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897" autoAdjust="0"/>
    <p:restoredTop sz="93910" autoAdjust="0"/>
  </p:normalViewPr>
  <p:slideViewPr>
    <p:cSldViewPr>
      <p:cViewPr varScale="1">
        <p:scale>
          <a:sx n="51" d="100"/>
          <a:sy n="51" d="100"/>
        </p:scale>
        <p:origin x="1099" y="67"/>
      </p:cViewPr>
      <p:guideLst>
        <p:guide orient="horz" pos="2160"/>
        <p:guide pos="2880"/>
      </p:guideLst>
    </p:cSldViewPr>
  </p:slideViewPr>
  <p:notesTextViewPr>
    <p:cViewPr>
      <p:scale>
        <a:sx n="100" d="100"/>
        <a:sy n="100" d="100"/>
      </p:scale>
      <p:origin x="0" y="0"/>
    </p:cViewPr>
  </p:notesTextViewPr>
  <p:notesViewPr>
    <p:cSldViewPr>
      <p:cViewPr varScale="1">
        <p:scale>
          <a:sx n="52" d="100"/>
          <a:sy n="52" d="100"/>
        </p:scale>
        <p:origin x="2910"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367" cy="464503"/>
          </a:xfrm>
          <a:prstGeom prst="rect">
            <a:avLst/>
          </a:prstGeom>
        </p:spPr>
        <p:txBody>
          <a:bodyPr vert="horz" lIns="91095" tIns="45547" rIns="91095" bIns="45547" rtlCol="0"/>
          <a:lstStyle>
            <a:lvl1pPr algn="l">
              <a:defRPr sz="1200"/>
            </a:lvl1pPr>
          </a:lstStyle>
          <a:p>
            <a:endParaRPr lang="en-US"/>
          </a:p>
        </p:txBody>
      </p:sp>
      <p:sp>
        <p:nvSpPr>
          <p:cNvPr id="3" name="Date Placeholder 2"/>
          <p:cNvSpPr>
            <a:spLocks noGrp="1"/>
          </p:cNvSpPr>
          <p:nvPr>
            <p:ph type="dt" sz="quarter" idx="1"/>
          </p:nvPr>
        </p:nvSpPr>
        <p:spPr>
          <a:xfrm>
            <a:off x="3971456" y="1"/>
            <a:ext cx="3037366" cy="464503"/>
          </a:xfrm>
          <a:prstGeom prst="rect">
            <a:avLst/>
          </a:prstGeom>
        </p:spPr>
        <p:txBody>
          <a:bodyPr vert="horz" lIns="91095" tIns="45547" rIns="91095" bIns="45547" rtlCol="0"/>
          <a:lstStyle>
            <a:lvl1pPr algn="r">
              <a:defRPr sz="1200"/>
            </a:lvl1pPr>
          </a:lstStyle>
          <a:p>
            <a:fld id="{6B389C06-82AD-44E5-8734-96A3B5E9FEF6}" type="datetimeFigureOut">
              <a:rPr lang="en-US" smtClean="0"/>
              <a:t>6/14/2016</a:t>
            </a:fld>
            <a:endParaRPr lang="en-US"/>
          </a:p>
        </p:txBody>
      </p:sp>
      <p:sp>
        <p:nvSpPr>
          <p:cNvPr id="4" name="Footer Placeholder 3"/>
          <p:cNvSpPr>
            <a:spLocks noGrp="1"/>
          </p:cNvSpPr>
          <p:nvPr>
            <p:ph type="ftr" sz="quarter" idx="2"/>
          </p:nvPr>
        </p:nvSpPr>
        <p:spPr>
          <a:xfrm>
            <a:off x="0" y="8830312"/>
            <a:ext cx="3037367" cy="464503"/>
          </a:xfrm>
          <a:prstGeom prst="rect">
            <a:avLst/>
          </a:prstGeom>
        </p:spPr>
        <p:txBody>
          <a:bodyPr vert="horz" lIns="91095" tIns="45547" rIns="91095" bIns="45547" rtlCol="0" anchor="b"/>
          <a:lstStyle>
            <a:lvl1pPr algn="l">
              <a:defRPr sz="1200"/>
            </a:lvl1pPr>
          </a:lstStyle>
          <a:p>
            <a:endParaRPr lang="en-US"/>
          </a:p>
        </p:txBody>
      </p:sp>
      <p:sp>
        <p:nvSpPr>
          <p:cNvPr id="5" name="Slide Number Placeholder 4"/>
          <p:cNvSpPr>
            <a:spLocks noGrp="1"/>
          </p:cNvSpPr>
          <p:nvPr>
            <p:ph type="sldNum" sz="quarter" idx="3"/>
          </p:nvPr>
        </p:nvSpPr>
        <p:spPr>
          <a:xfrm>
            <a:off x="3971456" y="8830312"/>
            <a:ext cx="3037366" cy="464503"/>
          </a:xfrm>
          <a:prstGeom prst="rect">
            <a:avLst/>
          </a:prstGeom>
        </p:spPr>
        <p:txBody>
          <a:bodyPr vert="horz" lIns="91095" tIns="45547" rIns="91095" bIns="45547" rtlCol="0" anchor="b"/>
          <a:lstStyle>
            <a:lvl1pPr algn="r">
              <a:defRPr sz="1200"/>
            </a:lvl1pPr>
          </a:lstStyle>
          <a:p>
            <a:fld id="{FAB88A98-589C-4CAC-A911-4B478546BB17}" type="slidenum">
              <a:rPr lang="en-US" smtClean="0"/>
              <a:t>‹#›</a:t>
            </a:fld>
            <a:endParaRPr lang="en-US"/>
          </a:p>
        </p:txBody>
      </p:sp>
    </p:spTree>
    <p:extLst>
      <p:ext uri="{BB962C8B-B14F-4D97-AF65-F5344CB8AC3E}">
        <p14:creationId xmlns:p14="http://schemas.microsoft.com/office/powerpoint/2010/main" val="35976149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4820"/>
          </a:xfrm>
          <a:prstGeom prst="rect">
            <a:avLst/>
          </a:prstGeom>
        </p:spPr>
        <p:txBody>
          <a:bodyPr vert="horz" lIns="93144" tIns="46572" rIns="93144" bIns="46572" rtlCol="0"/>
          <a:lstStyle>
            <a:lvl1pPr algn="l">
              <a:defRPr sz="1200"/>
            </a:lvl1pPr>
          </a:lstStyle>
          <a:p>
            <a:endParaRPr lang="en-US"/>
          </a:p>
        </p:txBody>
      </p:sp>
      <p:sp>
        <p:nvSpPr>
          <p:cNvPr id="3" name="Date Placeholder 2"/>
          <p:cNvSpPr>
            <a:spLocks noGrp="1"/>
          </p:cNvSpPr>
          <p:nvPr>
            <p:ph type="dt" idx="1"/>
          </p:nvPr>
        </p:nvSpPr>
        <p:spPr>
          <a:xfrm>
            <a:off x="3970940" y="1"/>
            <a:ext cx="3037840" cy="464820"/>
          </a:xfrm>
          <a:prstGeom prst="rect">
            <a:avLst/>
          </a:prstGeom>
        </p:spPr>
        <p:txBody>
          <a:bodyPr vert="horz" lIns="93144" tIns="46572" rIns="93144" bIns="46572" rtlCol="0"/>
          <a:lstStyle>
            <a:lvl1pPr algn="r">
              <a:defRPr sz="1200"/>
            </a:lvl1pPr>
          </a:lstStyle>
          <a:p>
            <a:fld id="{36522CF2-5830-42FF-847C-3F27B50AF5AF}" type="datetimeFigureOut">
              <a:rPr lang="en-US" smtClean="0"/>
              <a:pPr/>
              <a:t>6/14/2016</a:t>
            </a:fld>
            <a:endParaRPr lang="en-US"/>
          </a:p>
        </p:txBody>
      </p:sp>
      <p:sp>
        <p:nvSpPr>
          <p:cNvPr id="4" name="Slide Image Placeholder 3"/>
          <p:cNvSpPr>
            <a:spLocks noGrp="1" noRot="1" noChangeAspect="1"/>
          </p:cNvSpPr>
          <p:nvPr>
            <p:ph type="sldImg" idx="2"/>
          </p:nvPr>
        </p:nvSpPr>
        <p:spPr>
          <a:xfrm>
            <a:off x="1182688" y="698500"/>
            <a:ext cx="4646612" cy="3486150"/>
          </a:xfrm>
          <a:prstGeom prst="rect">
            <a:avLst/>
          </a:prstGeom>
          <a:noFill/>
          <a:ln w="12700">
            <a:solidFill>
              <a:prstClr val="black"/>
            </a:solidFill>
          </a:ln>
        </p:spPr>
        <p:txBody>
          <a:bodyPr vert="horz" lIns="93144" tIns="46572" rIns="93144" bIns="46572" rtlCol="0" anchor="ctr"/>
          <a:lstStyle/>
          <a:p>
            <a:endParaRPr lang="en-US"/>
          </a:p>
        </p:txBody>
      </p:sp>
      <p:sp>
        <p:nvSpPr>
          <p:cNvPr id="5" name="Notes Placeholder 4"/>
          <p:cNvSpPr>
            <a:spLocks noGrp="1"/>
          </p:cNvSpPr>
          <p:nvPr>
            <p:ph type="body" sz="quarter" idx="3"/>
          </p:nvPr>
        </p:nvSpPr>
        <p:spPr>
          <a:xfrm>
            <a:off x="701041" y="4415791"/>
            <a:ext cx="5608320" cy="4183380"/>
          </a:xfrm>
          <a:prstGeom prst="rect">
            <a:avLst/>
          </a:prstGeom>
        </p:spPr>
        <p:txBody>
          <a:bodyPr vert="horz" lIns="93144" tIns="46572" rIns="93144" bIns="4657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44" tIns="46572" rIns="93144" bIns="46572" rtlCol="0" anchor="b"/>
          <a:lstStyle>
            <a:lvl1pPr algn="l">
              <a:defRPr sz="1200"/>
            </a:lvl1pPr>
          </a:lstStyle>
          <a:p>
            <a:endParaRPr lang="en-US"/>
          </a:p>
        </p:txBody>
      </p:sp>
      <p:sp>
        <p:nvSpPr>
          <p:cNvPr id="7" name="Slide Number Placeholder 6"/>
          <p:cNvSpPr>
            <a:spLocks noGrp="1"/>
          </p:cNvSpPr>
          <p:nvPr>
            <p:ph type="sldNum" sz="quarter" idx="5"/>
          </p:nvPr>
        </p:nvSpPr>
        <p:spPr>
          <a:xfrm>
            <a:off x="3970940" y="8829967"/>
            <a:ext cx="3037840" cy="464820"/>
          </a:xfrm>
          <a:prstGeom prst="rect">
            <a:avLst/>
          </a:prstGeom>
        </p:spPr>
        <p:txBody>
          <a:bodyPr vert="horz" lIns="93144" tIns="46572" rIns="93144" bIns="46572" rtlCol="0" anchor="b"/>
          <a:lstStyle>
            <a:lvl1pPr algn="r">
              <a:defRPr sz="1200"/>
            </a:lvl1pPr>
          </a:lstStyle>
          <a:p>
            <a:fld id="{99206D59-CDD8-4771-8C07-56C3134C95EA}" type="slidenum">
              <a:rPr lang="en-US" smtClean="0"/>
              <a:pPr/>
              <a:t>‹#›</a:t>
            </a:fld>
            <a:endParaRPr lang="en-US"/>
          </a:p>
        </p:txBody>
      </p:sp>
    </p:spTree>
    <p:extLst>
      <p:ext uri="{BB962C8B-B14F-4D97-AF65-F5344CB8AC3E}">
        <p14:creationId xmlns:p14="http://schemas.microsoft.com/office/powerpoint/2010/main" val="39960080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698500"/>
            <a:ext cx="4646612"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206D59-CDD8-4771-8C07-56C3134C95EA}" type="slidenum">
              <a:rPr lang="en-US" smtClean="0"/>
              <a:pPr/>
              <a:t>1</a:t>
            </a:fld>
            <a:endParaRPr lang="en-US"/>
          </a:p>
        </p:txBody>
      </p:sp>
    </p:spTree>
    <p:extLst>
      <p:ext uri="{BB962C8B-B14F-4D97-AF65-F5344CB8AC3E}">
        <p14:creationId xmlns:p14="http://schemas.microsoft.com/office/powerpoint/2010/main" val="27942837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206D59-CDD8-4771-8C07-56C3134C95EA}" type="slidenum">
              <a:rPr lang="en-US" smtClean="0"/>
              <a:pPr/>
              <a:t>10</a:t>
            </a:fld>
            <a:endParaRPr lang="en-US"/>
          </a:p>
        </p:txBody>
      </p:sp>
    </p:spTree>
    <p:extLst>
      <p:ext uri="{BB962C8B-B14F-4D97-AF65-F5344CB8AC3E}">
        <p14:creationId xmlns:p14="http://schemas.microsoft.com/office/powerpoint/2010/main" val="15796290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defTabSz="904159">
              <a:defRPr/>
            </a:pPr>
            <a:r>
              <a:rPr lang="en-US" dirty="0" smtClean="0"/>
              <a:t>“Finally, Alberto spoke about what he had accomplished with </a:t>
            </a:r>
            <a:r>
              <a:rPr lang="en-US" dirty="0" err="1" smtClean="0"/>
              <a:t>Dameris</a:t>
            </a:r>
            <a:r>
              <a:rPr lang="en-US" dirty="0" smtClean="0"/>
              <a:t> over the past eight 8 months in their new home— the progress she had made, what a good job she was doing now with two children, and how together they had found and utilized a support system that was helping them succeed despite all the difficulties they faced. He spoke movingly of his respect for </a:t>
            </a:r>
            <a:r>
              <a:rPr lang="en-US" dirty="0" err="1" smtClean="0"/>
              <a:t>Dameris</a:t>
            </a:r>
            <a:r>
              <a:rPr lang="en-US" dirty="0" smtClean="0"/>
              <a:t>, and how he understood his role, not as deciding for her, but in assisting her in making her own decisions.” </a:t>
            </a:r>
          </a:p>
          <a:p>
            <a:pPr defTabSz="904159">
              <a:defRPr/>
            </a:pPr>
            <a:r>
              <a:rPr lang="en-US" dirty="0" smtClean="0"/>
              <a:t>“The family is now fully settled in Pennsylvania, as opposed to the temporary move the court previously authorized. As such, with Cruz suspended, and giving consent to termination of the guardianship, the court no longer has jurisdiction over </a:t>
            </a:r>
            <a:r>
              <a:rPr lang="en-US" dirty="0" err="1" smtClean="0"/>
              <a:t>Dameris</a:t>
            </a:r>
            <a:r>
              <a:rPr lang="en-US" dirty="0" smtClean="0"/>
              <a:t>. But, even if this were not the case, I would find that guardianship is no longer warranted because there is now a system of supported decision making in place that constitutes a less restrictive alternate to the Draconian loss of liberty entailed by a plenary 17-A guardianship. This use of supported decision making, rather than a guardian’s substituted decision making, is also consistent with international human rights, most particularly Article 12 of the United Nations Convention on the Rights of Persons with Disabilities (CRPD).”</a:t>
            </a:r>
          </a:p>
          <a:p>
            <a:pPr defTabSz="904159">
              <a:defRPr/>
            </a:pPr>
            <a:r>
              <a:rPr lang="en-US" dirty="0" smtClean="0"/>
              <a:t>“The instant case provides a perfect example of the kind of family and community support that enables a person with an intellectual disability to make, act on, and have her decisions legally recognized as, for example, by acceptance of her “informed consent” to a tubal ligation. Because </a:t>
            </a:r>
            <a:r>
              <a:rPr lang="en-US" dirty="0" err="1" smtClean="0"/>
              <a:t>Dameris</a:t>
            </a:r>
            <a:r>
              <a:rPr lang="en-US" dirty="0" smtClean="0"/>
              <a:t> has such assistance, she is now able to engage in supported decision making, rather than having substituted decision making, in the form of guardianship, imposed upon her by the court.</a:t>
            </a:r>
          </a:p>
          <a:p>
            <a:pPr defTabSz="904159">
              <a:defRPr/>
            </a:pPr>
            <a:r>
              <a:rPr lang="en-US" dirty="0" smtClean="0"/>
              <a:t>The internationally recognized right of legal capacity through supported decision making can and should inform our understanding and application of the constitutional imperative of least restrictive alternative. That is, to avoid a finding of unconstitutionality, SCPA 17-A must be read to require that supported decision making must be explored and exhausted before guardianship can be imposed or, to put it another way, where a person with an intellectual disability has the “other resource” of decision making support, that resource/network constitutes the least restrictive alternative, precluding the imposition of a legal guardian.</a:t>
            </a:r>
          </a:p>
        </p:txBody>
      </p:sp>
      <p:sp>
        <p:nvSpPr>
          <p:cNvPr id="4" name="Slide Number Placeholder 3"/>
          <p:cNvSpPr>
            <a:spLocks noGrp="1"/>
          </p:cNvSpPr>
          <p:nvPr>
            <p:ph type="sldNum" sz="quarter" idx="10"/>
          </p:nvPr>
        </p:nvSpPr>
        <p:spPr/>
        <p:txBody>
          <a:bodyPr/>
          <a:lstStyle/>
          <a:p>
            <a:fld id="{99206D59-CDD8-4771-8C07-56C3134C95EA}" type="slidenum">
              <a:rPr lang="en-US" smtClean="0"/>
              <a:pPr/>
              <a:t>11</a:t>
            </a:fld>
            <a:endParaRPr lang="en-US"/>
          </a:p>
        </p:txBody>
      </p:sp>
    </p:spTree>
    <p:extLst>
      <p:ext uri="{BB962C8B-B14F-4D97-AF65-F5344CB8AC3E}">
        <p14:creationId xmlns:p14="http://schemas.microsoft.com/office/powerpoint/2010/main" val="31831285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court denied the guardianship petition, naming the friends Ms. Hatch chose to support her as temporary limited guardians for one year, “with the . . . goal of transitioning to the supportive [sic] decision making model.  ”The court charged the temporary guardians to “assist [Ms. Hatch] in making and implementing decisions we have heard termed ‘supported decision making.’”</a:t>
            </a:r>
            <a:endParaRPr lang="en-US" dirty="0"/>
          </a:p>
        </p:txBody>
      </p:sp>
      <p:sp>
        <p:nvSpPr>
          <p:cNvPr id="4" name="Slide Number Placeholder 3"/>
          <p:cNvSpPr>
            <a:spLocks noGrp="1"/>
          </p:cNvSpPr>
          <p:nvPr>
            <p:ph type="sldNum" sz="quarter" idx="10"/>
          </p:nvPr>
        </p:nvSpPr>
        <p:spPr/>
        <p:txBody>
          <a:bodyPr/>
          <a:lstStyle/>
          <a:p>
            <a:fld id="{99206D59-CDD8-4771-8C07-56C3134C95EA}" type="slidenum">
              <a:rPr lang="en-US" smtClean="0"/>
              <a:pPr/>
              <a:t>12</a:t>
            </a:fld>
            <a:endParaRPr lang="en-US"/>
          </a:p>
        </p:txBody>
      </p:sp>
    </p:spTree>
    <p:extLst>
      <p:ext uri="{BB962C8B-B14F-4D97-AF65-F5344CB8AC3E}">
        <p14:creationId xmlns:p14="http://schemas.microsoft.com/office/powerpoint/2010/main" val="3644604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206D59-CDD8-4771-8C07-56C3134C95EA}" type="slidenum">
              <a:rPr lang="en-US" smtClean="0"/>
              <a:pPr/>
              <a:t>13</a:t>
            </a:fld>
            <a:endParaRPr lang="en-US"/>
          </a:p>
        </p:txBody>
      </p:sp>
    </p:spTree>
    <p:extLst>
      <p:ext uri="{BB962C8B-B14F-4D97-AF65-F5344CB8AC3E}">
        <p14:creationId xmlns:p14="http://schemas.microsoft.com/office/powerpoint/2010/main" val="20198047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206D59-CDD8-4771-8C07-56C3134C95EA}" type="slidenum">
              <a:rPr lang="en-US" smtClean="0"/>
              <a:pPr/>
              <a:t>14</a:t>
            </a:fld>
            <a:endParaRPr lang="en-US"/>
          </a:p>
        </p:txBody>
      </p:sp>
    </p:spTree>
    <p:extLst>
      <p:ext uri="{BB962C8B-B14F-4D97-AF65-F5344CB8AC3E}">
        <p14:creationId xmlns:p14="http://schemas.microsoft.com/office/powerpoint/2010/main" val="42255033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9206D59-CDD8-4771-8C07-56C3134C95EA}" type="slidenum">
              <a:rPr lang="en-US" smtClean="0"/>
              <a:pPr/>
              <a:t>15</a:t>
            </a:fld>
            <a:endParaRPr lang="en-US"/>
          </a:p>
        </p:txBody>
      </p:sp>
    </p:spTree>
    <p:extLst>
      <p:ext uri="{BB962C8B-B14F-4D97-AF65-F5344CB8AC3E}">
        <p14:creationId xmlns:p14="http://schemas.microsoft.com/office/powerpoint/2010/main" val="10972383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endParaRPr lang="en-US" sz="2100" dirty="0"/>
          </a:p>
        </p:txBody>
      </p:sp>
      <p:sp>
        <p:nvSpPr>
          <p:cNvPr id="4" name="Slide Number Placeholder 3"/>
          <p:cNvSpPr>
            <a:spLocks noGrp="1"/>
          </p:cNvSpPr>
          <p:nvPr>
            <p:ph type="sldNum" sz="quarter" idx="10"/>
          </p:nvPr>
        </p:nvSpPr>
        <p:spPr/>
        <p:txBody>
          <a:bodyPr/>
          <a:lstStyle/>
          <a:p>
            <a:fld id="{99206D59-CDD8-4771-8C07-56C3134C95EA}" type="slidenum">
              <a:rPr lang="en-US" smtClean="0"/>
              <a:pPr/>
              <a:t>16</a:t>
            </a:fld>
            <a:endParaRPr lang="en-US"/>
          </a:p>
        </p:txBody>
      </p:sp>
    </p:spTree>
    <p:extLst>
      <p:ext uri="{BB962C8B-B14F-4D97-AF65-F5344CB8AC3E}">
        <p14:creationId xmlns:p14="http://schemas.microsoft.com/office/powerpoint/2010/main" val="27993654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endParaRPr lang="en-US" sz="2100" dirty="0"/>
          </a:p>
        </p:txBody>
      </p:sp>
      <p:sp>
        <p:nvSpPr>
          <p:cNvPr id="4" name="Slide Number Placeholder 3"/>
          <p:cNvSpPr>
            <a:spLocks noGrp="1"/>
          </p:cNvSpPr>
          <p:nvPr>
            <p:ph type="sldNum" sz="quarter" idx="10"/>
          </p:nvPr>
        </p:nvSpPr>
        <p:spPr/>
        <p:txBody>
          <a:bodyPr/>
          <a:lstStyle/>
          <a:p>
            <a:fld id="{99206D59-CDD8-4771-8C07-56C3134C95EA}" type="slidenum">
              <a:rPr lang="en-US" smtClean="0"/>
              <a:pPr/>
              <a:t>17</a:t>
            </a:fld>
            <a:endParaRPr lang="en-US"/>
          </a:p>
        </p:txBody>
      </p:sp>
    </p:spTree>
    <p:extLst>
      <p:ext uri="{BB962C8B-B14F-4D97-AF65-F5344CB8AC3E}">
        <p14:creationId xmlns:p14="http://schemas.microsoft.com/office/powerpoint/2010/main" val="3863794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b="1" dirty="0"/>
              <a:t>NGA Standard 10 – The Guardian’s Duties Regarding Diversity and Personal Preferences of the Person</a:t>
            </a:r>
          </a:p>
          <a:p>
            <a:pPr lvl="0"/>
            <a:r>
              <a:rPr lang="en-US" dirty="0"/>
              <a:t>Re values, the guardian shall also consider the following: </a:t>
            </a:r>
          </a:p>
          <a:p>
            <a:pPr marL="226040" indent="-226040">
              <a:buAutoNum type="alphaLcPeriod"/>
            </a:pPr>
            <a:r>
              <a:rPr lang="en-US" dirty="0"/>
              <a:t>The person’s attitudes regarding illness, pain &amp; suffering</a:t>
            </a:r>
          </a:p>
          <a:p>
            <a:pPr marL="226040" indent="-226040">
              <a:buAutoNum type="alphaLcPeriod"/>
            </a:pPr>
            <a:r>
              <a:rPr lang="en-US" dirty="0"/>
              <a:t>The person’s attitudes regarding death &amp; dying</a:t>
            </a:r>
          </a:p>
          <a:p>
            <a:pPr marL="226040" indent="-226040">
              <a:buAutoNum type="alphaLcPeriod"/>
            </a:pPr>
            <a:r>
              <a:rPr lang="en-US" dirty="0"/>
              <a:t>The person’s views re quality of life issues</a:t>
            </a:r>
          </a:p>
          <a:p>
            <a:pPr marL="226040" indent="-226040">
              <a:buAutoNum type="alphaLcPeriod"/>
            </a:pPr>
            <a:r>
              <a:rPr lang="en-US" dirty="0"/>
              <a:t>The person’s views re societal roles and relationships</a:t>
            </a:r>
          </a:p>
          <a:p>
            <a:pPr marL="226040" indent="-226040">
              <a:buAutoNum type="alphaLcPeriod"/>
            </a:pPr>
            <a:r>
              <a:rPr lang="en-US" dirty="0"/>
              <a:t>The person’s attitudes re funeral and burial customs</a:t>
            </a:r>
          </a:p>
        </p:txBody>
      </p:sp>
      <p:sp>
        <p:nvSpPr>
          <p:cNvPr id="4" name="Slide Number Placeholder 3"/>
          <p:cNvSpPr>
            <a:spLocks noGrp="1"/>
          </p:cNvSpPr>
          <p:nvPr>
            <p:ph type="sldNum" sz="quarter" idx="10"/>
          </p:nvPr>
        </p:nvSpPr>
        <p:spPr/>
        <p:txBody>
          <a:bodyPr/>
          <a:lstStyle/>
          <a:p>
            <a:fld id="{99206D59-CDD8-4771-8C07-56C3134C95EA}" type="slidenum">
              <a:rPr lang="en-US" smtClean="0"/>
              <a:pPr/>
              <a:t>18</a:t>
            </a:fld>
            <a:endParaRPr lang="en-US"/>
          </a:p>
        </p:txBody>
      </p:sp>
    </p:spTree>
    <p:extLst>
      <p:ext uri="{BB962C8B-B14F-4D97-AF65-F5344CB8AC3E}">
        <p14:creationId xmlns:p14="http://schemas.microsoft.com/office/powerpoint/2010/main" val="33130579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endParaRPr lang="en-US" dirty="0"/>
          </a:p>
        </p:txBody>
      </p:sp>
      <p:sp>
        <p:nvSpPr>
          <p:cNvPr id="4" name="Slide Number Placeholder 3"/>
          <p:cNvSpPr>
            <a:spLocks noGrp="1"/>
          </p:cNvSpPr>
          <p:nvPr>
            <p:ph type="sldNum" sz="quarter" idx="10"/>
          </p:nvPr>
        </p:nvSpPr>
        <p:spPr/>
        <p:txBody>
          <a:bodyPr/>
          <a:lstStyle/>
          <a:p>
            <a:fld id="{99206D59-CDD8-4771-8C07-56C3134C95EA}" type="slidenum">
              <a:rPr lang="en-US" smtClean="0"/>
              <a:pPr/>
              <a:t>19</a:t>
            </a:fld>
            <a:endParaRPr lang="en-US"/>
          </a:p>
        </p:txBody>
      </p:sp>
    </p:spTree>
    <p:extLst>
      <p:ext uri="{BB962C8B-B14F-4D97-AF65-F5344CB8AC3E}">
        <p14:creationId xmlns:p14="http://schemas.microsoft.com/office/powerpoint/2010/main" val="35719361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698500"/>
            <a:ext cx="4646612"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9206D59-CDD8-4771-8C07-56C3134C95EA}" type="slidenum">
              <a:rPr lang="en-US" smtClean="0"/>
              <a:pPr/>
              <a:t>2</a:t>
            </a:fld>
            <a:endParaRPr lang="en-US"/>
          </a:p>
        </p:txBody>
      </p:sp>
    </p:spTree>
    <p:extLst>
      <p:ext uri="{BB962C8B-B14F-4D97-AF65-F5344CB8AC3E}">
        <p14:creationId xmlns:p14="http://schemas.microsoft.com/office/powerpoint/2010/main" val="3176734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4159"/>
            <a:r>
              <a:rPr lang="en-US" dirty="0"/>
              <a:t>Adopted:     </a:t>
            </a:r>
            <a:br>
              <a:rPr lang="en-US" dirty="0"/>
            </a:br>
            <a:r>
              <a:rPr lang="en-US" dirty="0"/>
              <a:t>American Association on Intellectual and Developmental Disabilities Board of Directors</a:t>
            </a:r>
            <a:br>
              <a:rPr lang="en-US" dirty="0"/>
            </a:br>
            <a:r>
              <a:rPr lang="en-US" dirty="0"/>
              <a:t>March 16, 2016 </a:t>
            </a:r>
            <a:br>
              <a:rPr lang="en-US" dirty="0"/>
            </a:br>
            <a:r>
              <a:rPr lang="en-US" dirty="0"/>
              <a:t/>
            </a:r>
            <a:br>
              <a:rPr lang="en-US" dirty="0"/>
            </a:br>
            <a:r>
              <a:rPr lang="en-US" dirty="0"/>
              <a:t>The Arc Board of Directors April 10, 2016 &amp; may still need full membership vote</a:t>
            </a:r>
          </a:p>
          <a:p>
            <a:endParaRPr lang="en-US" dirty="0"/>
          </a:p>
        </p:txBody>
      </p:sp>
      <p:sp>
        <p:nvSpPr>
          <p:cNvPr id="4" name="Slide Number Placeholder 3"/>
          <p:cNvSpPr>
            <a:spLocks noGrp="1"/>
          </p:cNvSpPr>
          <p:nvPr>
            <p:ph type="sldNum" sz="quarter" idx="10"/>
          </p:nvPr>
        </p:nvSpPr>
        <p:spPr/>
        <p:txBody>
          <a:bodyPr/>
          <a:lstStyle/>
          <a:p>
            <a:fld id="{99206D59-CDD8-4771-8C07-56C3134C95EA}" type="slidenum">
              <a:rPr lang="en-US" smtClean="0"/>
              <a:pPr/>
              <a:t>20</a:t>
            </a:fld>
            <a:endParaRPr lang="en-US"/>
          </a:p>
        </p:txBody>
      </p:sp>
    </p:spTree>
    <p:extLst>
      <p:ext uri="{BB962C8B-B14F-4D97-AF65-F5344CB8AC3E}">
        <p14:creationId xmlns:p14="http://schemas.microsoft.com/office/powerpoint/2010/main" val="2912304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206D59-CDD8-4771-8C07-56C3134C95EA}" type="slidenum">
              <a:rPr lang="en-US" smtClean="0"/>
              <a:pPr/>
              <a:t>21</a:t>
            </a:fld>
            <a:endParaRPr lang="en-US"/>
          </a:p>
        </p:txBody>
      </p:sp>
    </p:spTree>
    <p:extLst>
      <p:ext uri="{BB962C8B-B14F-4D97-AF65-F5344CB8AC3E}">
        <p14:creationId xmlns:p14="http://schemas.microsoft.com/office/powerpoint/2010/main" val="24467511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206D59-CDD8-4771-8C07-56C3134C95EA}" type="slidenum">
              <a:rPr lang="en-US" smtClean="0"/>
              <a:pPr/>
              <a:t>22</a:t>
            </a:fld>
            <a:endParaRPr lang="en-US"/>
          </a:p>
        </p:txBody>
      </p:sp>
    </p:spTree>
    <p:extLst>
      <p:ext uri="{BB962C8B-B14F-4D97-AF65-F5344CB8AC3E}">
        <p14:creationId xmlns:p14="http://schemas.microsoft.com/office/powerpoint/2010/main" val="22560629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206D59-CDD8-4771-8C07-56C3134C95EA}" type="slidenum">
              <a:rPr lang="en-US" smtClean="0"/>
              <a:pPr/>
              <a:t>23</a:t>
            </a:fld>
            <a:endParaRPr lang="en-US"/>
          </a:p>
        </p:txBody>
      </p:sp>
    </p:spTree>
    <p:extLst>
      <p:ext uri="{BB962C8B-B14F-4D97-AF65-F5344CB8AC3E}">
        <p14:creationId xmlns:p14="http://schemas.microsoft.com/office/powerpoint/2010/main" val="32334298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joint product of 4 American Bar Association entities – the Commission on Law and Aging, Commission on Disability Rights, Section on Civil Rights and Social Justice, and Section on Real Property, Trust and Estate Law, with assistance from the National Resource Center for Supported Decision-Making. </a:t>
            </a:r>
          </a:p>
          <a:p>
            <a:endParaRPr lang="en-US" dirty="0"/>
          </a:p>
          <a:p>
            <a:r>
              <a:rPr lang="en-US" dirty="0"/>
              <a:t>“PRACTICAL” is an acronym for 9 steps for lawyers to identify these options. The lawyer can use the PRACTICAL checklist of steps during the client interview and immediately after to assist in case analysis. The steps blend in naturally with the case interview process. Lawyers serving in different roles may use the steps differently. </a:t>
            </a:r>
            <a:r>
              <a:rPr lang="en-US" dirty="0" smtClean="0"/>
              <a:t>The </a:t>
            </a:r>
            <a:r>
              <a:rPr lang="en-US" i="1" dirty="0"/>
              <a:t>PRACTICAL Tool </a:t>
            </a:r>
            <a:r>
              <a:rPr lang="en-US" dirty="0"/>
              <a:t>offers concrete steps to implement the least restrictive alternative principle as a routine practice of law. The </a:t>
            </a:r>
            <a:r>
              <a:rPr lang="en-US" i="1" dirty="0"/>
              <a:t>PRACTICAL Tool Resource Guide </a:t>
            </a:r>
            <a:r>
              <a:rPr lang="en-US" dirty="0"/>
              <a:t>describes each of the nine steps, offering examples and including hyperlinks to key materials and community resources. </a:t>
            </a:r>
            <a:endParaRPr lang="en-US" dirty="0" smtClean="0"/>
          </a:p>
          <a:p>
            <a:endParaRPr lang="en-US" dirty="0"/>
          </a:p>
        </p:txBody>
      </p:sp>
      <p:sp>
        <p:nvSpPr>
          <p:cNvPr id="4" name="Slide Number Placeholder 3"/>
          <p:cNvSpPr>
            <a:spLocks noGrp="1"/>
          </p:cNvSpPr>
          <p:nvPr>
            <p:ph type="sldNum" sz="quarter" idx="10"/>
          </p:nvPr>
        </p:nvSpPr>
        <p:spPr/>
        <p:txBody>
          <a:bodyPr/>
          <a:lstStyle/>
          <a:p>
            <a:fld id="{99206D59-CDD8-4771-8C07-56C3134C95EA}" type="slidenum">
              <a:rPr lang="en-US" smtClean="0"/>
              <a:pPr/>
              <a:t>24</a:t>
            </a:fld>
            <a:endParaRPr lang="en-US"/>
          </a:p>
        </p:txBody>
      </p:sp>
    </p:spTree>
    <p:extLst>
      <p:ext uri="{BB962C8B-B14F-4D97-AF65-F5344CB8AC3E}">
        <p14:creationId xmlns:p14="http://schemas.microsoft.com/office/powerpoint/2010/main" val="30006946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9206D59-CDD8-4771-8C07-56C3134C95EA}" type="slidenum">
              <a:rPr lang="en-US" smtClean="0"/>
              <a:pPr/>
              <a:t>25</a:t>
            </a:fld>
            <a:endParaRPr lang="en-US"/>
          </a:p>
        </p:txBody>
      </p:sp>
    </p:spTree>
    <p:extLst>
      <p:ext uri="{BB962C8B-B14F-4D97-AF65-F5344CB8AC3E}">
        <p14:creationId xmlns:p14="http://schemas.microsoft.com/office/powerpoint/2010/main" val="8485155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206D59-CDD8-4771-8C07-56C3134C95EA}" type="slidenum">
              <a:rPr lang="en-US" smtClean="0"/>
              <a:pPr/>
              <a:t>26</a:t>
            </a:fld>
            <a:endParaRPr lang="en-US"/>
          </a:p>
        </p:txBody>
      </p:sp>
    </p:spTree>
    <p:extLst>
      <p:ext uri="{BB962C8B-B14F-4D97-AF65-F5344CB8AC3E}">
        <p14:creationId xmlns:p14="http://schemas.microsoft.com/office/powerpoint/2010/main" val="40756379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206D59-CDD8-4771-8C07-56C3134C95EA}" type="slidenum">
              <a:rPr lang="en-US" smtClean="0"/>
              <a:pPr/>
              <a:t>27</a:t>
            </a:fld>
            <a:endParaRPr lang="en-US"/>
          </a:p>
        </p:txBody>
      </p:sp>
    </p:spTree>
    <p:extLst>
      <p:ext uri="{BB962C8B-B14F-4D97-AF65-F5344CB8AC3E}">
        <p14:creationId xmlns:p14="http://schemas.microsoft.com/office/powerpoint/2010/main" val="3679532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Parents of students in this age-range were targeted because a very large number of new guardianships created annually in Texas are sought by the parents of those who come of age within special education program</a:t>
            </a:r>
          </a:p>
          <a:p>
            <a:endParaRPr lang="en-US" dirty="0" smtClean="0"/>
          </a:p>
          <a:p>
            <a:pPr defTabSz="904159">
              <a:defRPr/>
            </a:pPr>
            <a:r>
              <a:rPr lang="en-US" dirty="0"/>
              <a:t>Helen </a:t>
            </a:r>
            <a:r>
              <a:rPr lang="en-US" dirty="0" err="1"/>
              <a:t>Gaebler</a:t>
            </a:r>
            <a:r>
              <a:rPr lang="en-US" dirty="0"/>
              <a:t> (Senior Research Attorney) and Lucy Wood (Clinical Professor) are attorneys with the Center initiating a SDM pilot. They are focusing on transition age youth (17 &amp; 18 </a:t>
            </a:r>
            <a:r>
              <a:rPr lang="en-US" dirty="0" err="1"/>
              <a:t>yo</a:t>
            </a:r>
            <a:r>
              <a:rPr lang="en-US" dirty="0"/>
              <a:t>) with I/DD, most of them with autism who are low income. Twenty families and individuals are considering SDM. </a:t>
            </a:r>
          </a:p>
          <a:p>
            <a:r>
              <a:rPr lang="en-US" dirty="0"/>
              <a:t>The University of Texas at Austin | School of Law</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99206D59-CDD8-4771-8C07-56C3134C95EA}" type="slidenum">
              <a:rPr lang="en-US" smtClean="0"/>
              <a:pPr/>
              <a:t>28</a:t>
            </a:fld>
            <a:endParaRPr lang="en-US"/>
          </a:p>
        </p:txBody>
      </p:sp>
    </p:spTree>
    <p:extLst>
      <p:ext uri="{BB962C8B-B14F-4D97-AF65-F5344CB8AC3E}">
        <p14:creationId xmlns:p14="http://schemas.microsoft.com/office/powerpoint/2010/main" val="14936383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9206D59-CDD8-4771-8C07-56C3134C95EA}" type="slidenum">
              <a:rPr lang="en-US" smtClean="0"/>
              <a:pPr/>
              <a:t>29</a:t>
            </a:fld>
            <a:endParaRPr lang="en-US"/>
          </a:p>
        </p:txBody>
      </p:sp>
    </p:spTree>
    <p:extLst>
      <p:ext uri="{BB962C8B-B14F-4D97-AF65-F5344CB8AC3E}">
        <p14:creationId xmlns:p14="http://schemas.microsoft.com/office/powerpoint/2010/main" val="25638579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206D59-CDD8-4771-8C07-56C3134C95EA}" type="slidenum">
              <a:rPr lang="en-US" smtClean="0"/>
              <a:pPr/>
              <a:t>3</a:t>
            </a:fld>
            <a:endParaRPr lang="en-US"/>
          </a:p>
        </p:txBody>
      </p:sp>
    </p:spTree>
    <p:extLst>
      <p:ext uri="{BB962C8B-B14F-4D97-AF65-F5344CB8AC3E}">
        <p14:creationId xmlns:p14="http://schemas.microsoft.com/office/powerpoint/2010/main" val="34743321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99206D59-CDD8-4771-8C07-56C3134C95EA}" type="slidenum">
              <a:rPr lang="en-US" smtClean="0"/>
              <a:pPr/>
              <a:t>30</a:t>
            </a:fld>
            <a:endParaRPr lang="en-US"/>
          </a:p>
        </p:txBody>
      </p:sp>
    </p:spTree>
    <p:extLst>
      <p:ext uri="{BB962C8B-B14F-4D97-AF65-F5344CB8AC3E}">
        <p14:creationId xmlns:p14="http://schemas.microsoft.com/office/powerpoint/2010/main" val="3276122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206D59-CDD8-4771-8C07-56C3134C95EA}" type="slidenum">
              <a:rPr lang="en-US" smtClean="0"/>
              <a:pPr/>
              <a:t>31</a:t>
            </a:fld>
            <a:endParaRPr lang="en-US"/>
          </a:p>
        </p:txBody>
      </p:sp>
    </p:spTree>
    <p:extLst>
      <p:ext uri="{BB962C8B-B14F-4D97-AF65-F5344CB8AC3E}">
        <p14:creationId xmlns:p14="http://schemas.microsoft.com/office/powerpoint/2010/main" val="42552188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9206D59-CDD8-4771-8C07-56C3134C95EA}" type="slidenum">
              <a:rPr lang="en-US" smtClean="0"/>
              <a:pPr/>
              <a:t>32</a:t>
            </a:fld>
            <a:endParaRPr lang="en-US"/>
          </a:p>
        </p:txBody>
      </p:sp>
    </p:spTree>
    <p:extLst>
      <p:ext uri="{BB962C8B-B14F-4D97-AF65-F5344CB8AC3E}">
        <p14:creationId xmlns:p14="http://schemas.microsoft.com/office/powerpoint/2010/main" val="20465619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206D59-CDD8-4771-8C07-56C3134C95EA}" type="slidenum">
              <a:rPr lang="en-US" smtClean="0"/>
              <a:pPr/>
              <a:t>33</a:t>
            </a:fld>
            <a:endParaRPr lang="en-US"/>
          </a:p>
        </p:txBody>
      </p:sp>
    </p:spTree>
    <p:extLst>
      <p:ext uri="{BB962C8B-B14F-4D97-AF65-F5344CB8AC3E}">
        <p14:creationId xmlns:p14="http://schemas.microsoft.com/office/powerpoint/2010/main" val="34848865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9206D59-CDD8-4771-8C07-56C3134C95EA}" type="slidenum">
              <a:rPr lang="en-US" smtClean="0"/>
              <a:pPr/>
              <a:t>34</a:t>
            </a:fld>
            <a:endParaRPr lang="en-US"/>
          </a:p>
        </p:txBody>
      </p:sp>
    </p:spTree>
    <p:extLst>
      <p:ext uri="{BB962C8B-B14F-4D97-AF65-F5344CB8AC3E}">
        <p14:creationId xmlns:p14="http://schemas.microsoft.com/office/powerpoint/2010/main" val="29097375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9206D59-CDD8-4771-8C07-56C3134C95EA}" type="slidenum">
              <a:rPr lang="en-US" smtClean="0"/>
              <a:pPr/>
              <a:t>35</a:t>
            </a:fld>
            <a:endParaRPr lang="en-US"/>
          </a:p>
        </p:txBody>
      </p:sp>
    </p:spTree>
    <p:extLst>
      <p:ext uri="{BB962C8B-B14F-4D97-AF65-F5344CB8AC3E}">
        <p14:creationId xmlns:p14="http://schemas.microsoft.com/office/powerpoint/2010/main" val="21643493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9206D59-CDD8-4771-8C07-56C3134C95EA}" type="slidenum">
              <a:rPr lang="en-US" smtClean="0"/>
              <a:pPr/>
              <a:t>36</a:t>
            </a:fld>
            <a:endParaRPr lang="en-US"/>
          </a:p>
        </p:txBody>
      </p:sp>
    </p:spTree>
    <p:extLst>
      <p:ext uri="{BB962C8B-B14F-4D97-AF65-F5344CB8AC3E}">
        <p14:creationId xmlns:p14="http://schemas.microsoft.com/office/powerpoint/2010/main" val="19722954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9206D59-CDD8-4771-8C07-56C3134C95EA}" type="slidenum">
              <a:rPr lang="en-US" smtClean="0"/>
              <a:pPr/>
              <a:t>37</a:t>
            </a:fld>
            <a:endParaRPr lang="en-US"/>
          </a:p>
        </p:txBody>
      </p:sp>
    </p:spTree>
    <p:extLst>
      <p:ext uri="{BB962C8B-B14F-4D97-AF65-F5344CB8AC3E}">
        <p14:creationId xmlns:p14="http://schemas.microsoft.com/office/powerpoint/2010/main" val="25035553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9206D59-CDD8-4771-8C07-56C3134C95EA}" type="slidenum">
              <a:rPr lang="en-US" smtClean="0"/>
              <a:pPr/>
              <a:t>38</a:t>
            </a:fld>
            <a:endParaRPr lang="en-US"/>
          </a:p>
        </p:txBody>
      </p:sp>
    </p:spTree>
    <p:extLst>
      <p:ext uri="{BB962C8B-B14F-4D97-AF65-F5344CB8AC3E}">
        <p14:creationId xmlns:p14="http://schemas.microsoft.com/office/powerpoint/2010/main" val="40647260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Stated during</a:t>
            </a:r>
            <a:r>
              <a:rPr lang="en-US" baseline="0" dirty="0" smtClean="0"/>
              <a:t> the SDM celebratory event in November 2015 after Cory’s successful day in court.</a:t>
            </a:r>
          </a:p>
        </p:txBody>
      </p:sp>
      <p:sp>
        <p:nvSpPr>
          <p:cNvPr id="4" name="Slide Number Placeholder 3"/>
          <p:cNvSpPr>
            <a:spLocks noGrp="1"/>
          </p:cNvSpPr>
          <p:nvPr>
            <p:ph type="sldNum" sz="quarter" idx="10"/>
          </p:nvPr>
        </p:nvSpPr>
        <p:spPr/>
        <p:txBody>
          <a:bodyPr/>
          <a:lstStyle/>
          <a:p>
            <a:fld id="{99206D59-CDD8-4771-8C07-56C3134C95EA}" type="slidenum">
              <a:rPr lang="en-US" smtClean="0"/>
              <a:pPr/>
              <a:t>39</a:t>
            </a:fld>
            <a:endParaRPr lang="en-US"/>
          </a:p>
        </p:txBody>
      </p:sp>
    </p:spTree>
    <p:extLst>
      <p:ext uri="{BB962C8B-B14F-4D97-AF65-F5344CB8AC3E}">
        <p14:creationId xmlns:p14="http://schemas.microsoft.com/office/powerpoint/2010/main" val="16472537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None/>
            </a:pPr>
            <a:endParaRPr lang="en-US" dirty="0">
              <a:latin typeface="Calibri" panose="020F0502020204030204" pitchFamily="34" charset="0"/>
            </a:endParaRPr>
          </a:p>
        </p:txBody>
      </p:sp>
      <p:sp>
        <p:nvSpPr>
          <p:cNvPr id="4" name="Slide Number Placeholder 3"/>
          <p:cNvSpPr>
            <a:spLocks noGrp="1"/>
          </p:cNvSpPr>
          <p:nvPr>
            <p:ph type="sldNum" sz="quarter" idx="10"/>
          </p:nvPr>
        </p:nvSpPr>
        <p:spPr/>
        <p:txBody>
          <a:bodyPr/>
          <a:lstStyle/>
          <a:p>
            <a:fld id="{99206D59-CDD8-4771-8C07-56C3134C95EA}" type="slidenum">
              <a:rPr lang="en-US" smtClean="0"/>
              <a:pPr/>
              <a:t>4</a:t>
            </a:fld>
            <a:endParaRPr lang="en-US"/>
          </a:p>
        </p:txBody>
      </p:sp>
    </p:spTree>
    <p:extLst>
      <p:ext uri="{BB962C8B-B14F-4D97-AF65-F5344CB8AC3E}">
        <p14:creationId xmlns:p14="http://schemas.microsoft.com/office/powerpoint/2010/main" val="24947150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206D59-CDD8-4771-8C07-56C3134C95EA}" type="slidenum">
              <a:rPr lang="en-US" smtClean="0"/>
              <a:pPr/>
              <a:t>40</a:t>
            </a:fld>
            <a:endParaRPr lang="en-US"/>
          </a:p>
        </p:txBody>
      </p:sp>
    </p:spTree>
    <p:extLst>
      <p:ext uri="{BB962C8B-B14F-4D97-AF65-F5344CB8AC3E}">
        <p14:creationId xmlns:p14="http://schemas.microsoft.com/office/powerpoint/2010/main" val="26898766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698500"/>
            <a:ext cx="4646612"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9206D59-CDD8-4771-8C07-56C3134C95EA}" type="slidenum">
              <a:rPr lang="en-US" smtClean="0"/>
              <a:pPr/>
              <a:t>41</a:t>
            </a:fld>
            <a:endParaRPr lang="en-US"/>
          </a:p>
        </p:txBody>
      </p:sp>
    </p:spTree>
    <p:extLst>
      <p:ext uri="{BB962C8B-B14F-4D97-AF65-F5344CB8AC3E}">
        <p14:creationId xmlns:p14="http://schemas.microsoft.com/office/powerpoint/2010/main" val="7718752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206D59-CDD8-4771-8C07-56C3134C95EA}" type="slidenum">
              <a:rPr lang="en-US" smtClean="0"/>
              <a:pPr/>
              <a:t>5</a:t>
            </a:fld>
            <a:endParaRPr lang="en-US"/>
          </a:p>
        </p:txBody>
      </p:sp>
    </p:spTree>
    <p:extLst>
      <p:ext uri="{BB962C8B-B14F-4D97-AF65-F5344CB8AC3E}">
        <p14:creationId xmlns:p14="http://schemas.microsoft.com/office/powerpoint/2010/main" val="14073524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9206D59-CDD8-4771-8C07-56C3134C95EA}" type="slidenum">
              <a:rPr lang="en-US" smtClean="0"/>
              <a:pPr/>
              <a:t>6</a:t>
            </a:fld>
            <a:endParaRPr lang="en-US"/>
          </a:p>
        </p:txBody>
      </p:sp>
    </p:spTree>
    <p:extLst>
      <p:ext uri="{BB962C8B-B14F-4D97-AF65-F5344CB8AC3E}">
        <p14:creationId xmlns:p14="http://schemas.microsoft.com/office/powerpoint/2010/main" val="14182315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206D59-CDD8-4771-8C07-56C3134C95EA}" type="slidenum">
              <a:rPr lang="en-US" smtClean="0"/>
              <a:pPr/>
              <a:t>7</a:t>
            </a:fld>
            <a:endParaRPr lang="en-US"/>
          </a:p>
        </p:txBody>
      </p:sp>
    </p:spTree>
    <p:extLst>
      <p:ext uri="{BB962C8B-B14F-4D97-AF65-F5344CB8AC3E}">
        <p14:creationId xmlns:p14="http://schemas.microsoft.com/office/powerpoint/2010/main" val="18588886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Many state guardianship statutes are configured</a:t>
            </a:r>
            <a:r>
              <a:rPr lang="en-US" baseline="0" dirty="0" smtClean="0"/>
              <a:t> this way, separating out 2 issues. Need for guardian only if the specific incapacity places person at risk of harm.</a:t>
            </a:r>
            <a:endParaRPr lang="en-US" dirty="0"/>
          </a:p>
        </p:txBody>
      </p:sp>
      <p:sp>
        <p:nvSpPr>
          <p:cNvPr id="4" name="Slide Number Placeholder 3"/>
          <p:cNvSpPr>
            <a:spLocks noGrp="1"/>
          </p:cNvSpPr>
          <p:nvPr>
            <p:ph type="sldNum" sz="quarter" idx="10"/>
          </p:nvPr>
        </p:nvSpPr>
        <p:spPr/>
        <p:txBody>
          <a:bodyPr/>
          <a:lstStyle/>
          <a:p>
            <a:fld id="{99206D59-CDD8-4771-8C07-56C3134C95EA}" type="slidenum">
              <a:rPr lang="en-US" smtClean="0"/>
              <a:pPr/>
              <a:t>8</a:t>
            </a:fld>
            <a:endParaRPr lang="en-US"/>
          </a:p>
        </p:txBody>
      </p:sp>
    </p:spTree>
    <p:extLst>
      <p:ext uri="{BB962C8B-B14F-4D97-AF65-F5344CB8AC3E}">
        <p14:creationId xmlns:p14="http://schemas.microsoft.com/office/powerpoint/2010/main" val="14410636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206D59-CDD8-4771-8C07-56C3134C95EA}" type="slidenum">
              <a:rPr lang="en-US" smtClean="0"/>
              <a:pPr/>
              <a:t>9</a:t>
            </a:fld>
            <a:endParaRPr lang="en-US"/>
          </a:p>
        </p:txBody>
      </p:sp>
    </p:spTree>
    <p:extLst>
      <p:ext uri="{BB962C8B-B14F-4D97-AF65-F5344CB8AC3E}">
        <p14:creationId xmlns:p14="http://schemas.microsoft.com/office/powerpoint/2010/main" val="27595373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2"/>
            <a:ext cx="7848600" cy="1927225"/>
          </a:xfrm>
        </p:spPr>
        <p:txBody>
          <a:bodyPr anchor="b">
            <a:noAutofit/>
          </a:bodyPr>
          <a:lstStyle>
            <a:lvl1pPr>
              <a:defRPr sz="405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9B42082-01E9-4C7D-AAD4-AA96742046BD}" type="datetimeFigureOut">
              <a:rPr lang="en-US" smtClean="0"/>
              <a:pPr/>
              <a:t>6/14/2016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2040F5-BD0F-428C-8578-6E740831EBA4}" type="slidenum">
              <a:rPr lang="en-US" smtClean="0"/>
              <a:pPr/>
              <a:t>‹#›</a:t>
            </a:fld>
            <a:endParaRPr lang="en-US"/>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25653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B42082-01E9-4C7D-AAD4-AA96742046BD}" type="datetimeFigureOut">
              <a:rPr lang="en-US" smtClean="0"/>
              <a:pPr/>
              <a:t>6/14/2016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2040F5-BD0F-428C-8578-6E740831EBA4}" type="slidenum">
              <a:rPr lang="en-US" smtClean="0"/>
              <a:pPr/>
              <a:t>‹#›</a:t>
            </a:fld>
            <a:endParaRPr lang="en-US"/>
          </a:p>
        </p:txBody>
      </p:sp>
    </p:spTree>
    <p:extLst>
      <p:ext uri="{BB962C8B-B14F-4D97-AF65-F5344CB8AC3E}">
        <p14:creationId xmlns:p14="http://schemas.microsoft.com/office/powerpoint/2010/main" val="16423882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9B42082-01E9-4C7D-AAD4-AA96742046BD}" type="datetimeFigureOut">
              <a:rPr lang="en-US" smtClean="0"/>
              <a:pPr/>
              <a:t>6/14/2016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2040F5-BD0F-428C-8578-6E740831EBA4}" type="slidenum">
              <a:rPr lang="en-US" smtClean="0"/>
              <a:pPr/>
              <a:t>‹#›</a:t>
            </a:fld>
            <a:endParaRPr lang="en-US"/>
          </a:p>
        </p:txBody>
      </p:sp>
    </p:spTree>
    <p:extLst>
      <p:ext uri="{BB962C8B-B14F-4D97-AF65-F5344CB8AC3E}">
        <p14:creationId xmlns:p14="http://schemas.microsoft.com/office/powerpoint/2010/main" val="41942099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B42082-01E9-4C7D-AAD4-AA96742046BD}" type="datetimeFigureOut">
              <a:rPr lang="en-US" smtClean="0"/>
              <a:pPr/>
              <a:t>6/14/2016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2040F5-BD0F-428C-8578-6E740831EBA4}" type="slidenum">
              <a:rPr lang="en-US" smtClean="0"/>
              <a:pPr/>
              <a:t>‹#›</a:t>
            </a:fld>
            <a:endParaRPr lang="en-US"/>
          </a:p>
        </p:txBody>
      </p:sp>
    </p:spTree>
    <p:extLst>
      <p:ext uri="{BB962C8B-B14F-4D97-AF65-F5344CB8AC3E}">
        <p14:creationId xmlns:p14="http://schemas.microsoft.com/office/powerpoint/2010/main" val="852921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1"/>
            <a:ext cx="7772400" cy="2200275"/>
          </a:xfrm>
        </p:spPr>
        <p:txBody>
          <a:bodyPr anchor="b">
            <a:normAutofit/>
          </a:bodyPr>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6"/>
            <a:ext cx="7772400" cy="1500187"/>
          </a:xfrm>
        </p:spPr>
        <p:txBody>
          <a:bodyPr anchor="t">
            <a:normAutofit/>
          </a:bodyPr>
          <a:lstStyle>
            <a:lvl1pPr marL="0" indent="0">
              <a:buNone/>
              <a:defRPr sz="1800">
                <a:solidFill>
                  <a:schemeClr val="tx2"/>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9B42082-01E9-4C7D-AAD4-AA96742046BD}" type="datetimeFigureOut">
              <a:rPr lang="en-US" smtClean="0"/>
              <a:pPr/>
              <a:t>6/14/2016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2040F5-BD0F-428C-8578-6E740831EBA4}" type="slidenum">
              <a:rPr lang="en-US" smtClean="0"/>
              <a:pPr/>
              <a:t>‹#›</a:t>
            </a:fld>
            <a:endParaRPr 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5888590"/>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9B42082-01E9-4C7D-AAD4-AA96742046BD}" type="datetimeFigureOut">
              <a:rPr lang="en-US" smtClean="0"/>
              <a:pPr/>
              <a:t>6/14/2016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2040F5-BD0F-428C-8578-6E740831EBA4}" type="slidenum">
              <a:rPr lang="en-US" smtClean="0"/>
              <a:pPr/>
              <a:t>‹#›</a:t>
            </a:fld>
            <a:endParaRPr lang="en-US"/>
          </a:p>
        </p:txBody>
      </p:sp>
    </p:spTree>
    <p:extLst>
      <p:ext uri="{BB962C8B-B14F-4D97-AF65-F5344CB8AC3E}">
        <p14:creationId xmlns:p14="http://schemas.microsoft.com/office/powerpoint/2010/main" val="21165959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1500" b="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1500" b="0" kern="1200" dirty="0" smtClean="0">
                <a:solidFill>
                  <a:schemeClr val="tx2"/>
                </a:solidFill>
                <a:latin typeface="+mn-lt"/>
                <a:ea typeface="+mn-ea"/>
                <a:cs typeface="+mn-cs"/>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9B42082-01E9-4C7D-AAD4-AA96742046BD}" type="datetimeFigureOut">
              <a:rPr lang="en-US" smtClean="0"/>
              <a:pPr/>
              <a:t>6/14/2016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12040F5-BD0F-428C-8578-6E740831EBA4}" type="slidenum">
              <a:rPr lang="en-US" smtClean="0"/>
              <a:pPr/>
              <a:t>‹#›</a:t>
            </a:fld>
            <a:endParaRPr lang="en-US"/>
          </a:p>
        </p:txBody>
      </p:sp>
      <p:cxnSp>
        <p:nvCxnSpPr>
          <p:cNvPr id="11" name="Straight Connector 10"/>
          <p:cNvCxnSpPr/>
          <p:nvPr/>
        </p:nvCxnSpPr>
        <p:spPr>
          <a:xfrm rot="5400000">
            <a:off x="2217817" y="4045824"/>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81152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9B42082-01E9-4C7D-AAD4-AA96742046BD}" type="datetimeFigureOut">
              <a:rPr lang="en-US" smtClean="0"/>
              <a:pPr/>
              <a:t>6/14/2016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12040F5-BD0F-428C-8578-6E740831EBA4}" type="slidenum">
              <a:rPr lang="en-US" smtClean="0"/>
              <a:pPr/>
              <a:t>‹#›</a:t>
            </a:fld>
            <a:endParaRPr lang="en-US"/>
          </a:p>
        </p:txBody>
      </p:sp>
    </p:spTree>
    <p:extLst>
      <p:ext uri="{BB962C8B-B14F-4D97-AF65-F5344CB8AC3E}">
        <p14:creationId xmlns:p14="http://schemas.microsoft.com/office/powerpoint/2010/main" val="26727867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B42082-01E9-4C7D-AAD4-AA96742046BD}" type="datetimeFigureOut">
              <a:rPr lang="en-US" smtClean="0"/>
              <a:pPr/>
              <a:t>6/14/2016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12040F5-BD0F-428C-8578-6E740831EBA4}" type="slidenum">
              <a:rPr lang="en-US" smtClean="0"/>
              <a:pPr/>
              <a:t>‹#›</a:t>
            </a:fld>
            <a:endParaRPr lang="en-US"/>
          </a:p>
        </p:txBody>
      </p:sp>
    </p:spTree>
    <p:extLst>
      <p:ext uri="{BB962C8B-B14F-4D97-AF65-F5344CB8AC3E}">
        <p14:creationId xmlns:p14="http://schemas.microsoft.com/office/powerpoint/2010/main" val="18856666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18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4"/>
            <a:ext cx="2139696" cy="4243615"/>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B42082-01E9-4C7D-AAD4-AA96742046BD}" type="datetimeFigureOut">
              <a:rPr lang="en-US" smtClean="0"/>
              <a:pPr/>
              <a:t>6/14/2016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2040F5-BD0F-428C-8578-6E740831EBA4}" type="slidenum">
              <a:rPr lang="en-US" smtClean="0"/>
              <a:pPr/>
              <a:t>‹#›</a:t>
            </a:fld>
            <a:endParaRPr lang="en-US"/>
          </a:p>
        </p:txBody>
      </p:sp>
      <p:cxnSp>
        <p:nvCxnSpPr>
          <p:cNvPr id="9" name="Straight Connector 8"/>
          <p:cNvCxnSpPr/>
          <p:nvPr/>
        </p:nvCxnSpPr>
        <p:spPr>
          <a:xfrm rot="5400000">
            <a:off x="-13116" y="3580207"/>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6887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792480"/>
            <a:ext cx="2142680" cy="1264920"/>
          </a:xfrm>
        </p:spPr>
        <p:txBody>
          <a:bodyPr anchor="b">
            <a:normAutofit/>
          </a:bodyPr>
          <a:lstStyle>
            <a:lvl1pPr algn="l">
              <a:defRPr sz="18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B42082-01E9-4C7D-AAD4-AA96742046BD}" type="datetimeFigureOut">
              <a:rPr lang="en-US" smtClean="0"/>
              <a:pPr/>
              <a:t>6/14/2016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2040F5-BD0F-428C-8578-6E740831EBA4}" type="slidenum">
              <a:rPr lang="en-US" smtClean="0"/>
              <a:pPr/>
              <a:t>‹#›</a:t>
            </a:fld>
            <a:endParaRPr lang="en-US"/>
          </a:p>
        </p:txBody>
      </p:sp>
    </p:spTree>
    <p:extLst>
      <p:ext uri="{BB962C8B-B14F-4D97-AF65-F5344CB8AC3E}">
        <p14:creationId xmlns:p14="http://schemas.microsoft.com/office/powerpoint/2010/main" val="26375084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900">
                <a:solidFill>
                  <a:srgbClr val="FFFFFF"/>
                </a:solidFill>
              </a:defRPr>
            </a:lvl1pPr>
          </a:lstStyle>
          <a:p>
            <a:fld id="{E9B42082-01E9-4C7D-AAD4-AA96742046BD}" type="datetimeFigureOut">
              <a:rPr lang="en-US" smtClean="0"/>
              <a:pPr/>
              <a:t>6/14/2016</a:t>
            </a:fld>
            <a:endParaRPr lang="en-US"/>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900">
                <a:solidFill>
                  <a:srgbClr val="FFFFFF"/>
                </a:solidFill>
              </a:defRPr>
            </a:lvl1pPr>
          </a:lstStyle>
          <a:p>
            <a:endParaRPr lang="en-US"/>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050" b="1">
                <a:solidFill>
                  <a:srgbClr val="FFFFFF"/>
                </a:solidFill>
              </a:defRPr>
            </a:lvl1pPr>
          </a:lstStyle>
          <a:p>
            <a:fld id="{312040F5-BD0F-428C-8578-6E740831EBA4}" type="slidenum">
              <a:rPr lang="en-US" smtClean="0"/>
              <a:pPr/>
              <a:t>‹#›</a:t>
            </a:fld>
            <a:endParaRPr lang="en-US"/>
          </a:p>
        </p:txBody>
      </p:sp>
    </p:spTree>
    <p:extLst>
      <p:ext uri="{BB962C8B-B14F-4D97-AF65-F5344CB8AC3E}">
        <p14:creationId xmlns:p14="http://schemas.microsoft.com/office/powerpoint/2010/main" val="3884210367"/>
      </p:ext>
    </p:extLst>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Lst>
  <p:txStyles>
    <p:titleStyle>
      <a:lvl1pPr algn="l" defTabSz="685800" rtl="0" eaLnBrk="1" latinLnBrk="0" hangingPunct="1">
        <a:spcBef>
          <a:spcPct val="0"/>
        </a:spcBef>
        <a:buNone/>
        <a:defRPr sz="3000" kern="1200" spc="-75" baseline="0">
          <a:solidFill>
            <a:schemeClr val="tx2"/>
          </a:solidFill>
          <a:latin typeface="+mj-lt"/>
          <a:ea typeface="+mj-ea"/>
          <a:cs typeface="+mj-cs"/>
        </a:defRPr>
      </a:lvl1pPr>
    </p:titleStyle>
    <p:bodyStyle>
      <a:lvl1pPr marL="137160" indent="-137160" algn="l" defTabSz="685800" rtl="0" eaLnBrk="1" latinLnBrk="0" hangingPunct="1">
        <a:spcBef>
          <a:spcPct val="20000"/>
        </a:spcBef>
        <a:buClr>
          <a:schemeClr val="accent1"/>
        </a:buClr>
        <a:buSzPct val="85000"/>
        <a:buFont typeface="Arial" pitchFamily="34" charset="0"/>
        <a:buChar char="•"/>
        <a:defRPr sz="1800" kern="1200">
          <a:solidFill>
            <a:schemeClr val="tx1"/>
          </a:solidFill>
          <a:latin typeface="+mn-lt"/>
          <a:ea typeface="+mn-ea"/>
          <a:cs typeface="+mn-cs"/>
        </a:defRPr>
      </a:lvl1pPr>
      <a:lvl2pPr marL="342900" indent="-137160" algn="l" defTabSz="685800" rtl="0" eaLnBrk="1" latinLnBrk="0" hangingPunct="1">
        <a:spcBef>
          <a:spcPct val="20000"/>
        </a:spcBef>
        <a:buClr>
          <a:schemeClr val="accent1"/>
        </a:buClr>
        <a:buSzPct val="85000"/>
        <a:buFont typeface="Arial" pitchFamily="34" charset="0"/>
        <a:buChar char="•"/>
        <a:defRPr sz="1500" kern="1200">
          <a:solidFill>
            <a:schemeClr val="tx1"/>
          </a:solidFill>
          <a:latin typeface="+mn-lt"/>
          <a:ea typeface="+mn-ea"/>
          <a:cs typeface="+mn-cs"/>
        </a:defRPr>
      </a:lvl2pPr>
      <a:lvl3pPr marL="548640" indent="-137160" algn="l" defTabSz="685800" rtl="0" eaLnBrk="1" latinLnBrk="0" hangingPunct="1">
        <a:spcBef>
          <a:spcPct val="20000"/>
        </a:spcBef>
        <a:buClr>
          <a:schemeClr val="accent1"/>
        </a:buClr>
        <a:buSzPct val="90000"/>
        <a:buFont typeface="Arial" pitchFamily="34" charset="0"/>
        <a:buChar char="•"/>
        <a:defRPr sz="1350" kern="1200">
          <a:solidFill>
            <a:schemeClr val="tx1"/>
          </a:solidFill>
          <a:latin typeface="+mn-lt"/>
          <a:ea typeface="+mn-ea"/>
          <a:cs typeface="+mn-cs"/>
        </a:defRPr>
      </a:lvl3pPr>
      <a:lvl4pPr marL="754380" indent="-137160" algn="l" defTabSz="685800" rtl="0" eaLnBrk="1" latinLnBrk="0" hangingPunct="1">
        <a:spcBef>
          <a:spcPct val="20000"/>
        </a:spcBef>
        <a:buClr>
          <a:schemeClr val="accent1"/>
        </a:buClr>
        <a:buFont typeface="Arial" pitchFamily="34" charset="0"/>
        <a:buChar char="•"/>
        <a:defRPr sz="1200" kern="1200">
          <a:solidFill>
            <a:schemeClr val="tx1"/>
          </a:solidFill>
          <a:latin typeface="+mn-lt"/>
          <a:ea typeface="+mn-ea"/>
          <a:cs typeface="+mn-cs"/>
        </a:defRPr>
      </a:lvl4pPr>
      <a:lvl5pPr marL="891540" indent="-102870" algn="l" defTabSz="685800" rtl="0" eaLnBrk="1" latinLnBrk="0" hangingPunct="1">
        <a:spcBef>
          <a:spcPct val="20000"/>
        </a:spcBef>
        <a:buClr>
          <a:schemeClr val="accent1"/>
        </a:buClr>
        <a:buSzPct val="100000"/>
        <a:buFont typeface="Arial" pitchFamily="34" charset="0"/>
        <a:buChar char="•"/>
        <a:defRPr sz="1050" kern="1200" baseline="0">
          <a:solidFill>
            <a:schemeClr val="tx1"/>
          </a:solidFill>
          <a:latin typeface="+mn-lt"/>
          <a:ea typeface="+mn-ea"/>
          <a:cs typeface="+mn-cs"/>
        </a:defRPr>
      </a:lvl5pPr>
      <a:lvl6pPr marL="1028700" indent="-137160" algn="l" defTabSz="685800" rtl="0" eaLnBrk="1" latinLnBrk="0" hangingPunct="1">
        <a:spcBef>
          <a:spcPct val="20000"/>
        </a:spcBef>
        <a:buClr>
          <a:schemeClr val="accent1"/>
        </a:buClr>
        <a:buFont typeface="Arial" pitchFamily="34" charset="0"/>
        <a:buChar char="•"/>
        <a:defRPr sz="975" kern="1200">
          <a:solidFill>
            <a:schemeClr val="tx1"/>
          </a:solidFill>
          <a:latin typeface="+mn-lt"/>
          <a:ea typeface="+mn-ea"/>
          <a:cs typeface="+mn-cs"/>
        </a:defRPr>
      </a:lvl6pPr>
      <a:lvl7pPr marL="1165860" indent="-137160" algn="l" defTabSz="685800" rtl="0" eaLnBrk="1" latinLnBrk="0" hangingPunct="1">
        <a:spcBef>
          <a:spcPct val="20000"/>
        </a:spcBef>
        <a:buClr>
          <a:schemeClr val="accent1"/>
        </a:buClr>
        <a:buFont typeface="Arial" pitchFamily="34" charset="0"/>
        <a:buChar char="•"/>
        <a:defRPr sz="975" kern="1200">
          <a:solidFill>
            <a:schemeClr val="tx1"/>
          </a:solidFill>
          <a:latin typeface="+mn-lt"/>
          <a:ea typeface="+mn-ea"/>
          <a:cs typeface="+mn-cs"/>
        </a:defRPr>
      </a:lvl7pPr>
      <a:lvl8pPr marL="1303020" indent="-137160" algn="l" defTabSz="685800" rtl="0" eaLnBrk="1" latinLnBrk="0" hangingPunct="1">
        <a:spcBef>
          <a:spcPct val="20000"/>
        </a:spcBef>
        <a:buClr>
          <a:schemeClr val="accent1"/>
        </a:buClr>
        <a:buFont typeface="Arial" pitchFamily="34" charset="0"/>
        <a:buChar char="•"/>
        <a:defRPr sz="975" kern="1200">
          <a:solidFill>
            <a:schemeClr val="tx1"/>
          </a:solidFill>
          <a:latin typeface="+mn-lt"/>
          <a:ea typeface="+mn-ea"/>
          <a:cs typeface="+mn-cs"/>
        </a:defRPr>
      </a:lvl8pPr>
      <a:lvl9pPr marL="1440180" indent="-137160" algn="l" defTabSz="685800" rtl="0" eaLnBrk="1" latinLnBrk="0" hangingPunct="1">
        <a:spcBef>
          <a:spcPct val="20000"/>
        </a:spcBef>
        <a:buClr>
          <a:schemeClr val="accent1"/>
        </a:buClr>
        <a:buFont typeface="Arial" pitchFamily="34" charset="0"/>
        <a:buChar char="•"/>
        <a:defRPr sz="975"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hyperlink" Target="http://jennyhatchjusticeproject.org/trial"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hyperlink" Target="http://supporteddecisions.org/" TargetMode="External"/><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10.jpeg"/></Relationships>
</file>

<file path=ppt/slides/_rels/slide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hyperlink" Target="http://www.ambar.org/practicaltool"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4.xml"/><Relationship Id="rId1" Type="http://schemas.openxmlformats.org/officeDocument/2006/relationships/slideLayout" Target="../slideLayouts/slideLayout8.xml"/><Relationship Id="rId4" Type="http://schemas.microsoft.com/office/2007/relationships/hdphoto" Target="../media/hdphoto3.wdp"/></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2.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8" Type="http://schemas.openxmlformats.org/officeDocument/2006/relationships/hyperlink" Target="http://www.capitol.state.tx.us/Search/DocViewer.aspx?ID=84RHB000395B&amp;QueryText=supported%2bOR%2bguardian&amp;DocType=B" TargetMode="External"/><Relationship Id="rId3" Type="http://schemas.openxmlformats.org/officeDocument/2006/relationships/hyperlink" Target="http://aaidd.org/news-policy/policy/position-statements/autonomy-decision-making-supports-and-guardianship#.V1Bm9dUrK2w" TargetMode="External"/><Relationship Id="rId7" Type="http://schemas.openxmlformats.org/officeDocument/2006/relationships/hyperlink" Target="http://www.ambar.org/practicaltool"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hyperlink" Target="http://www.americanbar.org/content/dam/aba/administrative/mental_physical_disability/dameris.authcheckdam.pdf" TargetMode="External"/><Relationship Id="rId5" Type="http://schemas.openxmlformats.org/officeDocument/2006/relationships/hyperlink" Target="http://www.guardianship.org/documents/Standards_of_Practice.pdf" TargetMode="External"/><Relationship Id="rId4" Type="http://schemas.openxmlformats.org/officeDocument/2006/relationships/hyperlink" Target="http://www.supporteddecisions.org/"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mailto:epell@hsri.org" TargetMode="External"/><Relationship Id="rId7" Type="http://schemas.openxmlformats.org/officeDocument/2006/relationships/hyperlink" Target="mailto:626-2060%20or%20lwood@law.utexas.edu" TargetMode="External"/><Relationship Id="rId2" Type="http://schemas.openxmlformats.org/officeDocument/2006/relationships/notesSlide" Target="../notesSlides/notesSlide41.xml"/><Relationship Id="rId1" Type="http://schemas.openxmlformats.org/officeDocument/2006/relationships/slideLayout" Target="../slideLayouts/slideLayout5.xml"/><Relationship Id="rId6" Type="http://schemas.openxmlformats.org/officeDocument/2006/relationships/hyperlink" Target="http://supporteddecisions.org/wp-content/uploads/2015/09/Texas.Simplified-Supported-DecisionMaking-Form.pdf" TargetMode="External"/><Relationship Id="rId5" Type="http://schemas.openxmlformats.org/officeDocument/2006/relationships/image" Target="../media/image15.jpeg"/><Relationship Id="rId4" Type="http://schemas.openxmlformats.org/officeDocument/2006/relationships/hyperlink" Target="http://www.hsri.org/"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04181" y="571500"/>
            <a:ext cx="8020049" cy="1828800"/>
          </a:xfrm>
        </p:spPr>
        <p:txBody>
          <a:bodyPr>
            <a:normAutofit/>
          </a:bodyPr>
          <a:lstStyle/>
          <a:p>
            <a:pPr algn="ctr">
              <a:lnSpc>
                <a:spcPct val="150000"/>
              </a:lnSpc>
              <a:spcBef>
                <a:spcPts val="1200"/>
              </a:spcBef>
              <a:spcAft>
                <a:spcPts val="600"/>
              </a:spcAft>
            </a:pPr>
            <a:r>
              <a:rPr lang="en-US" sz="3200" dirty="0" smtClean="0">
                <a:solidFill>
                  <a:schemeClr val="accent1">
                    <a:lumMod val="50000"/>
                  </a:schemeClr>
                </a:solidFill>
              </a:rPr>
              <a:t>Supported Decision Making</a:t>
            </a:r>
            <a:br>
              <a:rPr lang="en-US" sz="3200" dirty="0" smtClean="0">
                <a:solidFill>
                  <a:schemeClr val="accent1">
                    <a:lumMod val="50000"/>
                  </a:schemeClr>
                </a:solidFill>
              </a:rPr>
            </a:br>
            <a:r>
              <a:rPr lang="en-US" sz="2400" cap="none" dirty="0" smtClean="0">
                <a:solidFill>
                  <a:schemeClr val="accent1">
                    <a:lumMod val="50000"/>
                  </a:schemeClr>
                </a:solidFill>
              </a:rPr>
              <a:t>State Law, Case Law, Professional Standards &amp; Pilot Projects</a:t>
            </a:r>
            <a:endParaRPr lang="en-US" sz="2400" cap="none" dirty="0"/>
          </a:p>
        </p:txBody>
      </p:sp>
      <p:sp>
        <p:nvSpPr>
          <p:cNvPr id="6" name="Content Placeholder 5"/>
          <p:cNvSpPr>
            <a:spLocks noGrp="1"/>
          </p:cNvSpPr>
          <p:nvPr>
            <p:ph type="subTitle" idx="1"/>
          </p:nvPr>
        </p:nvSpPr>
        <p:spPr>
          <a:xfrm>
            <a:off x="776967" y="2895601"/>
            <a:ext cx="7783286" cy="609600"/>
          </a:xfrm>
        </p:spPr>
        <p:txBody>
          <a:bodyPr>
            <a:normAutofit/>
          </a:bodyPr>
          <a:lstStyle/>
          <a:p>
            <a:pPr algn="ctr"/>
            <a:r>
              <a:rPr lang="en-US" sz="1700" b="1" dirty="0"/>
              <a:t>AAIDD National </a:t>
            </a:r>
            <a:r>
              <a:rPr lang="en-US" sz="1700" b="1" dirty="0" smtClean="0"/>
              <a:t>Conference June 2016</a:t>
            </a:r>
            <a:endParaRPr lang="en-US" sz="1700" b="1" dirty="0"/>
          </a:p>
          <a:p>
            <a:endParaRPr lang="en-US" sz="1700" dirty="0" smtClean="0"/>
          </a:p>
          <a:p>
            <a:endParaRPr lang="en-US" sz="1500" dirty="0"/>
          </a:p>
        </p:txBody>
      </p:sp>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sharpenSoften amount="3000"/>
                    </a14:imgEffect>
                    <a14:imgEffect>
                      <a14:brightnessContrast bright="3000" contrast="1000"/>
                    </a14:imgEffect>
                  </a14:imgLayer>
                </a14:imgProps>
              </a:ext>
              <a:ext uri="{28A0092B-C50C-407E-A947-70E740481C1C}">
                <a14:useLocalDpi xmlns:a14="http://schemas.microsoft.com/office/drawing/2010/main" val="0"/>
              </a:ext>
            </a:extLst>
          </a:blip>
          <a:stretch>
            <a:fillRect/>
          </a:stretch>
        </p:blipFill>
        <p:spPr>
          <a:xfrm>
            <a:off x="2665600" y="3657600"/>
            <a:ext cx="3965200" cy="29539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702" y="457200"/>
            <a:ext cx="8229600" cy="990600"/>
          </a:xfrm>
        </p:spPr>
        <p:txBody>
          <a:bodyPr>
            <a:normAutofit/>
          </a:bodyPr>
          <a:lstStyle/>
          <a:p>
            <a:pPr algn="ctr"/>
            <a:r>
              <a:rPr lang="en-US" sz="3600" dirty="0" smtClean="0"/>
              <a:t>2012 New </a:t>
            </a:r>
            <a:r>
              <a:rPr lang="en-US" sz="3600" dirty="0"/>
              <a:t>York </a:t>
            </a:r>
            <a:r>
              <a:rPr lang="en-US" sz="3600" dirty="0" smtClean="0"/>
              <a:t>case</a:t>
            </a:r>
            <a:endParaRPr lang="en-US" sz="3600" dirty="0"/>
          </a:p>
        </p:txBody>
      </p:sp>
      <p:sp>
        <p:nvSpPr>
          <p:cNvPr id="3" name="Content Placeholder 2"/>
          <p:cNvSpPr>
            <a:spLocks noGrp="1"/>
          </p:cNvSpPr>
          <p:nvPr>
            <p:ph idx="1"/>
          </p:nvPr>
        </p:nvSpPr>
        <p:spPr>
          <a:xfrm>
            <a:off x="468702" y="1600200"/>
            <a:ext cx="8229600" cy="4876800"/>
          </a:xfrm>
        </p:spPr>
        <p:txBody>
          <a:bodyPr>
            <a:normAutofit/>
          </a:bodyPr>
          <a:lstStyle/>
          <a:p>
            <a:r>
              <a:rPr lang="en-US" sz="2000" dirty="0" smtClean="0">
                <a:latin typeface="Calibri" panose="020F0502020204030204" pitchFamily="34" charset="0"/>
              </a:rPr>
              <a:t>Mother of 29 </a:t>
            </a:r>
            <a:r>
              <a:rPr lang="en-US" sz="2000" dirty="0" err="1" smtClean="0">
                <a:latin typeface="Calibri" panose="020F0502020204030204" pitchFamily="34" charset="0"/>
              </a:rPr>
              <a:t>yo</a:t>
            </a:r>
            <a:r>
              <a:rPr lang="en-US" sz="2000" dirty="0" smtClean="0">
                <a:latin typeface="Calibri" panose="020F0502020204030204" pitchFamily="34" charset="0"/>
              </a:rPr>
              <a:t> woman (</a:t>
            </a:r>
            <a:r>
              <a:rPr lang="en-US" sz="2000" dirty="0" err="1" smtClean="0">
                <a:latin typeface="Calibri" panose="020F0502020204030204" pitchFamily="34" charset="0"/>
              </a:rPr>
              <a:t>Dameris</a:t>
            </a:r>
            <a:r>
              <a:rPr lang="en-US" sz="2000" dirty="0" smtClean="0">
                <a:latin typeface="Calibri" panose="020F0502020204030204" pitchFamily="34" charset="0"/>
              </a:rPr>
              <a:t>) with mild to moderate ID filed petition </a:t>
            </a:r>
            <a:r>
              <a:rPr lang="en-US" sz="2000" dirty="0">
                <a:latin typeface="Calibri" panose="020F0502020204030204" pitchFamily="34" charset="0"/>
              </a:rPr>
              <a:t>for </a:t>
            </a:r>
            <a:r>
              <a:rPr lang="en-US" sz="2000" dirty="0" smtClean="0">
                <a:latin typeface="Calibri" panose="020F0502020204030204" pitchFamily="34" charset="0"/>
              </a:rPr>
              <a:t>guardianship.  Petition noted </a:t>
            </a:r>
            <a:r>
              <a:rPr lang="en-US" sz="2000" dirty="0">
                <a:latin typeface="Calibri" panose="020F0502020204030204" pitchFamily="34" charset="0"/>
              </a:rPr>
              <a:t>“functioning at the mental age of a 7</a:t>
            </a:r>
            <a:r>
              <a:rPr lang="en-US" sz="2000" dirty="0" smtClean="0">
                <a:latin typeface="Calibri" panose="020F0502020204030204" pitchFamily="34" charset="0"/>
              </a:rPr>
              <a:t> </a:t>
            </a:r>
            <a:r>
              <a:rPr lang="en-US" sz="2000" dirty="0">
                <a:latin typeface="Calibri" panose="020F0502020204030204" pitchFamily="34" charset="0"/>
              </a:rPr>
              <a:t>year </a:t>
            </a:r>
            <a:r>
              <a:rPr lang="en-US" sz="2000" dirty="0" smtClean="0">
                <a:latin typeface="Calibri" panose="020F0502020204030204" pitchFamily="34" charset="0"/>
              </a:rPr>
              <a:t>old...poor </a:t>
            </a:r>
            <a:r>
              <a:rPr lang="en-US" sz="2000" dirty="0">
                <a:latin typeface="Calibri" panose="020F0502020204030204" pitchFamily="34" charset="0"/>
              </a:rPr>
              <a:t>receptive and expressive </a:t>
            </a:r>
            <a:r>
              <a:rPr lang="en-US" sz="2000" dirty="0" smtClean="0">
                <a:latin typeface="Calibri" panose="020F0502020204030204" pitchFamily="34" charset="0"/>
              </a:rPr>
              <a:t>skills, [</a:t>
            </a:r>
            <a:r>
              <a:rPr lang="en-US" sz="2000" dirty="0">
                <a:latin typeface="Calibri" panose="020F0502020204030204" pitchFamily="34" charset="0"/>
              </a:rPr>
              <a:t>and, while] ambulatory and able to care for most of her grooming needs, she is highly dependent for all other needs, including medical and financial matters.” </a:t>
            </a:r>
            <a:r>
              <a:rPr lang="en-US" sz="2000" dirty="0" smtClean="0">
                <a:latin typeface="Calibri" panose="020F0502020204030204" pitchFamily="34" charset="0"/>
              </a:rPr>
              <a:t> </a:t>
            </a:r>
            <a:r>
              <a:rPr lang="en-US" sz="2000" dirty="0" err="1">
                <a:latin typeface="Calibri" panose="020F0502020204030204" pitchFamily="34" charset="0"/>
              </a:rPr>
              <a:t>Dameris</a:t>
            </a:r>
            <a:r>
              <a:rPr lang="en-US" sz="2000" dirty="0">
                <a:latin typeface="Calibri" panose="020F0502020204030204" pitchFamily="34" charset="0"/>
              </a:rPr>
              <a:t> </a:t>
            </a:r>
            <a:r>
              <a:rPr lang="en-US" sz="2000" dirty="0" smtClean="0">
                <a:latin typeface="Calibri" panose="020F0502020204030204" pitchFamily="34" charset="0"/>
              </a:rPr>
              <a:t>attended a </a:t>
            </a:r>
            <a:r>
              <a:rPr lang="en-US" sz="2000" dirty="0">
                <a:latin typeface="Calibri" panose="020F0502020204030204" pitchFamily="34" charset="0"/>
              </a:rPr>
              <a:t>day </a:t>
            </a:r>
            <a:r>
              <a:rPr lang="en-US" sz="2000" dirty="0" smtClean="0">
                <a:latin typeface="Calibri" panose="020F0502020204030204" pitchFamily="34" charset="0"/>
              </a:rPr>
              <a:t>habilitation program learning cleaning </a:t>
            </a:r>
            <a:r>
              <a:rPr lang="en-US" sz="2000" dirty="0">
                <a:latin typeface="Calibri" panose="020F0502020204030204" pitchFamily="34" charset="0"/>
              </a:rPr>
              <a:t>tasks, particularly </a:t>
            </a:r>
            <a:r>
              <a:rPr lang="en-US" sz="2000" dirty="0" smtClean="0">
                <a:latin typeface="Calibri" panose="020F0502020204030204" pitchFamily="34" charset="0"/>
              </a:rPr>
              <a:t>bathrooms</a:t>
            </a:r>
            <a:r>
              <a:rPr lang="en-US" sz="2000" dirty="0">
                <a:latin typeface="Calibri" panose="020F0502020204030204" pitchFamily="34" charset="0"/>
              </a:rPr>
              <a:t>. </a:t>
            </a:r>
            <a:endParaRPr lang="en-US" sz="2000" dirty="0" smtClean="0">
              <a:latin typeface="Calibri" panose="020F0502020204030204" pitchFamily="34" charset="0"/>
            </a:endParaRPr>
          </a:p>
          <a:p>
            <a:pPr>
              <a:spcBef>
                <a:spcPts val="1200"/>
              </a:spcBef>
            </a:pPr>
            <a:r>
              <a:rPr lang="en-US" sz="2000" dirty="0" smtClean="0">
                <a:latin typeface="Calibri" panose="020F0502020204030204" pitchFamily="34" charset="0"/>
              </a:rPr>
              <a:t>2 weeks later </a:t>
            </a:r>
            <a:r>
              <a:rPr lang="en-US" sz="2000" dirty="0" err="1">
                <a:latin typeface="Calibri" panose="020F0502020204030204" pitchFamily="34" charset="0"/>
              </a:rPr>
              <a:t>Dameris</a:t>
            </a:r>
            <a:r>
              <a:rPr lang="en-US" sz="2000" dirty="0">
                <a:latin typeface="Calibri" panose="020F0502020204030204" pitchFamily="34" charset="0"/>
              </a:rPr>
              <a:t> married </a:t>
            </a:r>
            <a:r>
              <a:rPr lang="en-US" sz="2000" dirty="0" smtClean="0">
                <a:latin typeface="Calibri" panose="020F0502020204030204" pitchFamily="34" charset="0"/>
              </a:rPr>
              <a:t>a man with a </a:t>
            </a:r>
            <a:r>
              <a:rPr lang="en-US" sz="2000" dirty="0">
                <a:latin typeface="Calibri" panose="020F0502020204030204" pitchFamily="34" charset="0"/>
              </a:rPr>
              <a:t>history of </a:t>
            </a:r>
            <a:r>
              <a:rPr lang="en-US" sz="2000" dirty="0" smtClean="0">
                <a:latin typeface="Calibri" panose="020F0502020204030204" pitchFamily="34" charset="0"/>
              </a:rPr>
              <a:t>substance </a:t>
            </a:r>
            <a:r>
              <a:rPr lang="en-US" sz="2000" dirty="0">
                <a:latin typeface="Calibri" panose="020F0502020204030204" pitchFamily="34" charset="0"/>
              </a:rPr>
              <a:t>abuse, mental illness and criminal charges. </a:t>
            </a:r>
            <a:endParaRPr lang="en-US" sz="2000" dirty="0" smtClean="0">
              <a:latin typeface="Calibri" panose="020F0502020204030204" pitchFamily="34" charset="0"/>
            </a:endParaRPr>
          </a:p>
          <a:p>
            <a:pPr>
              <a:spcBef>
                <a:spcPts val="1200"/>
              </a:spcBef>
            </a:pPr>
            <a:r>
              <a:rPr lang="en-US" sz="2000" dirty="0">
                <a:latin typeface="Calibri" panose="020F0502020204030204" pitchFamily="34" charset="0"/>
              </a:rPr>
              <a:t>M</a:t>
            </a:r>
            <a:r>
              <a:rPr lang="en-US" sz="2000" dirty="0" smtClean="0">
                <a:latin typeface="Calibri" panose="020F0502020204030204" pitchFamily="34" charset="0"/>
              </a:rPr>
              <a:t>other requested </a:t>
            </a:r>
            <a:r>
              <a:rPr lang="en-US" sz="2000" dirty="0">
                <a:latin typeface="Calibri" panose="020F0502020204030204" pitchFamily="34" charset="0"/>
              </a:rPr>
              <a:t>expedited consideration of </a:t>
            </a:r>
            <a:r>
              <a:rPr lang="en-US" sz="2000" dirty="0" smtClean="0">
                <a:latin typeface="Calibri" panose="020F0502020204030204" pitchFamily="34" charset="0"/>
              </a:rPr>
              <a:t>petition because </a:t>
            </a:r>
            <a:r>
              <a:rPr lang="en-US" sz="2000" dirty="0" err="1" smtClean="0">
                <a:latin typeface="Calibri" panose="020F0502020204030204" pitchFamily="34" charset="0"/>
              </a:rPr>
              <a:t>Dameris</a:t>
            </a:r>
            <a:r>
              <a:rPr lang="en-US" sz="2000" dirty="0" smtClean="0">
                <a:latin typeface="Calibri" panose="020F0502020204030204" pitchFamily="34" charset="0"/>
              </a:rPr>
              <a:t> was pregnant </a:t>
            </a:r>
            <a:r>
              <a:rPr lang="en-US" sz="2000" dirty="0">
                <a:latin typeface="Calibri" panose="020F0502020204030204" pitchFamily="34" charset="0"/>
              </a:rPr>
              <a:t>and due to give </a:t>
            </a:r>
            <a:r>
              <a:rPr lang="en-US" sz="2000" dirty="0" smtClean="0">
                <a:latin typeface="Calibri" panose="020F0502020204030204" pitchFamily="34" charset="0"/>
              </a:rPr>
              <a:t>birth. </a:t>
            </a:r>
          </a:p>
          <a:p>
            <a:pPr>
              <a:spcBef>
                <a:spcPts val="1200"/>
              </a:spcBef>
            </a:pPr>
            <a:r>
              <a:rPr lang="en-US" sz="2000" dirty="0" smtClean="0">
                <a:latin typeface="Calibri" panose="020F0502020204030204" pitchFamily="34" charset="0"/>
              </a:rPr>
              <a:t>Parties went to mediation &amp; agreed </a:t>
            </a:r>
            <a:r>
              <a:rPr lang="en-US" sz="2000" dirty="0" err="1">
                <a:latin typeface="Calibri" panose="020F0502020204030204" pitchFamily="34" charset="0"/>
              </a:rPr>
              <a:t>Dameris</a:t>
            </a:r>
            <a:r>
              <a:rPr lang="en-US" sz="2000" dirty="0">
                <a:latin typeface="Calibri" panose="020F0502020204030204" pitchFamily="34" charset="0"/>
              </a:rPr>
              <a:t> </a:t>
            </a:r>
            <a:r>
              <a:rPr lang="en-US" sz="2000" dirty="0" smtClean="0">
                <a:latin typeface="Calibri" panose="020F0502020204030204" pitchFamily="34" charset="0"/>
              </a:rPr>
              <a:t>would live with husband, her mother given substantial </a:t>
            </a:r>
            <a:r>
              <a:rPr lang="en-US" sz="2000" dirty="0">
                <a:latin typeface="Calibri" panose="020F0502020204030204" pitchFamily="34" charset="0"/>
              </a:rPr>
              <a:t>role after </a:t>
            </a:r>
            <a:r>
              <a:rPr lang="en-US" sz="2000" dirty="0" smtClean="0">
                <a:latin typeface="Calibri" panose="020F0502020204030204" pitchFamily="34" charset="0"/>
              </a:rPr>
              <a:t>baby’s birth, and husband and mother were appointed co-guardians </a:t>
            </a:r>
            <a:r>
              <a:rPr lang="en-US" sz="2000" dirty="0">
                <a:latin typeface="Calibri" panose="020F0502020204030204" pitchFamily="34" charset="0"/>
              </a:rPr>
              <a:t>for </a:t>
            </a:r>
            <a:r>
              <a:rPr lang="en-US" sz="2000" dirty="0" err="1">
                <a:latin typeface="Calibri" panose="020F0502020204030204" pitchFamily="34" charset="0"/>
              </a:rPr>
              <a:t>Dameris</a:t>
            </a:r>
            <a:r>
              <a:rPr lang="en-US" sz="2000" dirty="0">
                <a:latin typeface="Calibri" panose="020F0502020204030204" pitchFamily="34" charset="0"/>
              </a:rPr>
              <a:t>.</a:t>
            </a:r>
          </a:p>
        </p:txBody>
      </p:sp>
    </p:spTree>
    <p:extLst>
      <p:ext uri="{BB962C8B-B14F-4D97-AF65-F5344CB8AC3E}">
        <p14:creationId xmlns:p14="http://schemas.microsoft.com/office/powerpoint/2010/main" val="97667151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534400" cy="990600"/>
          </a:xfrm>
        </p:spPr>
        <p:txBody>
          <a:bodyPr>
            <a:normAutofit/>
          </a:bodyPr>
          <a:lstStyle/>
          <a:p>
            <a:pPr algn="ctr"/>
            <a:r>
              <a:rPr lang="en-US" sz="3600" dirty="0" smtClean="0"/>
              <a:t>2012 New York case</a:t>
            </a:r>
            <a:endParaRPr lang="en-US" sz="3600" dirty="0"/>
          </a:p>
        </p:txBody>
      </p:sp>
      <p:sp>
        <p:nvSpPr>
          <p:cNvPr id="3" name="Content Placeholder 2"/>
          <p:cNvSpPr>
            <a:spLocks noGrp="1"/>
          </p:cNvSpPr>
          <p:nvPr>
            <p:ph idx="1"/>
          </p:nvPr>
        </p:nvSpPr>
        <p:spPr>
          <a:xfrm>
            <a:off x="457200" y="1524000"/>
            <a:ext cx="8229600" cy="4876800"/>
          </a:xfrm>
        </p:spPr>
        <p:txBody>
          <a:bodyPr>
            <a:noAutofit/>
          </a:bodyPr>
          <a:lstStyle/>
          <a:p>
            <a:r>
              <a:rPr lang="en-US" sz="2000" dirty="0" smtClean="0">
                <a:latin typeface="Calibri" panose="020F0502020204030204" pitchFamily="34" charset="0"/>
              </a:rPr>
              <a:t>Baby born. Couple and child lived in temporary homeless housing then lost it when funding cut. Husband arranged move out of state to home near his cousin. Cousin’s family provided many supports. </a:t>
            </a:r>
          </a:p>
          <a:p>
            <a:pPr>
              <a:spcBef>
                <a:spcPts val="1200"/>
              </a:spcBef>
            </a:pPr>
            <a:r>
              <a:rPr lang="en-US" sz="2000" dirty="0" smtClean="0">
                <a:latin typeface="Calibri" panose="020F0502020204030204" pitchFamily="34" charset="0"/>
              </a:rPr>
              <a:t>In PA their social network expanded. Neighbors became friends and helpers, some godparents. Damaris started literacy classes. Social worker became part of her informal decision support. Damaris’ mother involved again.</a:t>
            </a:r>
          </a:p>
          <a:p>
            <a:pPr>
              <a:spcBef>
                <a:spcPts val="1200"/>
              </a:spcBef>
            </a:pPr>
            <a:r>
              <a:rPr lang="en-US" sz="2000" dirty="0">
                <a:latin typeface="Calibri" panose="020F0502020204030204" pitchFamily="34" charset="0"/>
              </a:rPr>
              <a:t>When baby 3 </a:t>
            </a:r>
            <a:r>
              <a:rPr lang="en-US" sz="2000" dirty="0" err="1" smtClean="0">
                <a:latin typeface="Calibri" panose="020F0502020204030204" pitchFamily="34" charset="0"/>
              </a:rPr>
              <a:t>yo</a:t>
            </a:r>
            <a:r>
              <a:rPr lang="en-US" sz="2000" dirty="0" smtClean="0">
                <a:latin typeface="Calibri" panose="020F0502020204030204" pitchFamily="34" charset="0"/>
              </a:rPr>
              <a:t>, </a:t>
            </a:r>
            <a:r>
              <a:rPr lang="en-US" sz="2000" dirty="0" err="1">
                <a:latin typeface="Calibri" panose="020F0502020204030204" pitchFamily="34" charset="0"/>
              </a:rPr>
              <a:t>Dameris</a:t>
            </a:r>
            <a:r>
              <a:rPr lang="en-US" sz="2000" dirty="0">
                <a:latin typeface="Calibri" panose="020F0502020204030204" pitchFamily="34" charset="0"/>
              </a:rPr>
              <a:t> pregnant again. She planned </a:t>
            </a:r>
            <a:r>
              <a:rPr lang="en-US" sz="2000" dirty="0" smtClean="0">
                <a:latin typeface="Calibri" panose="020F0502020204030204" pitchFamily="34" charset="0"/>
              </a:rPr>
              <a:t>a tubal ligation &amp; made decision </a:t>
            </a:r>
            <a:r>
              <a:rPr lang="en-US" sz="2000" dirty="0">
                <a:latin typeface="Calibri" panose="020F0502020204030204" pitchFamily="34" charset="0"/>
              </a:rPr>
              <a:t>after consulting husband, health care professionals, and members of husband’s family.</a:t>
            </a:r>
          </a:p>
          <a:p>
            <a:pPr>
              <a:spcBef>
                <a:spcPts val="1200"/>
              </a:spcBef>
            </a:pPr>
            <a:r>
              <a:rPr lang="en-US" sz="2000" dirty="0" smtClean="0">
                <a:latin typeface="Calibri" panose="020F0502020204030204" pitchFamily="34" charset="0"/>
              </a:rPr>
              <a:t>Husband </a:t>
            </a:r>
            <a:r>
              <a:rPr lang="en-US" sz="2000" dirty="0">
                <a:latin typeface="Calibri" panose="020F0502020204030204" pitchFamily="34" charset="0"/>
              </a:rPr>
              <a:t>petitioned to end guardianship. </a:t>
            </a:r>
            <a:r>
              <a:rPr lang="en-US" sz="2000" dirty="0" smtClean="0">
                <a:latin typeface="Calibri" panose="020F0502020204030204" pitchFamily="34" charset="0"/>
              </a:rPr>
              <a:t> </a:t>
            </a:r>
            <a:r>
              <a:rPr lang="en-US" sz="2000" dirty="0">
                <a:latin typeface="Calibri" panose="020F0502020204030204" pitchFamily="34" charset="0"/>
              </a:rPr>
              <a:t>J</a:t>
            </a:r>
            <a:r>
              <a:rPr lang="en-US" sz="2000" dirty="0" smtClean="0">
                <a:latin typeface="Calibri" panose="020F0502020204030204" pitchFamily="34" charset="0"/>
              </a:rPr>
              <a:t>udge found Damaris </a:t>
            </a:r>
            <a:r>
              <a:rPr lang="en-US" sz="2000" dirty="0">
                <a:latin typeface="Calibri" panose="020F0502020204030204" pitchFamily="34" charset="0"/>
              </a:rPr>
              <a:t>to have and </a:t>
            </a:r>
            <a:r>
              <a:rPr lang="en-US" sz="2000" dirty="0" smtClean="0">
                <a:latin typeface="Calibri" panose="020F0502020204030204" pitchFamily="34" charset="0"/>
              </a:rPr>
              <a:t>use </a:t>
            </a:r>
            <a:r>
              <a:rPr lang="en-US" sz="2000" dirty="0">
                <a:latin typeface="Calibri" panose="020F0502020204030204" pitchFamily="34" charset="0"/>
              </a:rPr>
              <a:t>multiple decision </a:t>
            </a:r>
            <a:r>
              <a:rPr lang="en-US" sz="2000" dirty="0" smtClean="0">
                <a:latin typeface="Calibri" panose="020F0502020204030204" pitchFamily="34" charset="0"/>
              </a:rPr>
              <a:t>supports, “Proof </a:t>
            </a:r>
            <a:r>
              <a:rPr lang="en-US" sz="2000" dirty="0">
                <a:latin typeface="Calibri" panose="020F0502020204030204" pitchFamily="34" charset="0"/>
              </a:rPr>
              <a:t>that a person with an intellectual disability needs a guardian must exclude the possibility of that person’s ability to live safely in the community supported by family, friends, and mental health professionals</a:t>
            </a:r>
            <a:r>
              <a:rPr lang="en-US" sz="2000" dirty="0" smtClean="0">
                <a:latin typeface="Calibri" panose="020F0502020204030204" pitchFamily="34" charset="0"/>
              </a:rPr>
              <a:t>.”</a:t>
            </a:r>
          </a:p>
        </p:txBody>
      </p:sp>
    </p:spTree>
    <p:extLst>
      <p:ext uri="{BB962C8B-B14F-4D97-AF65-F5344CB8AC3E}">
        <p14:creationId xmlns:p14="http://schemas.microsoft.com/office/powerpoint/2010/main" val="35122701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543446"/>
            <a:ext cx="8229600" cy="990600"/>
          </a:xfrm>
        </p:spPr>
        <p:txBody>
          <a:bodyPr>
            <a:normAutofit fontScale="90000"/>
          </a:bodyPr>
          <a:lstStyle/>
          <a:p>
            <a:pPr algn="ctr"/>
            <a:r>
              <a:rPr lang="en-US" sz="3600" dirty="0"/>
              <a:t>2013 </a:t>
            </a:r>
            <a:r>
              <a:rPr lang="en-US" sz="3600" dirty="0" smtClean="0"/>
              <a:t>Virginia’s famous Jenny </a:t>
            </a:r>
            <a:r>
              <a:rPr lang="en-US" sz="3600" dirty="0"/>
              <a:t>Hatch case</a:t>
            </a:r>
            <a:r>
              <a:rPr lang="en-US" sz="3600" dirty="0" smtClean="0"/>
              <a:t>	</a:t>
            </a:r>
            <a:endParaRPr lang="en-US" sz="3600" dirty="0"/>
          </a:p>
        </p:txBody>
      </p:sp>
      <p:pic>
        <p:nvPicPr>
          <p:cNvPr id="1026" name="Picture 2" descr="https://fbcdn-sphotos-g-a.akamaihd.net/hphotos-ak-xaf1/v/t1.0-9/1098263_498687596879792_500547149_n.jpg?oh=ceb2c79da51c9c2b4732dd2e3f8e4594&amp;oe=54B09B7C&amp;__gda__=1424684461_b3e04fd42c395d3a54fd180fae57fad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381000" y="1963449"/>
            <a:ext cx="3648075" cy="3648075"/>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sz="half" idx="2"/>
          </p:nvPr>
        </p:nvSpPr>
        <p:spPr>
          <a:xfrm>
            <a:off x="4419600" y="1682496"/>
            <a:ext cx="4419600" cy="4718304"/>
          </a:xfrm>
        </p:spPr>
        <p:txBody>
          <a:bodyPr>
            <a:noAutofit/>
          </a:bodyPr>
          <a:lstStyle/>
          <a:p>
            <a:r>
              <a:rPr lang="en-US" sz="2000" dirty="0" smtClean="0">
                <a:latin typeface="Calibri" panose="020F0502020204030204" pitchFamily="34" charset="0"/>
              </a:rPr>
              <a:t>Mother &amp; step-father of 29 year old woman with Down syndrome petitioned for guardianship. Jenny objected to guardianship and decisions parents were making for her (group home, sheltered workshop, no phone, no laptop, no visits with friends). At trial, Jenny presented her preferences and supporters she utilized for decisions. </a:t>
            </a:r>
          </a:p>
          <a:p>
            <a:r>
              <a:rPr lang="en-US" sz="2000" dirty="0" smtClean="0">
                <a:latin typeface="Calibri" panose="020F0502020204030204" pitchFamily="34" charset="0"/>
              </a:rPr>
              <a:t>Judge named a couple Jenny </a:t>
            </a:r>
            <a:r>
              <a:rPr lang="en-US" sz="2000" dirty="0">
                <a:latin typeface="Calibri" panose="020F0502020204030204" pitchFamily="34" charset="0"/>
              </a:rPr>
              <a:t>chose to support her as temporary limited guardians for </a:t>
            </a:r>
            <a:r>
              <a:rPr lang="en-US" sz="2000" dirty="0" smtClean="0">
                <a:latin typeface="Calibri" panose="020F0502020204030204" pitchFamily="34" charset="0"/>
              </a:rPr>
              <a:t>1 year</a:t>
            </a:r>
            <a:r>
              <a:rPr lang="en-US" sz="2000" dirty="0">
                <a:latin typeface="Calibri" panose="020F0502020204030204" pitchFamily="34" charset="0"/>
              </a:rPr>
              <a:t>, </a:t>
            </a:r>
            <a:r>
              <a:rPr lang="en-US" sz="2000" dirty="0" smtClean="0">
                <a:latin typeface="Calibri" panose="020F0502020204030204" pitchFamily="34" charset="0"/>
              </a:rPr>
              <a:t>with </a:t>
            </a:r>
            <a:r>
              <a:rPr lang="en-US" sz="2000" dirty="0">
                <a:latin typeface="Calibri" panose="020F0502020204030204" pitchFamily="34" charset="0"/>
              </a:rPr>
              <a:t>goal of transitioning to </a:t>
            </a:r>
            <a:r>
              <a:rPr lang="en-US" sz="2000" dirty="0" smtClean="0">
                <a:latin typeface="Calibri" panose="020F0502020204030204" pitchFamily="34" charset="0"/>
              </a:rPr>
              <a:t>SDM. Temporary </a:t>
            </a:r>
            <a:r>
              <a:rPr lang="en-US" sz="2000" dirty="0">
                <a:latin typeface="Calibri" panose="020F0502020204030204" pitchFamily="34" charset="0"/>
              </a:rPr>
              <a:t>guardianship expired </a:t>
            </a:r>
            <a:r>
              <a:rPr lang="en-US" sz="2000" dirty="0" smtClean="0">
                <a:latin typeface="Calibri" panose="020F0502020204030204" pitchFamily="34" charset="0"/>
              </a:rPr>
              <a:t>in August </a:t>
            </a:r>
            <a:r>
              <a:rPr lang="en-US" sz="2000" dirty="0">
                <a:latin typeface="Calibri" panose="020F0502020204030204" pitchFamily="34" charset="0"/>
              </a:rPr>
              <a:t>2014</a:t>
            </a:r>
            <a:r>
              <a:rPr lang="en-US" sz="2000" dirty="0" smtClean="0">
                <a:latin typeface="Calibri" panose="020F0502020204030204" pitchFamily="34" charset="0"/>
              </a:rPr>
              <a:t>.</a:t>
            </a:r>
          </a:p>
        </p:txBody>
      </p:sp>
      <p:sp>
        <p:nvSpPr>
          <p:cNvPr id="3" name="TextBox 2"/>
          <p:cNvSpPr txBox="1"/>
          <p:nvPr/>
        </p:nvSpPr>
        <p:spPr>
          <a:xfrm>
            <a:off x="304800" y="5606019"/>
            <a:ext cx="4800600" cy="584775"/>
          </a:xfrm>
          <a:prstGeom prst="rect">
            <a:avLst/>
          </a:prstGeom>
          <a:noFill/>
        </p:spPr>
        <p:txBody>
          <a:bodyPr wrap="square" rtlCol="0">
            <a:spAutoFit/>
          </a:bodyPr>
          <a:lstStyle/>
          <a:p>
            <a:r>
              <a:rPr lang="en-US" sz="1600" dirty="0"/>
              <a:t>Jenny Hatch Justice Project website: </a:t>
            </a:r>
            <a:r>
              <a:rPr lang="en-US" sz="1600" dirty="0">
                <a:hlinkClick r:id="rId4"/>
              </a:rPr>
              <a:t>http://</a:t>
            </a:r>
            <a:r>
              <a:rPr lang="en-US" sz="1600" dirty="0" smtClean="0">
                <a:hlinkClick r:id="rId4"/>
              </a:rPr>
              <a:t>jennyhatchjusticeproject.org/trial</a:t>
            </a:r>
            <a:r>
              <a:rPr lang="en-US" sz="1600" dirty="0" smtClean="0"/>
              <a:t> </a:t>
            </a:r>
            <a:endParaRPr lang="en-US" sz="1600" dirty="0"/>
          </a:p>
        </p:txBody>
      </p:sp>
    </p:spTree>
    <p:extLst>
      <p:ext uri="{BB962C8B-B14F-4D97-AF65-F5344CB8AC3E}">
        <p14:creationId xmlns:p14="http://schemas.microsoft.com/office/powerpoint/2010/main" val="310825572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543446"/>
            <a:ext cx="8229600" cy="990600"/>
          </a:xfrm>
        </p:spPr>
        <p:txBody>
          <a:bodyPr>
            <a:normAutofit/>
          </a:bodyPr>
          <a:lstStyle/>
          <a:p>
            <a:pPr algn="ctr"/>
            <a:r>
              <a:rPr lang="en-US" sz="3600" dirty="0" smtClean="0"/>
              <a:t>2015 Massachusetts case	</a:t>
            </a:r>
            <a:endParaRPr lang="en-US" sz="3600" dirty="0"/>
          </a:p>
        </p:txBody>
      </p:sp>
      <p:sp>
        <p:nvSpPr>
          <p:cNvPr id="5" name="Content Placeholder 4"/>
          <p:cNvSpPr>
            <a:spLocks noGrp="1"/>
          </p:cNvSpPr>
          <p:nvPr>
            <p:ph sz="half" idx="1"/>
          </p:nvPr>
        </p:nvSpPr>
        <p:spPr>
          <a:xfrm>
            <a:off x="819150" y="1752600"/>
            <a:ext cx="7658100" cy="4718304"/>
          </a:xfrm>
        </p:spPr>
        <p:txBody>
          <a:bodyPr>
            <a:normAutofit/>
          </a:bodyPr>
          <a:lstStyle/>
          <a:p>
            <a:pPr>
              <a:spcBef>
                <a:spcPts val="1800"/>
              </a:spcBef>
            </a:pPr>
            <a:r>
              <a:rPr lang="en-US" sz="2400" dirty="0" smtClean="0">
                <a:latin typeface="Calibri" panose="020F0502020204030204" pitchFamily="34" charset="0"/>
              </a:rPr>
              <a:t>Cory is 25 years </a:t>
            </a:r>
            <a:r>
              <a:rPr lang="en-US" sz="2400" dirty="0">
                <a:latin typeface="Calibri" panose="020F0502020204030204" pitchFamily="34" charset="0"/>
              </a:rPr>
              <a:t>old </a:t>
            </a:r>
            <a:r>
              <a:rPr lang="en-US" sz="2400" dirty="0" smtClean="0">
                <a:latin typeface="Calibri" panose="020F0502020204030204" pitchFamily="34" charset="0"/>
              </a:rPr>
              <a:t>and participating </a:t>
            </a:r>
            <a:r>
              <a:rPr lang="en-US" sz="2400" dirty="0">
                <a:latin typeface="Calibri" panose="020F0502020204030204" pitchFamily="34" charset="0"/>
              </a:rPr>
              <a:t>in a SDM pilot in </a:t>
            </a:r>
            <a:r>
              <a:rPr lang="en-US" sz="2400" dirty="0" smtClean="0">
                <a:latin typeface="Calibri" panose="020F0502020204030204" pitchFamily="34" charset="0"/>
              </a:rPr>
              <a:t>MA. He loves music and cars; he is diagnosed with autism </a:t>
            </a:r>
            <a:r>
              <a:rPr lang="en-US" sz="2400" dirty="0">
                <a:latin typeface="Calibri" panose="020F0502020204030204" pitchFamily="34" charset="0"/>
              </a:rPr>
              <a:t>and </a:t>
            </a:r>
            <a:r>
              <a:rPr lang="en-US" sz="2400" dirty="0" smtClean="0">
                <a:latin typeface="Calibri" panose="020F0502020204030204" pitchFamily="34" charset="0"/>
              </a:rPr>
              <a:t>psychiatric disabilities.</a:t>
            </a:r>
          </a:p>
          <a:p>
            <a:pPr>
              <a:spcBef>
                <a:spcPts val="1800"/>
              </a:spcBef>
            </a:pPr>
            <a:r>
              <a:rPr lang="en-US" sz="2400" dirty="0">
                <a:latin typeface="Calibri" panose="020F0502020204030204" pitchFamily="34" charset="0"/>
              </a:rPr>
              <a:t>U</a:t>
            </a:r>
            <a:r>
              <a:rPr lang="en-US" sz="2400" dirty="0" smtClean="0">
                <a:latin typeface="Calibri" panose="020F0502020204030204" pitchFamily="34" charset="0"/>
              </a:rPr>
              <a:t>nder full guardianship </a:t>
            </a:r>
            <a:r>
              <a:rPr lang="en-US" sz="2400" dirty="0">
                <a:latin typeface="Calibri" panose="020F0502020204030204" pitchFamily="34" charset="0"/>
              </a:rPr>
              <a:t>since he was </a:t>
            </a:r>
            <a:r>
              <a:rPr lang="en-US" sz="2400" dirty="0" smtClean="0">
                <a:latin typeface="Calibri" panose="020F0502020204030204" pitchFamily="34" charset="0"/>
              </a:rPr>
              <a:t>18, he also had a Roger’s monitor for </a:t>
            </a:r>
            <a:r>
              <a:rPr lang="en-US" sz="2400" dirty="0">
                <a:latin typeface="Calibri" panose="020F0502020204030204" pitchFamily="34" charset="0"/>
              </a:rPr>
              <a:t>antipsychotic </a:t>
            </a:r>
            <a:r>
              <a:rPr lang="en-US" sz="2400" dirty="0" smtClean="0">
                <a:latin typeface="Calibri" panose="020F0502020204030204" pitchFamily="34" charset="0"/>
              </a:rPr>
              <a:t>medication decisions</a:t>
            </a:r>
            <a:r>
              <a:rPr lang="en-US" sz="2400" dirty="0">
                <a:latin typeface="Calibri" panose="020F0502020204030204" pitchFamily="34" charset="0"/>
              </a:rPr>
              <a:t>. </a:t>
            </a:r>
            <a:endParaRPr lang="en-US" sz="2400" dirty="0" smtClean="0">
              <a:latin typeface="Calibri" panose="020F0502020204030204" pitchFamily="34" charset="0"/>
            </a:endParaRPr>
          </a:p>
          <a:p>
            <a:pPr>
              <a:spcBef>
                <a:spcPts val="1800"/>
              </a:spcBef>
            </a:pPr>
            <a:r>
              <a:rPr lang="en-US" sz="2400" dirty="0" smtClean="0">
                <a:latin typeface="Calibri" panose="020F0502020204030204" pitchFamily="34" charset="0"/>
              </a:rPr>
              <a:t>He asked court to remove (discharge) guardianship &amp; Roger’s for SDM.  Judge’s order, </a:t>
            </a:r>
            <a:r>
              <a:rPr lang="en-US" dirty="0" smtClean="0"/>
              <a:t>"The </a:t>
            </a:r>
            <a:r>
              <a:rPr lang="en-US" dirty="0"/>
              <a:t>SDM Agreement provides to Mr. C. a sensible, reasonable and workable arrangement to assist him to make his own decisions about all aspects of his life</a:t>
            </a:r>
            <a:r>
              <a:rPr lang="en-US" dirty="0" smtClean="0"/>
              <a:t>."</a:t>
            </a:r>
            <a:r>
              <a:rPr lang="en-US" sz="2400" dirty="0" smtClean="0">
                <a:latin typeface="Calibri" panose="020F0502020204030204" pitchFamily="34" charset="0"/>
              </a:rPr>
              <a:t>  </a:t>
            </a:r>
          </a:p>
          <a:p>
            <a:pPr>
              <a:spcBef>
                <a:spcPts val="1800"/>
              </a:spcBef>
            </a:pPr>
            <a:r>
              <a:rPr lang="en-US" sz="2400" dirty="0" smtClean="0">
                <a:latin typeface="Calibri" panose="020F0502020204030204" pitchFamily="34" charset="0"/>
              </a:rPr>
              <a:t>His </a:t>
            </a:r>
            <a:r>
              <a:rPr lang="en-US" sz="2400" dirty="0">
                <a:latin typeface="Calibri" panose="020F0502020204030204" pitchFamily="34" charset="0"/>
              </a:rPr>
              <a:t>mother, </a:t>
            </a:r>
            <a:r>
              <a:rPr lang="en-US" sz="2400" dirty="0" smtClean="0">
                <a:latin typeface="Calibri" panose="020F0502020204030204" pitchFamily="34" charset="0"/>
              </a:rPr>
              <a:t>father &amp; sister are SDM decision supporters.</a:t>
            </a:r>
            <a:r>
              <a:rPr lang="en-US" sz="2400" dirty="0">
                <a:latin typeface="Calibri" panose="020F0502020204030204" pitchFamily="34" charset="0"/>
              </a:rPr>
              <a:t> </a:t>
            </a:r>
            <a:endParaRPr lang="en-US" sz="2400" dirty="0"/>
          </a:p>
        </p:txBody>
      </p:sp>
    </p:spTree>
    <p:extLst>
      <p:ext uri="{BB962C8B-B14F-4D97-AF65-F5344CB8AC3E}">
        <p14:creationId xmlns:p14="http://schemas.microsoft.com/office/powerpoint/2010/main" val="16618463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200" dirty="0"/>
              <a:t>2015 </a:t>
            </a:r>
            <a:r>
              <a:rPr lang="en-US" sz="3200" dirty="0" smtClean="0"/>
              <a:t>Massachusetts case</a:t>
            </a:r>
            <a:r>
              <a:rPr lang="en-US" sz="3200" dirty="0"/>
              <a:t>	</a:t>
            </a:r>
            <a:endParaRPr lang="en-US" dirty="0"/>
          </a:p>
        </p:txBody>
      </p:sp>
      <p:sp>
        <p:nvSpPr>
          <p:cNvPr id="3" name="Content Placeholder 2"/>
          <p:cNvSpPr>
            <a:spLocks noGrp="1"/>
          </p:cNvSpPr>
          <p:nvPr>
            <p:ph sz="half" idx="1"/>
          </p:nvPr>
        </p:nvSpPr>
        <p:spPr>
          <a:xfrm>
            <a:off x="457200" y="1915886"/>
            <a:ext cx="3209774" cy="4718304"/>
          </a:xfrm>
        </p:spPr>
        <p:txBody>
          <a:bodyPr anchor="ctr">
            <a:normAutofit/>
          </a:bodyPr>
          <a:lstStyle/>
          <a:p>
            <a:pPr marL="0" indent="0">
              <a:buNone/>
            </a:pPr>
            <a:r>
              <a:rPr lang="en-US" dirty="0" smtClean="0">
                <a:latin typeface="Calibri" panose="020F0502020204030204" pitchFamily="34" charset="0"/>
              </a:rPr>
              <a:t>Cory’s </a:t>
            </a:r>
            <a:r>
              <a:rPr lang="en-US" dirty="0">
                <a:latin typeface="Calibri" panose="020F0502020204030204" pitchFamily="34" charset="0"/>
              </a:rPr>
              <a:t>mother described SDM </a:t>
            </a:r>
            <a:r>
              <a:rPr lang="en-US" dirty="0" smtClean="0">
                <a:latin typeface="Calibri" panose="020F0502020204030204" pitchFamily="34" charset="0"/>
              </a:rPr>
              <a:t>as the right fit, “We </a:t>
            </a:r>
            <a:r>
              <a:rPr lang="en-US" dirty="0">
                <a:latin typeface="Calibri" panose="020F0502020204030204" pitchFamily="34" charset="0"/>
              </a:rPr>
              <a:t>always wanted an alternative to guardianship from the beginning, but there was not such an option at the time when Cory turned 18. </a:t>
            </a:r>
            <a:r>
              <a:rPr lang="en-US" dirty="0" smtClean="0">
                <a:latin typeface="Calibri" panose="020F0502020204030204" pitchFamily="34" charset="0"/>
              </a:rPr>
              <a:t> We </a:t>
            </a:r>
            <a:r>
              <a:rPr lang="en-US" dirty="0">
                <a:latin typeface="Calibri" panose="020F0502020204030204" pitchFamily="34" charset="0"/>
              </a:rPr>
              <a:t>are happy </a:t>
            </a:r>
            <a:r>
              <a:rPr lang="en-US" dirty="0" smtClean="0">
                <a:latin typeface="Calibri" panose="020F0502020204030204" pitchFamily="34" charset="0"/>
              </a:rPr>
              <a:t>Nonotuck </a:t>
            </a:r>
            <a:r>
              <a:rPr lang="en-US" dirty="0">
                <a:latin typeface="Calibri" panose="020F0502020204030204" pitchFamily="34" charset="0"/>
              </a:rPr>
              <a:t>and CPR </a:t>
            </a:r>
            <a:r>
              <a:rPr lang="en-US" dirty="0" smtClean="0">
                <a:latin typeface="Calibri" panose="020F0502020204030204" pitchFamily="34" charset="0"/>
              </a:rPr>
              <a:t>stepped </a:t>
            </a:r>
            <a:r>
              <a:rPr lang="en-US" dirty="0">
                <a:latin typeface="Calibri" panose="020F0502020204030204" pitchFamily="34" charset="0"/>
              </a:rPr>
              <a:t>up to meet this need for </a:t>
            </a:r>
            <a:r>
              <a:rPr lang="en-US" dirty="0" smtClean="0">
                <a:latin typeface="Calibri" panose="020F0502020204030204" pitchFamily="34" charset="0"/>
              </a:rPr>
              <a:t>families </a:t>
            </a:r>
            <a:r>
              <a:rPr lang="en-US" dirty="0">
                <a:latin typeface="Calibri" panose="020F0502020204030204" pitchFamily="34" charset="0"/>
              </a:rPr>
              <a:t>and their loved ones</a:t>
            </a:r>
            <a:r>
              <a:rPr lang="en-US" dirty="0" smtClean="0">
                <a:latin typeface="Calibri" panose="020F0502020204030204" pitchFamily="34" charset="0"/>
              </a:rPr>
              <a:t>.”</a:t>
            </a:r>
          </a:p>
          <a:p>
            <a:pPr marL="0" indent="0">
              <a:buNone/>
            </a:pPr>
            <a:endParaRPr lang="en-US" sz="2000" dirty="0">
              <a:latin typeface="Calibri" panose="020F0502020204030204" pitchFamily="34" charset="0"/>
            </a:endParaRPr>
          </a:p>
          <a:p>
            <a:pPr marL="0" indent="0">
              <a:buNone/>
            </a:pPr>
            <a:endParaRPr lang="en-US" sz="2000" dirty="0">
              <a:latin typeface="Calibri" panose="020F0502020204030204" pitchFamily="34" charset="0"/>
            </a:endParaRPr>
          </a:p>
        </p:txBody>
      </p:sp>
      <p:sp>
        <p:nvSpPr>
          <p:cNvPr id="6" name="Rectangle 5"/>
          <p:cNvSpPr/>
          <p:nvPr/>
        </p:nvSpPr>
        <p:spPr>
          <a:xfrm>
            <a:off x="4267200" y="5486400"/>
            <a:ext cx="4572000" cy="523220"/>
          </a:xfrm>
          <a:prstGeom prst="rect">
            <a:avLst/>
          </a:prstGeom>
        </p:spPr>
        <p:txBody>
          <a:bodyPr wrap="square">
            <a:spAutoFit/>
          </a:bodyPr>
          <a:lstStyle/>
          <a:p>
            <a:pPr algn="r"/>
            <a:r>
              <a:rPr lang="en-US" sz="1400" dirty="0" smtClean="0">
                <a:solidFill>
                  <a:srgbClr val="555555"/>
                </a:solidFill>
                <a:latin typeface="Helvetica Neue"/>
              </a:rPr>
              <a:t>Cory at town hall having SDM Agreement notarized. </a:t>
            </a:r>
            <a:r>
              <a:rPr lang="en-US" sz="1400" dirty="0" smtClean="0">
                <a:solidFill>
                  <a:srgbClr val="555555"/>
                </a:solidFill>
                <a:latin typeface="Helvetica Neue"/>
                <a:hlinkClick r:id="rId3"/>
              </a:rPr>
              <a:t>http</a:t>
            </a:r>
            <a:r>
              <a:rPr lang="en-US" sz="1400" dirty="0">
                <a:solidFill>
                  <a:srgbClr val="555555"/>
                </a:solidFill>
                <a:latin typeface="Helvetica Neue"/>
                <a:hlinkClick r:id="rId3"/>
              </a:rPr>
              <a:t>://</a:t>
            </a:r>
            <a:r>
              <a:rPr lang="en-US" sz="1400" dirty="0" smtClean="0">
                <a:solidFill>
                  <a:srgbClr val="555555"/>
                </a:solidFill>
                <a:latin typeface="Helvetica Neue"/>
                <a:hlinkClick r:id="rId3"/>
              </a:rPr>
              <a:t>supporteddecisions.org</a:t>
            </a:r>
            <a:r>
              <a:rPr lang="en-US" sz="1400" dirty="0" smtClean="0">
                <a:solidFill>
                  <a:srgbClr val="555555"/>
                </a:solidFill>
                <a:latin typeface="Helvetica Neue"/>
              </a:rPr>
              <a:t> </a:t>
            </a:r>
            <a:endParaRPr lang="en-US" sz="1400" dirty="0"/>
          </a:p>
        </p:txBody>
      </p:sp>
      <p:pic>
        <p:nvPicPr>
          <p:cNvPr id="1026" name="Picture 2" descr="http://supporteddecisions.org/wp-content/uploads/2015/11/12238041_809857485789850_4287509852435328640_o.jpg"/>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r="4717" b="7127"/>
          <a:stretch/>
        </p:blipFill>
        <p:spPr bwMode="auto">
          <a:xfrm>
            <a:off x="3886200" y="1828439"/>
            <a:ext cx="4800600" cy="3509405"/>
          </a:xfrm>
          <a:prstGeom prst="rect">
            <a:avLst/>
          </a:prstGeom>
          <a:noFill/>
          <a:ln>
            <a:solidFill>
              <a:schemeClr val="accent6">
                <a:lumMod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790022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50802" y="724854"/>
            <a:ext cx="8081963" cy="914400"/>
          </a:xfrm>
        </p:spPr>
        <p:txBody>
          <a:bodyPr/>
          <a:lstStyle/>
          <a:p>
            <a:pPr algn="ctr"/>
            <a:r>
              <a:rPr lang="en-US" dirty="0" smtClean="0"/>
              <a:t>Professional Associations</a:t>
            </a:r>
            <a:endParaRPr lang="en-US" dirty="0"/>
          </a:p>
        </p:txBody>
      </p:sp>
      <p:sp>
        <p:nvSpPr>
          <p:cNvPr id="3" name="Subtitle 2"/>
          <p:cNvSpPr>
            <a:spLocks noGrp="1"/>
          </p:cNvSpPr>
          <p:nvPr>
            <p:ph type="subTitle" idx="1"/>
          </p:nvPr>
        </p:nvSpPr>
        <p:spPr>
          <a:xfrm>
            <a:off x="683459" y="1650140"/>
            <a:ext cx="7970045" cy="762000"/>
          </a:xfrm>
        </p:spPr>
        <p:txBody>
          <a:bodyPr>
            <a:normAutofit/>
          </a:bodyPr>
          <a:lstStyle/>
          <a:p>
            <a:pPr algn="ctr"/>
            <a:r>
              <a:rPr lang="en-US" sz="3200" dirty="0" smtClean="0">
                <a:solidFill>
                  <a:schemeClr val="accent1">
                    <a:lumMod val="50000"/>
                  </a:schemeClr>
                </a:solidFill>
              </a:rPr>
              <a:t>Changing Standards </a:t>
            </a:r>
            <a:r>
              <a:rPr lang="en-US" sz="3200" dirty="0">
                <a:solidFill>
                  <a:schemeClr val="accent1">
                    <a:lumMod val="50000"/>
                  </a:schemeClr>
                </a:solidFill>
              </a:rPr>
              <a:t>of </a:t>
            </a:r>
            <a:r>
              <a:rPr lang="en-US" sz="3200" dirty="0" smtClean="0">
                <a:solidFill>
                  <a:schemeClr val="accent1">
                    <a:lumMod val="50000"/>
                  </a:schemeClr>
                </a:solidFill>
              </a:rPr>
              <a:t>Practice</a:t>
            </a:r>
            <a:endParaRPr lang="en-US" sz="3200" dirty="0">
              <a:solidFill>
                <a:schemeClr val="accent1">
                  <a:lumMod val="50000"/>
                </a:schemeClr>
              </a:solidFill>
            </a:endParaRPr>
          </a:p>
        </p:txBody>
      </p:sp>
      <p:pic>
        <p:nvPicPr>
          <p:cNvPr id="4" name="Picture 9" descr="http://www.oakparkjournal.com/2010/2010-Chicago-Pride-ADA-March-part-01-062sm.jpg"/>
          <p:cNvPicPr>
            <a:picLocks noChangeAspect="1" noChangeArrowheads="1"/>
          </p:cNvPicPr>
          <p:nvPr/>
        </p:nvPicPr>
        <p:blipFill>
          <a:blip r:embed="rId3" cstate="print"/>
          <a:srcRect/>
          <a:stretch>
            <a:fillRect/>
          </a:stretch>
        </p:blipFill>
        <p:spPr bwMode="auto">
          <a:xfrm>
            <a:off x="1253361" y="2514600"/>
            <a:ext cx="7017313" cy="41265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4"/>
          <p:cNvSpPr/>
          <p:nvPr/>
        </p:nvSpPr>
        <p:spPr>
          <a:xfrm>
            <a:off x="8332113" y="3612133"/>
            <a:ext cx="430887" cy="3029034"/>
          </a:xfrm>
          <a:prstGeom prst="rect">
            <a:avLst/>
          </a:prstGeom>
        </p:spPr>
        <p:txBody>
          <a:bodyPr vert="vert270" wrap="none">
            <a:spAutoFit/>
          </a:bodyPr>
          <a:lstStyle/>
          <a:p>
            <a:pPr>
              <a:defRPr/>
            </a:pPr>
            <a:r>
              <a:rPr lang="en-US" sz="1600" dirty="0">
                <a:latin typeface="Arial" pitchFamily="34" charset="0"/>
                <a:cs typeface="Arial" pitchFamily="34" charset="0"/>
              </a:rPr>
              <a:t>Disability Pride Parade, Chicago</a:t>
            </a:r>
          </a:p>
        </p:txBody>
      </p:sp>
    </p:spTree>
    <p:extLst>
      <p:ext uri="{BB962C8B-B14F-4D97-AF65-F5344CB8AC3E}">
        <p14:creationId xmlns:p14="http://schemas.microsoft.com/office/powerpoint/2010/main" val="28019887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National Guardianship Association Revised Standards</a:t>
            </a:r>
            <a:endParaRPr lang="en-US" dirty="0"/>
          </a:p>
        </p:txBody>
      </p:sp>
      <p:sp>
        <p:nvSpPr>
          <p:cNvPr id="3" name="Content Placeholder 2"/>
          <p:cNvSpPr>
            <a:spLocks noGrp="1"/>
          </p:cNvSpPr>
          <p:nvPr>
            <p:ph sz="half" idx="1"/>
          </p:nvPr>
        </p:nvSpPr>
        <p:spPr>
          <a:xfrm>
            <a:off x="457200" y="1540982"/>
            <a:ext cx="5257800" cy="5012218"/>
          </a:xfrm>
        </p:spPr>
        <p:txBody>
          <a:bodyPr>
            <a:normAutofit fontScale="92500" lnSpcReduction="10000"/>
          </a:bodyPr>
          <a:lstStyle/>
          <a:p>
            <a:pPr marL="0" indent="0">
              <a:spcBef>
                <a:spcPts val="1800"/>
              </a:spcBef>
              <a:buNone/>
            </a:pPr>
            <a:endParaRPr lang="en-US" b="1" dirty="0" smtClean="0">
              <a:latin typeface="Calibri" panose="020F0502020204030204" pitchFamily="34" charset="0"/>
            </a:endParaRPr>
          </a:p>
          <a:p>
            <a:pPr marL="0" indent="0">
              <a:spcBef>
                <a:spcPts val="1800"/>
              </a:spcBef>
              <a:buNone/>
            </a:pPr>
            <a:endParaRPr lang="en-US" b="1" dirty="0" smtClean="0">
              <a:latin typeface="Calibri" panose="020F0502020204030204" pitchFamily="34" charset="0"/>
            </a:endParaRPr>
          </a:p>
          <a:p>
            <a:pPr marL="0" indent="0">
              <a:spcBef>
                <a:spcPts val="1800"/>
              </a:spcBef>
              <a:buNone/>
            </a:pPr>
            <a:r>
              <a:rPr lang="en-US" sz="2200" b="1" dirty="0" smtClean="0">
                <a:latin typeface="Calibri" panose="020F0502020204030204" pitchFamily="34" charset="0"/>
              </a:rPr>
              <a:t>Standard </a:t>
            </a:r>
            <a:r>
              <a:rPr lang="en-US" sz="2200" b="1" dirty="0">
                <a:latin typeface="Calibri" panose="020F0502020204030204" pitchFamily="34" charset="0"/>
              </a:rPr>
              <a:t>7 – Standards for </a:t>
            </a:r>
            <a:r>
              <a:rPr lang="en-US" sz="2200" b="1" dirty="0" smtClean="0">
                <a:latin typeface="Calibri" panose="020F0502020204030204" pitchFamily="34" charset="0"/>
              </a:rPr>
              <a:t>Decision-Making</a:t>
            </a:r>
          </a:p>
          <a:p>
            <a:pPr marL="0" indent="0">
              <a:spcBef>
                <a:spcPts val="1800"/>
              </a:spcBef>
              <a:buNone/>
            </a:pPr>
            <a:r>
              <a:rPr lang="en-US" sz="2000" dirty="0" smtClean="0">
                <a:latin typeface="Calibri" panose="020F0502020204030204" pitchFamily="34" charset="0"/>
              </a:rPr>
              <a:t>Guardian </a:t>
            </a:r>
            <a:r>
              <a:rPr lang="en-US" sz="2000" b="1" u="sng" dirty="0" smtClean="0">
                <a:latin typeface="Calibri" panose="020F0502020204030204" pitchFamily="34" charset="0"/>
              </a:rPr>
              <a:t>shall</a:t>
            </a:r>
            <a:r>
              <a:rPr lang="en-US" sz="2000" dirty="0" smtClean="0">
                <a:latin typeface="Calibri" panose="020F0502020204030204" pitchFamily="34" charset="0"/>
              </a:rPr>
              <a:t> identify </a:t>
            </a:r>
            <a:r>
              <a:rPr lang="en-US" sz="2000" dirty="0">
                <a:latin typeface="Calibri" panose="020F0502020204030204" pitchFamily="34" charset="0"/>
              </a:rPr>
              <a:t>and advocate for the </a:t>
            </a:r>
            <a:r>
              <a:rPr lang="en-US" sz="2000" i="1" dirty="0">
                <a:latin typeface="Calibri" panose="020F0502020204030204" pitchFamily="34" charset="0"/>
              </a:rPr>
              <a:t>person’s</a:t>
            </a:r>
            <a:r>
              <a:rPr lang="en-US" sz="2000" dirty="0">
                <a:latin typeface="Calibri" panose="020F0502020204030204" pitchFamily="34" charset="0"/>
              </a:rPr>
              <a:t> goals, needs, and preferences.  </a:t>
            </a:r>
            <a:r>
              <a:rPr lang="en-US" sz="2000" dirty="0" smtClean="0">
                <a:latin typeface="Calibri" panose="020F0502020204030204" pitchFamily="34" charset="0"/>
              </a:rPr>
              <a:t>        Specifies steps, including:</a:t>
            </a:r>
          </a:p>
          <a:p>
            <a:pPr>
              <a:spcBef>
                <a:spcPts val="1800"/>
              </a:spcBef>
            </a:pPr>
            <a:r>
              <a:rPr lang="en-US" sz="2000" dirty="0" smtClean="0">
                <a:latin typeface="Calibri" panose="020F0502020204030204" pitchFamily="34" charset="0"/>
              </a:rPr>
              <a:t>1st - Ask person what he or she wants</a:t>
            </a:r>
          </a:p>
          <a:p>
            <a:pPr>
              <a:spcBef>
                <a:spcPts val="1800"/>
              </a:spcBef>
            </a:pPr>
            <a:r>
              <a:rPr lang="en-US" sz="2000" dirty="0" smtClean="0">
                <a:latin typeface="Calibri" panose="020F0502020204030204" pitchFamily="34" charset="0"/>
              </a:rPr>
              <a:t>2nd - Do everything possible to help person express goals, needs, and preferences.</a:t>
            </a:r>
            <a:endParaRPr lang="en-US" sz="2000" dirty="0">
              <a:latin typeface="Calibri" panose="020F0502020204030204" pitchFamily="34" charset="0"/>
            </a:endParaRPr>
          </a:p>
          <a:p>
            <a:pPr>
              <a:spcBef>
                <a:spcPts val="1800"/>
              </a:spcBef>
            </a:pPr>
            <a:r>
              <a:rPr lang="en-US" sz="2000" dirty="0" smtClean="0">
                <a:latin typeface="Calibri" panose="020F0502020204030204" pitchFamily="34" charset="0"/>
              </a:rPr>
              <a:t>3rd - Only if person even with assistance is unable to convey preferences, then seek input from others who know person well to determine what person would want.</a:t>
            </a:r>
          </a:p>
        </p:txBody>
      </p:sp>
      <p:pic>
        <p:nvPicPr>
          <p:cNvPr id="5" name="Content Placeholder 4"/>
          <p:cNvPicPr>
            <a:picLocks noGrp="1" noChangeAspect="1"/>
          </p:cNvPicPr>
          <p:nvPr>
            <p:ph sz="half" idx="2"/>
          </p:nvPr>
        </p:nvPicPr>
        <p:blipFill>
          <a:blip r:embed="rId3"/>
          <a:stretch>
            <a:fillRect/>
          </a:stretch>
        </p:blipFill>
        <p:spPr>
          <a:xfrm>
            <a:off x="5943600" y="2603097"/>
            <a:ext cx="2667000" cy="3462421"/>
          </a:xfrm>
          <a:prstGeom prst="rect">
            <a:avLst/>
          </a:prstGeom>
          <a:ln>
            <a:solidFill>
              <a:schemeClr val="accent1"/>
            </a:solidFill>
          </a:ln>
        </p:spPr>
      </p:pic>
      <p:sp>
        <p:nvSpPr>
          <p:cNvPr id="4" name="TextBox 3"/>
          <p:cNvSpPr txBox="1"/>
          <p:nvPr/>
        </p:nvSpPr>
        <p:spPr>
          <a:xfrm>
            <a:off x="457200" y="1524000"/>
            <a:ext cx="8077200" cy="1046440"/>
          </a:xfrm>
          <a:prstGeom prst="rect">
            <a:avLst/>
          </a:prstGeom>
          <a:noFill/>
        </p:spPr>
        <p:txBody>
          <a:bodyPr wrap="square" rtlCol="0">
            <a:spAutoFit/>
          </a:bodyPr>
          <a:lstStyle/>
          <a:p>
            <a:r>
              <a:rPr lang="en-US" sz="2200" dirty="0">
                <a:latin typeface="Calibri" panose="020F0502020204030204" pitchFamily="34" charset="0"/>
              </a:rPr>
              <a:t>2013 – NGA changed standards to best </a:t>
            </a:r>
            <a:r>
              <a:rPr lang="en-US" sz="2200" dirty="0" smtClean="0">
                <a:latin typeface="Calibri" panose="020F0502020204030204" pitchFamily="34" charset="0"/>
              </a:rPr>
              <a:t>practice.  Some standards go </a:t>
            </a:r>
            <a:r>
              <a:rPr lang="en-US" sz="2200" dirty="0">
                <a:latin typeface="Calibri" panose="020F0502020204030204" pitchFamily="34" charset="0"/>
              </a:rPr>
              <a:t>beyond state law </a:t>
            </a:r>
            <a:r>
              <a:rPr lang="en-US" sz="2200" dirty="0" smtClean="0">
                <a:latin typeface="Calibri" panose="020F0502020204030204" pitchFamily="34" charset="0"/>
              </a:rPr>
              <a:t>requirements.</a:t>
            </a:r>
            <a:endParaRPr lang="en-US" sz="2200" dirty="0">
              <a:latin typeface="Calibri" panose="020F0502020204030204" pitchFamily="34" charset="0"/>
            </a:endParaRPr>
          </a:p>
          <a:p>
            <a:endParaRPr lang="en-US" dirty="0"/>
          </a:p>
        </p:txBody>
      </p:sp>
    </p:spTree>
    <p:extLst>
      <p:ext uri="{BB962C8B-B14F-4D97-AF65-F5344CB8AC3E}">
        <p14:creationId xmlns:p14="http://schemas.microsoft.com/office/powerpoint/2010/main" val="208088161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National Guardianship Association Revised Standards</a:t>
            </a:r>
            <a:endParaRPr lang="en-US" dirty="0"/>
          </a:p>
        </p:txBody>
      </p:sp>
      <p:sp>
        <p:nvSpPr>
          <p:cNvPr id="3" name="Content Placeholder 2"/>
          <p:cNvSpPr>
            <a:spLocks noGrp="1"/>
          </p:cNvSpPr>
          <p:nvPr>
            <p:ph sz="half" idx="1"/>
          </p:nvPr>
        </p:nvSpPr>
        <p:spPr>
          <a:xfrm>
            <a:off x="457199" y="1673352"/>
            <a:ext cx="5453743" cy="4718304"/>
          </a:xfrm>
        </p:spPr>
        <p:txBody>
          <a:bodyPr>
            <a:normAutofit/>
          </a:bodyPr>
          <a:lstStyle/>
          <a:p>
            <a:pPr marL="0" indent="0">
              <a:spcBef>
                <a:spcPts val="1800"/>
              </a:spcBef>
              <a:buNone/>
            </a:pPr>
            <a:r>
              <a:rPr lang="en-US" sz="2200" b="1" dirty="0" smtClean="0">
                <a:latin typeface="Calibri" panose="020F0502020204030204" pitchFamily="34" charset="0"/>
              </a:rPr>
              <a:t>Standard </a:t>
            </a:r>
            <a:r>
              <a:rPr lang="en-US" sz="2200" b="1" dirty="0">
                <a:latin typeface="Calibri" panose="020F0502020204030204" pitchFamily="34" charset="0"/>
              </a:rPr>
              <a:t>9 – Self-Determination of </a:t>
            </a:r>
            <a:r>
              <a:rPr lang="en-US" sz="2200" b="1" dirty="0" smtClean="0">
                <a:latin typeface="Calibri" panose="020F0502020204030204" pitchFamily="34" charset="0"/>
              </a:rPr>
              <a:t>Person</a:t>
            </a:r>
            <a:endParaRPr lang="en-US" sz="2200" b="1" dirty="0">
              <a:latin typeface="Calibri" panose="020F0502020204030204" pitchFamily="34" charset="0"/>
            </a:endParaRPr>
          </a:p>
          <a:p>
            <a:pPr>
              <a:spcBef>
                <a:spcPts val="1800"/>
              </a:spcBef>
            </a:pPr>
            <a:r>
              <a:rPr lang="en-US" sz="2200" dirty="0" smtClean="0">
                <a:latin typeface="Calibri" panose="020F0502020204030204" pitchFamily="34" charset="0"/>
              </a:rPr>
              <a:t>Guardian </a:t>
            </a:r>
            <a:r>
              <a:rPr lang="en-US" sz="2200" b="1" u="sng" dirty="0">
                <a:latin typeface="Calibri" panose="020F0502020204030204" pitchFamily="34" charset="0"/>
              </a:rPr>
              <a:t>shall</a:t>
            </a:r>
            <a:r>
              <a:rPr lang="en-US" sz="2200" dirty="0">
                <a:latin typeface="Calibri" panose="020F0502020204030204" pitchFamily="34" charset="0"/>
              </a:rPr>
              <a:t> attempt to maximize the self-reliance and independence of the person</a:t>
            </a:r>
            <a:r>
              <a:rPr lang="en-US" sz="2200" dirty="0" smtClean="0">
                <a:latin typeface="Calibri" panose="020F0502020204030204" pitchFamily="34" charset="0"/>
              </a:rPr>
              <a:t>.</a:t>
            </a:r>
          </a:p>
          <a:p>
            <a:pPr>
              <a:spcBef>
                <a:spcPts val="1800"/>
              </a:spcBef>
            </a:pPr>
            <a:r>
              <a:rPr lang="en-US" sz="2200" dirty="0" smtClean="0">
                <a:latin typeface="Calibri" panose="020F0502020204030204" pitchFamily="34" charset="0"/>
              </a:rPr>
              <a:t>Guardian </a:t>
            </a:r>
            <a:r>
              <a:rPr lang="en-US" sz="2200" b="1" u="sng" dirty="0" smtClean="0">
                <a:latin typeface="Calibri" panose="020F0502020204030204" pitchFamily="34" charset="0"/>
              </a:rPr>
              <a:t>shall</a:t>
            </a:r>
            <a:r>
              <a:rPr lang="en-US" sz="2200" dirty="0" smtClean="0">
                <a:latin typeface="Calibri" panose="020F0502020204030204" pitchFamily="34" charset="0"/>
              </a:rPr>
              <a:t> encourage person to participate, ...in all decisions that affect him or her, to act on his or her own behalf in all matters in which person is able to do so, and to develop or regain his or her own capacity to maximum extent.</a:t>
            </a:r>
          </a:p>
          <a:p>
            <a:pPr>
              <a:spcBef>
                <a:spcPts val="1800"/>
              </a:spcBef>
            </a:pPr>
            <a:r>
              <a:rPr lang="en-US" sz="2200" b="1" u="sng" dirty="0" smtClean="0">
                <a:latin typeface="Calibri" panose="020F0502020204030204" pitchFamily="34" charset="0"/>
              </a:rPr>
              <a:t>Shall</a:t>
            </a:r>
            <a:r>
              <a:rPr lang="en-US" sz="2200" dirty="0" smtClean="0">
                <a:latin typeface="Calibri" panose="020F0502020204030204" pitchFamily="34" charset="0"/>
              </a:rPr>
              <a:t> ensure the person leads planning processes; or at a minimum, participates.</a:t>
            </a:r>
            <a:endParaRPr lang="en-US" sz="2200" dirty="0">
              <a:latin typeface="Calibri" panose="020F0502020204030204" pitchFamily="34" charset="0"/>
            </a:endParaRPr>
          </a:p>
          <a:p>
            <a:pPr marL="0" indent="0">
              <a:buNone/>
            </a:pPr>
            <a:endParaRPr lang="en-US" sz="2000" dirty="0">
              <a:latin typeface="Calibri" panose="020F0502020204030204" pitchFamily="34" charset="0"/>
            </a:endParaRPr>
          </a:p>
        </p:txBody>
      </p:sp>
      <p:pic>
        <p:nvPicPr>
          <p:cNvPr id="5" name="Content Placeholder 4"/>
          <p:cNvPicPr>
            <a:picLocks noGrp="1" noChangeAspect="1"/>
          </p:cNvPicPr>
          <p:nvPr>
            <p:ph sz="half" idx="2"/>
          </p:nvPr>
        </p:nvPicPr>
        <p:blipFill>
          <a:blip r:embed="rId3"/>
          <a:stretch>
            <a:fillRect/>
          </a:stretch>
        </p:blipFill>
        <p:spPr>
          <a:xfrm>
            <a:off x="6019800" y="2404979"/>
            <a:ext cx="2667000" cy="3462421"/>
          </a:xfrm>
          <a:prstGeom prst="rect">
            <a:avLst/>
          </a:prstGeom>
          <a:ln>
            <a:solidFill>
              <a:schemeClr val="accent1"/>
            </a:solidFill>
          </a:ln>
        </p:spPr>
      </p:pic>
    </p:spTree>
    <p:extLst>
      <p:ext uri="{BB962C8B-B14F-4D97-AF65-F5344CB8AC3E}">
        <p14:creationId xmlns:p14="http://schemas.microsoft.com/office/powerpoint/2010/main" val="164271803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National Guardianship Association Revised Standards</a:t>
            </a:r>
            <a:endParaRPr lang="en-US" dirty="0"/>
          </a:p>
        </p:txBody>
      </p:sp>
      <p:sp>
        <p:nvSpPr>
          <p:cNvPr id="3" name="Content Placeholder 2"/>
          <p:cNvSpPr>
            <a:spLocks noGrp="1"/>
          </p:cNvSpPr>
          <p:nvPr>
            <p:ph sz="half" idx="1"/>
          </p:nvPr>
        </p:nvSpPr>
        <p:spPr>
          <a:xfrm>
            <a:off x="457200" y="1673352"/>
            <a:ext cx="5486400" cy="4718304"/>
          </a:xfrm>
        </p:spPr>
        <p:txBody>
          <a:bodyPr>
            <a:normAutofit/>
          </a:bodyPr>
          <a:lstStyle/>
          <a:p>
            <a:pPr marL="0" indent="0">
              <a:spcBef>
                <a:spcPts val="1800"/>
              </a:spcBef>
              <a:buNone/>
            </a:pPr>
            <a:r>
              <a:rPr lang="en-US" b="1" dirty="0" smtClean="0"/>
              <a:t>Standard 10 </a:t>
            </a:r>
            <a:r>
              <a:rPr lang="en-US" b="1" dirty="0"/>
              <a:t>– </a:t>
            </a:r>
            <a:r>
              <a:rPr lang="en-US" b="1" dirty="0" smtClean="0"/>
              <a:t>Duties Regarding Diversity and Personal Preferences of Person</a:t>
            </a:r>
          </a:p>
          <a:p>
            <a:pPr>
              <a:spcBef>
                <a:spcPts val="1800"/>
              </a:spcBef>
            </a:pPr>
            <a:r>
              <a:rPr lang="en-US" sz="2400" dirty="0">
                <a:latin typeface="Calibri" panose="020F0502020204030204" pitchFamily="34" charset="0"/>
              </a:rPr>
              <a:t>Guardian </a:t>
            </a:r>
            <a:r>
              <a:rPr lang="en-US" sz="2400" b="1" u="sng" dirty="0">
                <a:latin typeface="Calibri" panose="020F0502020204030204" pitchFamily="34" charset="0"/>
              </a:rPr>
              <a:t>shall</a:t>
            </a:r>
            <a:r>
              <a:rPr lang="en-US" sz="2400" dirty="0">
                <a:latin typeface="Calibri" panose="020F0502020204030204" pitchFamily="34" charset="0"/>
              </a:rPr>
              <a:t> </a:t>
            </a:r>
            <a:r>
              <a:rPr lang="en-US" sz="2400" dirty="0" smtClean="0">
                <a:latin typeface="Calibri" panose="020F0502020204030204" pitchFamily="34" charset="0"/>
              </a:rPr>
              <a:t>determine extent to which person identifies with particular ethnic, cultural, religious values and apply those when considering decisions.</a:t>
            </a:r>
          </a:p>
          <a:p>
            <a:pPr>
              <a:spcBef>
                <a:spcPts val="1800"/>
              </a:spcBef>
            </a:pPr>
            <a:r>
              <a:rPr lang="en-US" sz="2400" dirty="0" smtClean="0">
                <a:latin typeface="Calibri" panose="020F0502020204030204" pitchFamily="34" charset="0"/>
              </a:rPr>
              <a:t>Ensure person’s right </a:t>
            </a:r>
            <a:r>
              <a:rPr lang="en-US" sz="2400" dirty="0">
                <a:latin typeface="Calibri" panose="020F0502020204030204" pitchFamily="34" charset="0"/>
              </a:rPr>
              <a:t>to consensual sexual </a:t>
            </a:r>
            <a:r>
              <a:rPr lang="en-US" sz="2400" dirty="0" smtClean="0">
                <a:latin typeface="Calibri" panose="020F0502020204030204" pitchFamily="34" charset="0"/>
              </a:rPr>
              <a:t>expression, to privacy and accommodations for sexual expression, to be informed of birth control options.</a:t>
            </a:r>
            <a:endParaRPr lang="en-US" sz="2400" dirty="0">
              <a:latin typeface="Calibri" panose="020F0502020204030204" pitchFamily="34" charset="0"/>
            </a:endParaRPr>
          </a:p>
          <a:p>
            <a:pPr>
              <a:spcBef>
                <a:spcPts val="1800"/>
              </a:spcBef>
            </a:pPr>
            <a:endParaRPr lang="en-US" dirty="0"/>
          </a:p>
        </p:txBody>
      </p:sp>
      <p:pic>
        <p:nvPicPr>
          <p:cNvPr id="5" name="Content Placeholder 4"/>
          <p:cNvPicPr>
            <a:picLocks noGrp="1" noChangeAspect="1"/>
          </p:cNvPicPr>
          <p:nvPr>
            <p:ph sz="half" idx="2"/>
          </p:nvPr>
        </p:nvPicPr>
        <p:blipFill>
          <a:blip r:embed="rId3"/>
          <a:stretch>
            <a:fillRect/>
          </a:stretch>
        </p:blipFill>
        <p:spPr>
          <a:xfrm>
            <a:off x="6172200" y="2286000"/>
            <a:ext cx="2667000" cy="3462421"/>
          </a:xfrm>
          <a:prstGeom prst="rect">
            <a:avLst/>
          </a:prstGeom>
          <a:ln>
            <a:solidFill>
              <a:schemeClr val="accent1"/>
            </a:solidFill>
          </a:ln>
        </p:spPr>
      </p:pic>
    </p:spTree>
    <p:extLst>
      <p:ext uri="{BB962C8B-B14F-4D97-AF65-F5344CB8AC3E}">
        <p14:creationId xmlns:p14="http://schemas.microsoft.com/office/powerpoint/2010/main" val="122969236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National Guardianship Association Revised Standards</a:t>
            </a:r>
            <a:endParaRPr lang="en-US" dirty="0"/>
          </a:p>
        </p:txBody>
      </p:sp>
      <p:sp>
        <p:nvSpPr>
          <p:cNvPr id="3" name="Content Placeholder 2"/>
          <p:cNvSpPr>
            <a:spLocks noGrp="1"/>
          </p:cNvSpPr>
          <p:nvPr>
            <p:ph sz="half" idx="1"/>
          </p:nvPr>
        </p:nvSpPr>
        <p:spPr>
          <a:xfrm>
            <a:off x="457200" y="1673352"/>
            <a:ext cx="5486400" cy="4718304"/>
          </a:xfrm>
        </p:spPr>
        <p:txBody>
          <a:bodyPr>
            <a:normAutofit lnSpcReduction="10000"/>
          </a:bodyPr>
          <a:lstStyle/>
          <a:p>
            <a:pPr marL="0" indent="0">
              <a:spcBef>
                <a:spcPts val="1800"/>
              </a:spcBef>
              <a:buNone/>
            </a:pPr>
            <a:r>
              <a:rPr lang="en-US" b="1" dirty="0" smtClean="0"/>
              <a:t>Standard 12 </a:t>
            </a:r>
            <a:r>
              <a:rPr lang="en-US" b="1" dirty="0"/>
              <a:t>– </a:t>
            </a:r>
            <a:r>
              <a:rPr lang="en-US" b="1" dirty="0" smtClean="0"/>
              <a:t>Termination &amp; Limitation of Guardianship</a:t>
            </a:r>
          </a:p>
          <a:p>
            <a:pPr>
              <a:spcBef>
                <a:spcPts val="1800"/>
              </a:spcBef>
            </a:pPr>
            <a:r>
              <a:rPr lang="en-US" dirty="0" smtClean="0"/>
              <a:t>Guardian </a:t>
            </a:r>
            <a:r>
              <a:rPr lang="en-US" b="1" u="sng" dirty="0" smtClean="0"/>
              <a:t>shall</a:t>
            </a:r>
            <a:r>
              <a:rPr lang="en-US" dirty="0" smtClean="0"/>
              <a:t> assist the person under guardianship to develop or regain the capacity to manage personal or financial affairs</a:t>
            </a:r>
          </a:p>
          <a:p>
            <a:pPr>
              <a:spcBef>
                <a:spcPts val="1800"/>
              </a:spcBef>
            </a:pPr>
            <a:r>
              <a:rPr lang="en-US" b="1" u="sng" dirty="0" smtClean="0"/>
              <a:t>Shall</a:t>
            </a:r>
            <a:r>
              <a:rPr lang="en-US" dirty="0" smtClean="0"/>
              <a:t> seek termination or limitation of the guardianship when:</a:t>
            </a:r>
          </a:p>
          <a:p>
            <a:pPr lvl="1">
              <a:spcBef>
                <a:spcPts val="1800"/>
              </a:spcBef>
            </a:pPr>
            <a:r>
              <a:rPr lang="en-US" dirty="0" smtClean="0"/>
              <a:t>Person develops or regains capacity</a:t>
            </a:r>
          </a:p>
          <a:p>
            <a:pPr lvl="1">
              <a:spcBef>
                <a:spcPts val="1800"/>
              </a:spcBef>
            </a:pPr>
            <a:r>
              <a:rPr lang="en-US" dirty="0" smtClean="0"/>
              <a:t>Less restrictive alternatives exist</a:t>
            </a:r>
          </a:p>
          <a:p>
            <a:pPr lvl="1">
              <a:spcBef>
                <a:spcPts val="1800"/>
              </a:spcBef>
            </a:pPr>
            <a:r>
              <a:rPr lang="en-US" dirty="0" smtClean="0"/>
              <a:t>Person expresses the desire to challenge all or part of the guardianship....</a:t>
            </a:r>
            <a:endParaRPr lang="en-US" dirty="0"/>
          </a:p>
        </p:txBody>
      </p:sp>
      <p:pic>
        <p:nvPicPr>
          <p:cNvPr id="5" name="Content Placeholder 4"/>
          <p:cNvPicPr>
            <a:picLocks noGrp="1" noChangeAspect="1"/>
          </p:cNvPicPr>
          <p:nvPr>
            <p:ph sz="half" idx="2"/>
          </p:nvPr>
        </p:nvPicPr>
        <p:blipFill>
          <a:blip r:embed="rId3"/>
          <a:stretch>
            <a:fillRect/>
          </a:stretch>
        </p:blipFill>
        <p:spPr>
          <a:xfrm>
            <a:off x="6172200" y="2286000"/>
            <a:ext cx="2667000" cy="3462421"/>
          </a:xfrm>
          <a:prstGeom prst="rect">
            <a:avLst/>
          </a:prstGeom>
          <a:ln>
            <a:solidFill>
              <a:schemeClr val="accent1"/>
            </a:solidFill>
          </a:ln>
        </p:spPr>
      </p:pic>
    </p:spTree>
    <p:extLst>
      <p:ext uri="{BB962C8B-B14F-4D97-AF65-F5344CB8AC3E}">
        <p14:creationId xmlns:p14="http://schemas.microsoft.com/office/powerpoint/2010/main" val="8019961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762000"/>
            <a:ext cx="8077201" cy="990600"/>
          </a:xfrm>
        </p:spPr>
        <p:txBody>
          <a:bodyPr>
            <a:noAutofit/>
          </a:bodyPr>
          <a:lstStyle/>
          <a:p>
            <a:pPr algn="ctr"/>
            <a:r>
              <a:rPr lang="en-US" sz="3600" dirty="0" smtClean="0">
                <a:solidFill>
                  <a:schemeClr val="accent1">
                    <a:lumMod val="50000"/>
                  </a:schemeClr>
                </a:solidFill>
              </a:rPr>
              <a:t>How is SDM Being Adopted in the U.S.?</a:t>
            </a:r>
            <a:endParaRPr lang="en-US" sz="3600" dirty="0">
              <a:solidFill>
                <a:schemeClr val="accent1">
                  <a:lumMod val="50000"/>
                </a:schemeClr>
              </a:solidFill>
            </a:endParaRPr>
          </a:p>
        </p:txBody>
      </p:sp>
      <p:sp>
        <p:nvSpPr>
          <p:cNvPr id="3" name="Content Placeholder 2"/>
          <p:cNvSpPr>
            <a:spLocks noGrp="1"/>
          </p:cNvSpPr>
          <p:nvPr>
            <p:ph idx="1"/>
          </p:nvPr>
        </p:nvSpPr>
        <p:spPr>
          <a:xfrm>
            <a:off x="762000" y="2133600"/>
            <a:ext cx="7086600" cy="3657600"/>
          </a:xfrm>
        </p:spPr>
        <p:txBody>
          <a:bodyPr>
            <a:noAutofit/>
          </a:bodyPr>
          <a:lstStyle/>
          <a:p>
            <a:pPr marL="457200" lvl="0" indent="-457200">
              <a:spcBef>
                <a:spcPts val="1800"/>
              </a:spcBef>
              <a:buFont typeface="+mj-lt"/>
              <a:buAutoNum type="arabicPeriod"/>
            </a:pPr>
            <a:r>
              <a:rPr lang="en-US" sz="2800" dirty="0" smtClean="0">
                <a:latin typeface="Calibri" panose="020F0502020204030204" pitchFamily="34" charset="0"/>
              </a:rPr>
              <a:t>State passes law </a:t>
            </a:r>
          </a:p>
          <a:p>
            <a:pPr marL="457200" lvl="0" indent="-457200">
              <a:spcBef>
                <a:spcPts val="1800"/>
              </a:spcBef>
              <a:buFont typeface="+mj-lt"/>
              <a:buAutoNum type="arabicPeriod"/>
            </a:pPr>
            <a:r>
              <a:rPr lang="en-US" sz="2800" dirty="0">
                <a:latin typeface="Calibri" panose="020F0502020204030204" pitchFamily="34" charset="0"/>
              </a:rPr>
              <a:t>C</a:t>
            </a:r>
            <a:r>
              <a:rPr lang="en-US" sz="2800" dirty="0" smtClean="0">
                <a:latin typeface="Calibri" panose="020F0502020204030204" pitchFamily="34" charset="0"/>
              </a:rPr>
              <a:t>ourt decisions set precedent</a:t>
            </a:r>
          </a:p>
          <a:p>
            <a:pPr marL="457200" lvl="0" indent="-457200">
              <a:spcBef>
                <a:spcPts val="1800"/>
              </a:spcBef>
              <a:buFont typeface="+mj-lt"/>
              <a:buAutoNum type="arabicPeriod"/>
            </a:pPr>
            <a:r>
              <a:rPr lang="en-US" sz="2800" dirty="0" smtClean="0">
                <a:latin typeface="Calibri" panose="020F0502020204030204" pitchFamily="34" charset="0"/>
              </a:rPr>
              <a:t>Professional Associations revise standards</a:t>
            </a:r>
          </a:p>
          <a:p>
            <a:pPr marL="457200" lvl="0" indent="-457200">
              <a:spcBef>
                <a:spcPts val="1800"/>
              </a:spcBef>
              <a:buFont typeface="+mj-lt"/>
              <a:buAutoNum type="arabicPeriod"/>
            </a:pPr>
            <a:r>
              <a:rPr lang="en-US" sz="2800" dirty="0" smtClean="0">
                <a:latin typeface="Calibri" panose="020F0502020204030204" pitchFamily="34" charset="0"/>
              </a:rPr>
              <a:t>SDM pilot projects and evaluations advance knowledge of what is possible &amp; where systems need further change</a:t>
            </a:r>
          </a:p>
        </p:txBody>
      </p:sp>
    </p:spTree>
    <p:extLst>
      <p:ext uri="{BB962C8B-B14F-4D97-AF65-F5344CB8AC3E}">
        <p14:creationId xmlns:p14="http://schemas.microsoft.com/office/powerpoint/2010/main" val="195337779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sz="3600" dirty="0" smtClean="0"/>
              <a:t>Joint AAIDD</a:t>
            </a:r>
            <a:r>
              <a:rPr lang="en-US" sz="3600" dirty="0"/>
              <a:t>-</a:t>
            </a:r>
            <a:r>
              <a:rPr lang="en-US" sz="3600" dirty="0" smtClean="0"/>
              <a:t>Arc Position Statement</a:t>
            </a:r>
            <a:endParaRPr lang="en-US" sz="3600" dirty="0"/>
          </a:p>
        </p:txBody>
      </p:sp>
      <p:sp>
        <p:nvSpPr>
          <p:cNvPr id="6" name="Content Placeholder 5"/>
          <p:cNvSpPr>
            <a:spLocks noGrp="1"/>
          </p:cNvSpPr>
          <p:nvPr>
            <p:ph sz="half" idx="2"/>
          </p:nvPr>
        </p:nvSpPr>
        <p:spPr>
          <a:xfrm>
            <a:off x="3795623" y="1752600"/>
            <a:ext cx="4891177" cy="4718304"/>
          </a:xfrm>
        </p:spPr>
        <p:txBody>
          <a:bodyPr>
            <a:noAutofit/>
          </a:bodyPr>
          <a:lstStyle/>
          <a:p>
            <a:r>
              <a:rPr lang="en-US" sz="2000" dirty="0" smtClean="0">
                <a:latin typeface="Calibri" panose="020F0502020204030204" pitchFamily="34" charset="0"/>
              </a:rPr>
              <a:t>2016  AAIDD adopted &amp; Arc </a:t>
            </a:r>
            <a:r>
              <a:rPr lang="en-US" sz="2000" dirty="0">
                <a:latin typeface="Calibri" panose="020F0502020204030204" pitchFamily="34" charset="0"/>
              </a:rPr>
              <a:t>Board </a:t>
            </a:r>
            <a:r>
              <a:rPr lang="en-US" sz="2000" dirty="0" smtClean="0">
                <a:latin typeface="Calibri" panose="020F0502020204030204" pitchFamily="34" charset="0"/>
              </a:rPr>
              <a:t>passed </a:t>
            </a:r>
            <a:r>
              <a:rPr lang="en-US" sz="2000" dirty="0">
                <a:latin typeface="Calibri" panose="020F0502020204030204" pitchFamily="34" charset="0"/>
              </a:rPr>
              <a:t>the </a:t>
            </a:r>
            <a:r>
              <a:rPr lang="en-US" sz="2000" i="1" dirty="0">
                <a:latin typeface="Calibri" panose="020F0502020204030204" pitchFamily="34" charset="0"/>
              </a:rPr>
              <a:t>Autonomy, Decision-Making Supports and Guardianship </a:t>
            </a:r>
            <a:r>
              <a:rPr lang="en-US" sz="2000" dirty="0" smtClean="0">
                <a:latin typeface="Calibri" panose="020F0502020204030204" pitchFamily="34" charset="0"/>
              </a:rPr>
              <a:t>Position Statement </a:t>
            </a:r>
          </a:p>
          <a:p>
            <a:pPr>
              <a:spcBef>
                <a:spcPts val="1200"/>
              </a:spcBef>
            </a:pPr>
            <a:r>
              <a:rPr lang="en-US" sz="2000" b="1" dirty="0" smtClean="0">
                <a:latin typeface="Calibri" panose="020F0502020204030204" pitchFamily="34" charset="0"/>
              </a:rPr>
              <a:t>Statement</a:t>
            </a:r>
            <a:r>
              <a:rPr lang="en-US" sz="2000" dirty="0" smtClean="0">
                <a:latin typeface="Calibri" panose="020F0502020204030204" pitchFamily="34" charset="0"/>
              </a:rPr>
              <a:t>: All </a:t>
            </a:r>
            <a:r>
              <a:rPr lang="en-US" sz="2000" dirty="0">
                <a:latin typeface="Calibri" panose="020F0502020204030204" pitchFamily="34" charset="0"/>
              </a:rPr>
              <a:t>individuals with intellectual and/or developmental disabilities (</a:t>
            </a:r>
            <a:r>
              <a:rPr lang="en-US" sz="2000" dirty="0" smtClean="0">
                <a:latin typeface="Calibri" panose="020F0502020204030204" pitchFamily="34" charset="0"/>
              </a:rPr>
              <a:t>I/DD) have </a:t>
            </a:r>
            <a:r>
              <a:rPr lang="en-US" sz="2000" dirty="0">
                <a:latin typeface="Calibri" panose="020F0502020204030204" pitchFamily="34" charset="0"/>
              </a:rPr>
              <a:t>the right to recognition as persons before the law and to enjoy legal capacity on an equal basis with individuals who do not have disabilities in all aspects of life (United Nations Convention on the Rights of Persons with Disabilities (UN CRPD), 2006). The personal autonomy, liberty, freedom, and dignity of each individual with I/DD must be respected and supported. </a:t>
            </a:r>
            <a:endParaRPr lang="en-US" sz="2000" i="1" dirty="0" smtClean="0">
              <a:latin typeface="Calibri" panose="020F0502020204030204" pitchFamily="34" charset="0"/>
            </a:endParaRPr>
          </a:p>
        </p:txBody>
      </p:sp>
      <p:pic>
        <p:nvPicPr>
          <p:cNvPr id="4098" name="Picture 2" descr="http://www.thearc.org/image/The-Arc-homepage-logo.png"/>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609600" y="3848716"/>
            <a:ext cx="2590800" cy="186006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encrypted-tbn1.gstatic.com/images?q=tbn:ANd9GcQQ1-418hYTeS_hgC8JJDwcmZ79Ur7kqievyO16PP8AqGRjtK-GuQ"/>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429" y="2221013"/>
            <a:ext cx="2764971" cy="1285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804294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sz="3600" dirty="0" smtClean="0"/>
              <a:t>Joint AAIDD Arc Position Statement</a:t>
            </a:r>
            <a:endParaRPr lang="en-US" sz="3600" dirty="0"/>
          </a:p>
        </p:txBody>
      </p:sp>
      <p:sp>
        <p:nvSpPr>
          <p:cNvPr id="6" name="Content Placeholder 5"/>
          <p:cNvSpPr>
            <a:spLocks noGrp="1"/>
          </p:cNvSpPr>
          <p:nvPr>
            <p:ph sz="half" idx="2"/>
          </p:nvPr>
        </p:nvSpPr>
        <p:spPr>
          <a:xfrm>
            <a:off x="4800600" y="3379384"/>
            <a:ext cx="4038600" cy="2971800"/>
          </a:xfrm>
        </p:spPr>
        <p:txBody>
          <a:bodyPr>
            <a:noAutofit/>
          </a:bodyPr>
          <a:lstStyle/>
          <a:p>
            <a:pPr marL="0" indent="0">
              <a:buNone/>
            </a:pPr>
            <a:r>
              <a:rPr lang="en-US" sz="2000" b="1" dirty="0" smtClean="0">
                <a:solidFill>
                  <a:schemeClr val="accent2">
                    <a:lumMod val="50000"/>
                  </a:schemeClr>
                </a:solidFill>
                <a:latin typeface="Calibri" panose="020F0502020204030204" pitchFamily="34" charset="0"/>
              </a:rPr>
              <a:t>Position excerpt</a:t>
            </a:r>
            <a:r>
              <a:rPr lang="en-US" sz="2000" i="1" dirty="0" smtClean="0">
                <a:solidFill>
                  <a:schemeClr val="accent2">
                    <a:lumMod val="50000"/>
                  </a:schemeClr>
                </a:solidFill>
                <a:latin typeface="Calibri" panose="020F0502020204030204" pitchFamily="34" charset="0"/>
              </a:rPr>
              <a:t>: </a:t>
            </a:r>
            <a:r>
              <a:rPr lang="en-US" sz="2000" dirty="0" smtClean="0">
                <a:solidFill>
                  <a:schemeClr val="accent2">
                    <a:lumMod val="50000"/>
                  </a:schemeClr>
                </a:solidFill>
                <a:latin typeface="Calibri" panose="020F0502020204030204" pitchFamily="34" charset="0"/>
              </a:rPr>
              <a:t>State </a:t>
            </a:r>
            <a:r>
              <a:rPr lang="en-US" sz="2000" dirty="0">
                <a:solidFill>
                  <a:schemeClr val="accent2">
                    <a:lumMod val="50000"/>
                  </a:schemeClr>
                </a:solidFill>
                <a:latin typeface="Calibri" panose="020F0502020204030204" pitchFamily="34" charset="0"/>
              </a:rPr>
              <a:t>laws should be reformed to prefer less intrusive alternatives to full guardianship, including limited guardianship, limited (and revocable) power of attorney or health care proxy, specifically tailored to individual need. These alternatives should always be considered first</a:t>
            </a:r>
            <a:r>
              <a:rPr lang="en-US" sz="2000" dirty="0" smtClean="0">
                <a:solidFill>
                  <a:schemeClr val="accent2">
                    <a:lumMod val="50000"/>
                  </a:schemeClr>
                </a:solidFill>
                <a:latin typeface="Calibri" panose="020F0502020204030204" pitchFamily="34" charset="0"/>
              </a:rPr>
              <a:t>.”</a:t>
            </a:r>
            <a:endParaRPr lang="en-US" sz="2000" dirty="0">
              <a:solidFill>
                <a:schemeClr val="accent2">
                  <a:lumMod val="50000"/>
                </a:schemeClr>
              </a:solidFill>
              <a:latin typeface="Calibri" panose="020F0502020204030204" pitchFamily="34" charset="0"/>
            </a:endParaRPr>
          </a:p>
        </p:txBody>
      </p:sp>
      <p:sp>
        <p:nvSpPr>
          <p:cNvPr id="2" name="Content Placeholder 1"/>
          <p:cNvSpPr>
            <a:spLocks noGrp="1"/>
          </p:cNvSpPr>
          <p:nvPr>
            <p:ph sz="half" idx="1"/>
          </p:nvPr>
        </p:nvSpPr>
        <p:spPr>
          <a:xfrm>
            <a:off x="457200" y="1905000"/>
            <a:ext cx="4038600" cy="4718304"/>
          </a:xfrm>
        </p:spPr>
        <p:txBody>
          <a:bodyPr>
            <a:noAutofit/>
          </a:bodyPr>
          <a:lstStyle/>
          <a:p>
            <a:pPr marL="0" indent="0">
              <a:buNone/>
            </a:pPr>
            <a:r>
              <a:rPr lang="en-US" sz="2000" b="1" dirty="0">
                <a:latin typeface="Calibri" panose="020F0502020204030204" pitchFamily="34" charset="0"/>
              </a:rPr>
              <a:t>Statement continued: </a:t>
            </a:r>
            <a:r>
              <a:rPr lang="en-US" sz="2000" dirty="0">
                <a:latin typeface="Calibri" panose="020F0502020204030204" pitchFamily="34" charset="0"/>
              </a:rPr>
              <a:t>Legally, each individual adult or emancipated minor is presumed competent to make decisions for himself or herself, and each individual with I/DD should receive the preparation, opportunities, and decision-making supports to develop as a decision-maker over the </a:t>
            </a:r>
            <a:r>
              <a:rPr lang="en-US" sz="2000" dirty="0" smtClean="0">
                <a:latin typeface="Calibri" panose="020F0502020204030204" pitchFamily="34" charset="0"/>
              </a:rPr>
              <a:t>course </a:t>
            </a:r>
            <a:r>
              <a:rPr lang="en-US" sz="2000" dirty="0">
                <a:latin typeface="Calibri" panose="020F0502020204030204" pitchFamily="34" charset="0"/>
              </a:rPr>
              <a:t>of his or her </a:t>
            </a:r>
            <a:r>
              <a:rPr lang="en-US" sz="2000" dirty="0" smtClean="0">
                <a:latin typeface="Calibri" panose="020F0502020204030204" pitchFamily="34" charset="0"/>
              </a:rPr>
              <a:t>lifetime.</a:t>
            </a:r>
          </a:p>
          <a:p>
            <a:pPr marL="0" indent="0">
              <a:buNone/>
            </a:pPr>
            <a:r>
              <a:rPr lang="en-US" sz="2000" dirty="0" smtClean="0"/>
              <a:t/>
            </a:r>
            <a:br>
              <a:rPr lang="en-US" sz="2000" dirty="0" smtClean="0"/>
            </a:br>
            <a:endParaRPr lang="en-US" sz="2000" i="1" dirty="0">
              <a:latin typeface="Calibri" panose="020F0502020204030204" pitchFamily="34" charset="0"/>
            </a:endParaRPr>
          </a:p>
        </p:txBody>
      </p:sp>
      <p:pic>
        <p:nvPicPr>
          <p:cNvPr id="5" name="Picture 4" descr="https://encrypted-tbn1.gstatic.com/images?q=tbn:ANd9GcQQ1-418hYTeS_hgC8JJDwcmZ79Ur7kqievyO16PP8AqGRjtK-Gu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1752600"/>
            <a:ext cx="2536371" cy="117952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www.thearc.org/image/The-Arc-homepage-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3050" y="5010846"/>
            <a:ext cx="1866900" cy="1340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966203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sz="3600" dirty="0" smtClean="0"/>
              <a:t>Joint AAIDD Arc Position Statement</a:t>
            </a:r>
            <a:endParaRPr lang="en-US" sz="3600" dirty="0"/>
          </a:p>
        </p:txBody>
      </p:sp>
      <p:sp>
        <p:nvSpPr>
          <p:cNvPr id="6" name="Content Placeholder 5"/>
          <p:cNvSpPr>
            <a:spLocks noGrp="1"/>
          </p:cNvSpPr>
          <p:nvPr>
            <p:ph sz="half" idx="2"/>
          </p:nvPr>
        </p:nvSpPr>
        <p:spPr>
          <a:xfrm>
            <a:off x="3200400" y="1928513"/>
            <a:ext cx="5257800" cy="4091287"/>
          </a:xfrm>
        </p:spPr>
        <p:txBody>
          <a:bodyPr>
            <a:normAutofit fontScale="47500" lnSpcReduction="20000"/>
          </a:bodyPr>
          <a:lstStyle/>
          <a:p>
            <a:pPr marL="0" lvl="0" indent="0" defTabSz="914400">
              <a:spcBef>
                <a:spcPts val="0"/>
              </a:spcBef>
              <a:buClrTx/>
              <a:buSzTx/>
              <a:buNone/>
              <a:defRPr/>
            </a:pPr>
            <a:r>
              <a:rPr lang="en-US" sz="5100" b="1" dirty="0" smtClean="0">
                <a:solidFill>
                  <a:schemeClr val="accent2">
                    <a:lumMod val="50000"/>
                  </a:schemeClr>
                </a:solidFill>
                <a:latin typeface="Calibri" panose="020F0502020204030204" pitchFamily="34" charset="0"/>
              </a:rPr>
              <a:t>Position excerpt</a:t>
            </a:r>
            <a:r>
              <a:rPr lang="en-US" sz="5100" i="1" dirty="0" smtClean="0">
                <a:solidFill>
                  <a:schemeClr val="accent2">
                    <a:lumMod val="50000"/>
                  </a:schemeClr>
                </a:solidFill>
                <a:latin typeface="Calibri" panose="020F0502020204030204" pitchFamily="34" charset="0"/>
              </a:rPr>
              <a:t>: </a:t>
            </a:r>
          </a:p>
          <a:p>
            <a:pPr marL="0" lvl="0" indent="0" defTabSz="914400">
              <a:spcBef>
                <a:spcPts val="0"/>
              </a:spcBef>
              <a:buClrTx/>
              <a:buSzTx/>
              <a:buNone/>
              <a:defRPr/>
            </a:pPr>
            <a:endParaRPr lang="en-US" sz="5100" i="1" dirty="0">
              <a:solidFill>
                <a:schemeClr val="accent2">
                  <a:lumMod val="50000"/>
                </a:schemeClr>
              </a:solidFill>
              <a:latin typeface="Calibri" panose="020F0502020204030204" pitchFamily="34" charset="0"/>
            </a:endParaRPr>
          </a:p>
          <a:p>
            <a:pPr marL="0" lvl="0" indent="0">
              <a:lnSpc>
                <a:spcPct val="120000"/>
              </a:lnSpc>
              <a:buNone/>
            </a:pPr>
            <a:r>
              <a:rPr lang="en-US" sz="5100" dirty="0">
                <a:solidFill>
                  <a:schemeClr val="accent2">
                    <a:lumMod val="50000"/>
                  </a:schemeClr>
                </a:solidFill>
                <a:latin typeface="Calibri" panose="020F0502020204030204" pitchFamily="34" charset="0"/>
              </a:rPr>
              <a:t>Regardless of their guardianship status, all individuals with I/DD retain their fundamental civil and human rights (such as the right to vote and the right to make decisions related to sexual activity, marriage and divorce, birth control, and sterilization) unless the specific right is explicitly limited by court order.</a:t>
            </a:r>
          </a:p>
        </p:txBody>
      </p:sp>
      <p:sp>
        <p:nvSpPr>
          <p:cNvPr id="2" name="Content Placeholder 1"/>
          <p:cNvSpPr>
            <a:spLocks noGrp="1"/>
          </p:cNvSpPr>
          <p:nvPr>
            <p:ph sz="half" idx="1"/>
          </p:nvPr>
        </p:nvSpPr>
        <p:spPr/>
        <p:txBody>
          <a:bodyPr>
            <a:noAutofit/>
          </a:bodyPr>
          <a:lstStyle/>
          <a:p>
            <a:pPr marL="0" indent="0">
              <a:buNone/>
            </a:pPr>
            <a:r>
              <a:rPr lang="en-US" sz="2000" dirty="0" smtClean="0"/>
              <a:t/>
            </a:r>
            <a:br>
              <a:rPr lang="en-US" sz="2000" dirty="0" smtClean="0"/>
            </a:br>
            <a:endParaRPr lang="en-US" sz="2000" i="1" dirty="0">
              <a:latin typeface="Calibri" panose="020F0502020204030204" pitchFamily="34" charset="0"/>
            </a:endParaRPr>
          </a:p>
        </p:txBody>
      </p:sp>
      <p:pic>
        <p:nvPicPr>
          <p:cNvPr id="5" name="Picture 4" descr="https://encrypted-tbn1.gstatic.com/images?q=tbn:ANd9GcQQ1-418hYTeS_hgC8JJDwcmZ79Ur7kqievyO16PP8AqGRjtK-Gu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209800"/>
            <a:ext cx="1805953" cy="83985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www.thearc.org/image/The-Arc-homepage-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986" y="3810001"/>
            <a:ext cx="1833167" cy="1316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933836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sz="3600" dirty="0" smtClean="0"/>
              <a:t>Joint AAIDD Arc Position Statement</a:t>
            </a:r>
            <a:endParaRPr lang="en-US" sz="3600" dirty="0"/>
          </a:p>
        </p:txBody>
      </p:sp>
      <p:sp>
        <p:nvSpPr>
          <p:cNvPr id="6" name="Content Placeholder 5"/>
          <p:cNvSpPr>
            <a:spLocks noGrp="1"/>
          </p:cNvSpPr>
          <p:nvPr>
            <p:ph sz="half" idx="2"/>
          </p:nvPr>
        </p:nvSpPr>
        <p:spPr>
          <a:xfrm>
            <a:off x="3200400" y="1790047"/>
            <a:ext cx="5257800" cy="4839353"/>
          </a:xfrm>
        </p:spPr>
        <p:txBody>
          <a:bodyPr>
            <a:normAutofit fontScale="40000" lnSpcReduction="20000"/>
          </a:bodyPr>
          <a:lstStyle/>
          <a:p>
            <a:pPr marL="0" lvl="0" indent="0" defTabSz="914400">
              <a:spcBef>
                <a:spcPts val="0"/>
              </a:spcBef>
              <a:buClrTx/>
              <a:buSzTx/>
              <a:buNone/>
              <a:defRPr/>
            </a:pPr>
            <a:r>
              <a:rPr lang="en-US" sz="6000" b="1" dirty="0" smtClean="0">
                <a:solidFill>
                  <a:schemeClr val="accent2">
                    <a:lumMod val="50000"/>
                  </a:schemeClr>
                </a:solidFill>
                <a:latin typeface="Calibri" panose="020F0502020204030204" pitchFamily="34" charset="0"/>
              </a:rPr>
              <a:t>Position excerpt</a:t>
            </a:r>
            <a:r>
              <a:rPr lang="en-US" sz="6000" i="1" dirty="0" smtClean="0">
                <a:solidFill>
                  <a:schemeClr val="accent2">
                    <a:lumMod val="50000"/>
                  </a:schemeClr>
                </a:solidFill>
                <a:latin typeface="Calibri" panose="020F0502020204030204" pitchFamily="34" charset="0"/>
              </a:rPr>
              <a:t>: </a:t>
            </a:r>
          </a:p>
          <a:p>
            <a:pPr marL="0" lvl="0" indent="0" defTabSz="914400">
              <a:spcBef>
                <a:spcPts val="0"/>
              </a:spcBef>
              <a:buClrTx/>
              <a:buSzTx/>
              <a:buNone/>
              <a:defRPr/>
            </a:pPr>
            <a:endParaRPr lang="en-US" sz="5100" i="1" dirty="0">
              <a:solidFill>
                <a:schemeClr val="accent2">
                  <a:lumMod val="50000"/>
                </a:schemeClr>
              </a:solidFill>
              <a:latin typeface="Calibri" panose="020F0502020204030204" pitchFamily="34" charset="0"/>
            </a:endParaRPr>
          </a:p>
          <a:p>
            <a:pPr marL="0" lvl="0" indent="0" defTabSz="914400">
              <a:lnSpc>
                <a:spcPct val="120000"/>
              </a:lnSpc>
              <a:spcBef>
                <a:spcPts val="0"/>
              </a:spcBef>
              <a:buClrTx/>
              <a:buSzTx/>
              <a:buNone/>
              <a:defRPr/>
            </a:pPr>
            <a:r>
              <a:rPr lang="en-US" sz="5100" dirty="0" smtClean="0">
                <a:solidFill>
                  <a:schemeClr val="accent2">
                    <a:lumMod val="50000"/>
                  </a:schemeClr>
                </a:solidFill>
                <a:latin typeface="Calibri" panose="020F0502020204030204" pitchFamily="34" charset="0"/>
              </a:rPr>
              <a:t>If </a:t>
            </a:r>
            <a:r>
              <a:rPr lang="en-US" sz="5100" dirty="0">
                <a:solidFill>
                  <a:schemeClr val="accent2">
                    <a:lumMod val="50000"/>
                  </a:schemeClr>
                </a:solidFill>
                <a:latin typeface="Calibri" panose="020F0502020204030204" pitchFamily="34" charset="0"/>
              </a:rPr>
              <a:t>legal limitations on autonomy are necessary, then National Guardianship Association or equivalent standards that are consistent with the values expressed in this position statement should be followed. </a:t>
            </a:r>
            <a:r>
              <a:rPr lang="en-US" sz="5100" dirty="0" smtClean="0">
                <a:solidFill>
                  <a:schemeClr val="accent2">
                    <a:lumMod val="50000"/>
                  </a:schemeClr>
                </a:solidFill>
                <a:latin typeface="Calibri" panose="020F0502020204030204" pitchFamily="34" charset="0"/>
              </a:rPr>
              <a:t> If </a:t>
            </a:r>
            <a:r>
              <a:rPr lang="en-US" sz="5100" dirty="0">
                <a:solidFill>
                  <a:schemeClr val="accent2">
                    <a:lumMod val="50000"/>
                  </a:schemeClr>
                </a:solidFill>
                <a:latin typeface="Calibri" panose="020F0502020204030204" pitchFamily="34" charset="0"/>
              </a:rPr>
              <a:t>any restrictions on autonomy are legally imposed, each individual has the right to the least restrictive alternative, due process protections, periodic review, ongoing training and supports to enhance autonomy and reduce reliance on approaches that restrict individual rights, and the right to ultimately seek to restore rights and terminate the restriction when possible</a:t>
            </a:r>
            <a:r>
              <a:rPr lang="en-US" sz="3600" dirty="0" smtClean="0">
                <a:solidFill>
                  <a:schemeClr val="accent2">
                    <a:lumMod val="50000"/>
                  </a:schemeClr>
                </a:solidFill>
                <a:latin typeface="Calibri" panose="020F0502020204030204" pitchFamily="34" charset="0"/>
              </a:rPr>
              <a:t>.</a:t>
            </a:r>
            <a:endParaRPr lang="en-US" sz="3600" dirty="0">
              <a:solidFill>
                <a:schemeClr val="accent2">
                  <a:lumMod val="50000"/>
                </a:schemeClr>
              </a:solidFill>
              <a:latin typeface="Calibri" panose="020F0502020204030204" pitchFamily="34" charset="0"/>
            </a:endParaRPr>
          </a:p>
        </p:txBody>
      </p:sp>
      <p:sp>
        <p:nvSpPr>
          <p:cNvPr id="2" name="Content Placeholder 1"/>
          <p:cNvSpPr>
            <a:spLocks noGrp="1"/>
          </p:cNvSpPr>
          <p:nvPr>
            <p:ph sz="half" idx="1"/>
          </p:nvPr>
        </p:nvSpPr>
        <p:spPr/>
        <p:txBody>
          <a:bodyPr>
            <a:noAutofit/>
          </a:bodyPr>
          <a:lstStyle/>
          <a:p>
            <a:pPr marL="0" indent="0">
              <a:buNone/>
            </a:pPr>
            <a:r>
              <a:rPr lang="en-US" sz="2000" dirty="0" smtClean="0"/>
              <a:t/>
            </a:r>
            <a:br>
              <a:rPr lang="en-US" sz="2000" dirty="0" smtClean="0"/>
            </a:br>
            <a:endParaRPr lang="en-US" sz="2000" i="1" dirty="0">
              <a:latin typeface="Calibri" panose="020F0502020204030204" pitchFamily="34" charset="0"/>
            </a:endParaRPr>
          </a:p>
        </p:txBody>
      </p:sp>
      <p:pic>
        <p:nvPicPr>
          <p:cNvPr id="5" name="Picture 4" descr="https://encrypted-tbn1.gstatic.com/images?q=tbn:ANd9GcQQ1-418hYTeS_hgC8JJDwcmZ79Ur7kqievyO16PP8AqGRjtK-Gu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209800"/>
            <a:ext cx="1805953" cy="83985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www.thearc.org/image/The-Arc-homepage-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986" y="3810001"/>
            <a:ext cx="1833167" cy="1316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355728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a:t>American Bar Association 2016 </a:t>
            </a:r>
          </a:p>
        </p:txBody>
      </p:sp>
      <p:pic>
        <p:nvPicPr>
          <p:cNvPr id="7" name="Content Placeholder 6"/>
          <p:cNvPicPr>
            <a:picLocks noGrp="1" noChangeAspect="1"/>
          </p:cNvPicPr>
          <p:nvPr>
            <p:ph sz="half" idx="1"/>
          </p:nvPr>
        </p:nvPicPr>
        <p:blipFill>
          <a:blip r:embed="rId3"/>
          <a:stretch>
            <a:fillRect/>
          </a:stretch>
        </p:blipFill>
        <p:spPr>
          <a:xfrm>
            <a:off x="457200" y="1978025"/>
            <a:ext cx="3068501" cy="3889375"/>
          </a:xfrm>
          <a:prstGeom prst="rect">
            <a:avLst/>
          </a:prstGeom>
          <a:ln>
            <a:solidFill>
              <a:schemeClr val="tx2"/>
            </a:solidFill>
          </a:ln>
        </p:spPr>
      </p:pic>
      <p:sp>
        <p:nvSpPr>
          <p:cNvPr id="5" name="Content Placeholder 4"/>
          <p:cNvSpPr>
            <a:spLocks noGrp="1"/>
          </p:cNvSpPr>
          <p:nvPr>
            <p:ph sz="half" idx="2"/>
          </p:nvPr>
        </p:nvSpPr>
        <p:spPr>
          <a:xfrm>
            <a:off x="3886200" y="1673352"/>
            <a:ext cx="4800600" cy="4956048"/>
          </a:xfrm>
        </p:spPr>
        <p:txBody>
          <a:bodyPr>
            <a:normAutofit fontScale="92500" lnSpcReduction="20000"/>
          </a:bodyPr>
          <a:lstStyle/>
          <a:p>
            <a:r>
              <a:rPr lang="en-US" b="1" u="sng" dirty="0" smtClean="0"/>
              <a:t>P</a:t>
            </a:r>
            <a:r>
              <a:rPr lang="en-US" b="1" dirty="0" smtClean="0"/>
              <a:t>RESUME </a:t>
            </a:r>
            <a:r>
              <a:rPr lang="en-US" b="1" dirty="0"/>
              <a:t>guardianship is not needed. </a:t>
            </a:r>
            <a:endParaRPr lang="en-US" b="1" dirty="0" smtClean="0"/>
          </a:p>
          <a:p>
            <a:pPr marL="0" indent="0">
              <a:buNone/>
            </a:pPr>
            <a:r>
              <a:rPr lang="en-US" dirty="0"/>
              <a:t>	</a:t>
            </a:r>
          </a:p>
          <a:p>
            <a:r>
              <a:rPr lang="en-US" b="1" u="sng" dirty="0"/>
              <a:t>R</a:t>
            </a:r>
            <a:r>
              <a:rPr lang="en-US" b="1" dirty="0"/>
              <a:t>EASON. </a:t>
            </a:r>
            <a:r>
              <a:rPr lang="en-US" dirty="0"/>
              <a:t>Clearly identify the reasons for concern. </a:t>
            </a:r>
          </a:p>
          <a:p>
            <a:pPr marL="0" indent="0">
              <a:buNone/>
            </a:pPr>
            <a:endParaRPr lang="en-US" dirty="0"/>
          </a:p>
          <a:p>
            <a:r>
              <a:rPr lang="en-US" b="1" u="sng" dirty="0"/>
              <a:t>A</a:t>
            </a:r>
            <a:r>
              <a:rPr lang="en-US" b="1" dirty="0"/>
              <a:t>SK if a triggering concern may be caused by temporary or reversible conditions. </a:t>
            </a:r>
            <a:r>
              <a:rPr lang="en-US" dirty="0" smtClean="0"/>
              <a:t>Look </a:t>
            </a:r>
            <a:r>
              <a:rPr lang="en-US" dirty="0"/>
              <a:t>for steps to reverse the condition or postpone a decision until the condition improves. </a:t>
            </a:r>
            <a:endParaRPr lang="en-US" dirty="0" smtClean="0"/>
          </a:p>
          <a:p>
            <a:endParaRPr lang="en-US" dirty="0"/>
          </a:p>
          <a:p>
            <a:r>
              <a:rPr lang="en-US" b="1" u="sng" dirty="0"/>
              <a:t>C</a:t>
            </a:r>
            <a:r>
              <a:rPr lang="en-US" b="1" dirty="0"/>
              <a:t>OMMUNITY. Determine if concerns can be addressed by connecting the individual to family or community resources </a:t>
            </a:r>
            <a:r>
              <a:rPr lang="en-US" b="1" dirty="0" smtClean="0"/>
              <a:t>&amp; </a:t>
            </a:r>
            <a:r>
              <a:rPr lang="en-US" b="1" dirty="0"/>
              <a:t>making accommodations. </a:t>
            </a:r>
            <a:r>
              <a:rPr lang="en-US" dirty="0" smtClean="0"/>
              <a:t>Ask </a:t>
            </a:r>
            <a:r>
              <a:rPr lang="en-US" dirty="0"/>
              <a:t>“what would it take?” to enable the person to make the needed </a:t>
            </a:r>
            <a:r>
              <a:rPr lang="en-US" dirty="0" smtClean="0"/>
              <a:t>decision(s</a:t>
            </a:r>
            <a:r>
              <a:rPr lang="en-US" dirty="0"/>
              <a:t>) or address the presenting concern. 	</a:t>
            </a:r>
          </a:p>
        </p:txBody>
      </p:sp>
    </p:spTree>
    <p:extLst>
      <p:ext uri="{BB962C8B-B14F-4D97-AF65-F5344CB8AC3E}">
        <p14:creationId xmlns:p14="http://schemas.microsoft.com/office/powerpoint/2010/main" val="321072322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a:t>American Bar Association 2016 </a:t>
            </a:r>
          </a:p>
        </p:txBody>
      </p:sp>
      <p:pic>
        <p:nvPicPr>
          <p:cNvPr id="7" name="Content Placeholder 6"/>
          <p:cNvPicPr>
            <a:picLocks noGrp="1" noChangeAspect="1"/>
          </p:cNvPicPr>
          <p:nvPr>
            <p:ph sz="half" idx="1"/>
          </p:nvPr>
        </p:nvPicPr>
        <p:blipFill>
          <a:blip r:embed="rId3"/>
          <a:stretch>
            <a:fillRect/>
          </a:stretch>
        </p:blipFill>
        <p:spPr>
          <a:xfrm>
            <a:off x="457200" y="2054225"/>
            <a:ext cx="3068501" cy="3889375"/>
          </a:xfrm>
          <a:prstGeom prst="rect">
            <a:avLst/>
          </a:prstGeom>
          <a:ln>
            <a:solidFill>
              <a:schemeClr val="tx2"/>
            </a:solidFill>
          </a:ln>
        </p:spPr>
      </p:pic>
      <p:sp>
        <p:nvSpPr>
          <p:cNvPr id="5" name="Content Placeholder 4"/>
          <p:cNvSpPr>
            <a:spLocks noGrp="1"/>
          </p:cNvSpPr>
          <p:nvPr>
            <p:ph sz="half" idx="2"/>
          </p:nvPr>
        </p:nvSpPr>
        <p:spPr>
          <a:xfrm>
            <a:off x="4114800" y="1673352"/>
            <a:ext cx="4572000" cy="4718304"/>
          </a:xfrm>
        </p:spPr>
        <p:txBody>
          <a:bodyPr/>
          <a:lstStyle/>
          <a:p>
            <a:r>
              <a:rPr lang="en-US" b="1" u="sng" dirty="0"/>
              <a:t>T</a:t>
            </a:r>
            <a:r>
              <a:rPr lang="en-US" b="1" dirty="0"/>
              <a:t>EAM. Ask the person whether he or she already has developed a team to help make decisions</a:t>
            </a:r>
            <a:r>
              <a:rPr lang="en-US" b="1" dirty="0" smtClean="0"/>
              <a:t>.</a:t>
            </a:r>
            <a:r>
              <a:rPr lang="en-US" dirty="0"/>
              <a:t>	</a:t>
            </a:r>
          </a:p>
          <a:p>
            <a:pPr>
              <a:spcBef>
                <a:spcPts val="1200"/>
              </a:spcBef>
            </a:pPr>
            <a:r>
              <a:rPr lang="en-US" b="1" u="sng" dirty="0"/>
              <a:t>I</a:t>
            </a:r>
            <a:r>
              <a:rPr lang="en-US" b="1" dirty="0"/>
              <a:t>DENTIFY abilities. Identify areas of strengths and limitations in decision-making </a:t>
            </a:r>
            <a:r>
              <a:rPr lang="en-US" dirty="0"/>
              <a:t>if the person does not have an existing team and has difficulty with specific types of decisions. 	</a:t>
            </a:r>
          </a:p>
          <a:p>
            <a:pPr>
              <a:spcBef>
                <a:spcPts val="1200"/>
              </a:spcBef>
            </a:pPr>
            <a:r>
              <a:rPr lang="en-US" b="1" u="sng" dirty="0"/>
              <a:t>C</a:t>
            </a:r>
            <a:r>
              <a:rPr lang="en-US" b="1" dirty="0"/>
              <a:t>HALLENGES. Screen for and address any potential challenges presented by the identified supports and supporters. </a:t>
            </a:r>
            <a:r>
              <a:rPr lang="en-US" dirty="0"/>
              <a:t>	</a:t>
            </a:r>
          </a:p>
          <a:p>
            <a:endParaRPr lang="en-US" dirty="0"/>
          </a:p>
        </p:txBody>
      </p:sp>
    </p:spTree>
    <p:extLst>
      <p:ext uri="{BB962C8B-B14F-4D97-AF65-F5344CB8AC3E}">
        <p14:creationId xmlns:p14="http://schemas.microsoft.com/office/powerpoint/2010/main" val="50764046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a:t>American Bar Association 2016 </a:t>
            </a:r>
          </a:p>
        </p:txBody>
      </p:sp>
      <p:pic>
        <p:nvPicPr>
          <p:cNvPr id="7" name="Content Placeholder 6"/>
          <p:cNvPicPr>
            <a:picLocks noGrp="1" noChangeAspect="1"/>
          </p:cNvPicPr>
          <p:nvPr>
            <p:ph sz="half" idx="1"/>
          </p:nvPr>
        </p:nvPicPr>
        <p:blipFill>
          <a:blip r:embed="rId3"/>
          <a:stretch>
            <a:fillRect/>
          </a:stretch>
        </p:blipFill>
        <p:spPr>
          <a:xfrm>
            <a:off x="440871" y="1901825"/>
            <a:ext cx="3068501" cy="3889375"/>
          </a:xfrm>
          <a:prstGeom prst="rect">
            <a:avLst/>
          </a:prstGeom>
          <a:ln>
            <a:solidFill>
              <a:schemeClr val="tx2"/>
            </a:solidFill>
          </a:ln>
        </p:spPr>
      </p:pic>
      <p:sp>
        <p:nvSpPr>
          <p:cNvPr id="5" name="Content Placeholder 4"/>
          <p:cNvSpPr>
            <a:spLocks noGrp="1"/>
          </p:cNvSpPr>
          <p:nvPr>
            <p:ph sz="half" idx="2"/>
          </p:nvPr>
        </p:nvSpPr>
        <p:spPr>
          <a:xfrm>
            <a:off x="4114800" y="1901825"/>
            <a:ext cx="4572000" cy="4718304"/>
          </a:xfrm>
        </p:spPr>
        <p:txBody>
          <a:bodyPr>
            <a:normAutofit/>
          </a:bodyPr>
          <a:lstStyle/>
          <a:p>
            <a:r>
              <a:rPr lang="en-US" b="1" u="sng" dirty="0"/>
              <a:t>A</a:t>
            </a:r>
            <a:r>
              <a:rPr lang="en-US" b="1" dirty="0"/>
              <a:t>PPOINT legal supporter or surrogate consistent with person’s values and preferences. </a:t>
            </a:r>
            <a:r>
              <a:rPr lang="en-US" dirty="0"/>
              <a:t>	</a:t>
            </a:r>
          </a:p>
          <a:p>
            <a:r>
              <a:rPr lang="en-US" b="1" u="sng" dirty="0"/>
              <a:t>L</a:t>
            </a:r>
            <a:r>
              <a:rPr lang="en-US" b="1" dirty="0"/>
              <a:t>IMIT any necessary guardianship petition and order. </a:t>
            </a:r>
            <a:r>
              <a:rPr lang="en-US" dirty="0"/>
              <a:t>	</a:t>
            </a:r>
            <a:endParaRPr lang="en-US" dirty="0" smtClean="0"/>
          </a:p>
          <a:p>
            <a:r>
              <a:rPr lang="en-US" dirty="0" smtClean="0"/>
              <a:t>Available at: </a:t>
            </a:r>
          </a:p>
          <a:p>
            <a:pPr marL="0" indent="0">
              <a:buNone/>
            </a:pPr>
            <a:r>
              <a:rPr lang="en-US" dirty="0" smtClean="0">
                <a:hlinkClick r:id="rId4"/>
              </a:rPr>
              <a:t>http</a:t>
            </a:r>
            <a:r>
              <a:rPr lang="en-US" dirty="0">
                <a:hlinkClick r:id="rId4"/>
              </a:rPr>
              <a:t>://</a:t>
            </a:r>
            <a:r>
              <a:rPr lang="en-US" dirty="0" smtClean="0">
                <a:hlinkClick r:id="rId4"/>
              </a:rPr>
              <a:t>www.ambar.org/practicaltool</a:t>
            </a:r>
            <a:r>
              <a:rPr lang="en-US" dirty="0" smtClean="0"/>
              <a:t> </a:t>
            </a:r>
            <a:endParaRPr lang="en-US" dirty="0"/>
          </a:p>
          <a:p>
            <a:pPr marL="0" indent="0">
              <a:buNone/>
            </a:pPr>
            <a:endParaRPr lang="en-US" dirty="0"/>
          </a:p>
        </p:txBody>
      </p:sp>
    </p:spTree>
    <p:extLst>
      <p:ext uri="{BB962C8B-B14F-4D97-AF65-F5344CB8AC3E}">
        <p14:creationId xmlns:p14="http://schemas.microsoft.com/office/powerpoint/2010/main" val="94008381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spcBef>
                <a:spcPts val="200"/>
              </a:spcBef>
            </a:pPr>
            <a:r>
              <a:rPr lang="en-US" dirty="0" smtClean="0"/>
              <a:t>Pilot </a:t>
            </a:r>
            <a:r>
              <a:rPr lang="en-US" dirty="0"/>
              <a:t/>
            </a:r>
            <a:br>
              <a:rPr lang="en-US" dirty="0"/>
            </a:br>
            <a:r>
              <a:rPr lang="en-US" dirty="0" smtClean="0"/>
              <a:t>Supported Decision Making Initiatives</a:t>
            </a:r>
            <a:endParaRPr lang="en-US" dirty="0"/>
          </a:p>
        </p:txBody>
      </p:sp>
      <p:sp>
        <p:nvSpPr>
          <p:cNvPr id="3" name="Subtitle 2"/>
          <p:cNvSpPr>
            <a:spLocks noGrp="1"/>
          </p:cNvSpPr>
          <p:nvPr>
            <p:ph type="subTitle" idx="1"/>
          </p:nvPr>
        </p:nvSpPr>
        <p:spPr>
          <a:xfrm>
            <a:off x="685800" y="3657600"/>
            <a:ext cx="7315200" cy="2819400"/>
          </a:xfrm>
        </p:spPr>
        <p:txBody>
          <a:bodyPr>
            <a:normAutofit/>
          </a:bodyPr>
          <a:lstStyle/>
          <a:p>
            <a:pPr marL="285750" indent="-285750">
              <a:spcBef>
                <a:spcPts val="1200"/>
              </a:spcBef>
              <a:buFont typeface="Arial" panose="020B0604020202020204" pitchFamily="34" charset="0"/>
              <a:buChar char="•"/>
            </a:pPr>
            <a:r>
              <a:rPr lang="en-US" sz="2000" dirty="0" smtClean="0"/>
              <a:t>Texas Pilot - University of TX at Austin, School of Law, William Wayne Justice Center</a:t>
            </a:r>
          </a:p>
          <a:p>
            <a:pPr marL="285750" indent="-285750">
              <a:spcBef>
                <a:spcPts val="1200"/>
              </a:spcBef>
              <a:buFont typeface="Arial" panose="020B0604020202020204" pitchFamily="34" charset="0"/>
              <a:buChar char="•"/>
            </a:pPr>
            <a:r>
              <a:rPr lang="en-US" sz="2000" dirty="0" smtClean="0"/>
              <a:t>Massachusetts Pilot – Center for Public Representation (law firm) &amp; Nonotuck Resource Associates (provider agency)</a:t>
            </a:r>
            <a:endParaRPr lang="en-US" sz="2000" dirty="0"/>
          </a:p>
        </p:txBody>
      </p:sp>
    </p:spTree>
    <p:extLst>
      <p:ext uri="{BB962C8B-B14F-4D97-AF65-F5344CB8AC3E}">
        <p14:creationId xmlns:p14="http://schemas.microsoft.com/office/powerpoint/2010/main" val="291775499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SDM Pilot University of Texas at Austin, Law School</a:t>
            </a:r>
            <a:endParaRPr lang="en-US" dirty="0"/>
          </a:p>
        </p:txBody>
      </p:sp>
      <p:sp>
        <p:nvSpPr>
          <p:cNvPr id="3" name="Content Placeholder 2"/>
          <p:cNvSpPr>
            <a:spLocks noGrp="1"/>
          </p:cNvSpPr>
          <p:nvPr>
            <p:ph idx="1"/>
          </p:nvPr>
        </p:nvSpPr>
        <p:spPr/>
        <p:txBody>
          <a:bodyPr>
            <a:noAutofit/>
          </a:bodyPr>
          <a:lstStyle/>
          <a:p>
            <a:pPr>
              <a:spcBef>
                <a:spcPts val="0"/>
              </a:spcBef>
            </a:pPr>
            <a:r>
              <a:rPr lang="en-US" sz="2400" b="1" dirty="0" smtClean="0">
                <a:solidFill>
                  <a:schemeClr val="accent2">
                    <a:lumMod val="50000"/>
                  </a:schemeClr>
                </a:solidFill>
                <a:latin typeface="Calibri" panose="020F0502020204030204" pitchFamily="34" charset="0"/>
              </a:rPr>
              <a:t>INCLUDE</a:t>
            </a:r>
            <a:r>
              <a:rPr lang="en-US" sz="2000" dirty="0" smtClean="0">
                <a:latin typeface="Calibri" panose="020F0502020204030204" pitchFamily="34" charset="0"/>
              </a:rPr>
              <a:t> - Sponsored </a:t>
            </a:r>
            <a:r>
              <a:rPr lang="en-US" sz="2000" dirty="0">
                <a:latin typeface="Calibri" panose="020F0502020204030204" pitchFamily="34" charset="0"/>
              </a:rPr>
              <a:t>by the William Wayne Justice Center for Public Interest Law that works to advance the rights of persons with disability and the </a:t>
            </a:r>
            <a:r>
              <a:rPr lang="en-US" sz="2000" dirty="0" smtClean="0">
                <a:latin typeface="Calibri" panose="020F0502020204030204" pitchFamily="34" charset="0"/>
              </a:rPr>
              <a:t>involvement </a:t>
            </a:r>
            <a:r>
              <a:rPr lang="en-US" sz="2000" dirty="0">
                <a:latin typeface="Calibri" panose="020F0502020204030204" pitchFamily="34" charset="0"/>
              </a:rPr>
              <a:t>of law students in the disability rights movement. </a:t>
            </a:r>
            <a:endParaRPr lang="en-US" sz="2000" dirty="0" smtClean="0">
              <a:latin typeface="Calibri" panose="020F0502020204030204" pitchFamily="34" charset="0"/>
            </a:endParaRPr>
          </a:p>
          <a:p>
            <a:pPr>
              <a:spcBef>
                <a:spcPts val="0"/>
              </a:spcBef>
            </a:pPr>
            <a:endParaRPr lang="en-US" sz="2000" dirty="0" smtClean="0">
              <a:latin typeface="Calibri" panose="020F0502020204030204" pitchFamily="34" charset="0"/>
            </a:endParaRPr>
          </a:p>
          <a:p>
            <a:pPr>
              <a:spcBef>
                <a:spcPts val="0"/>
              </a:spcBef>
            </a:pPr>
            <a:r>
              <a:rPr lang="en-US" sz="2000" dirty="0" smtClean="0">
                <a:latin typeface="Calibri" panose="020F0502020204030204" pitchFamily="34" charset="0"/>
              </a:rPr>
              <a:t>2014-15 pilot targeted parents and </a:t>
            </a:r>
            <a:r>
              <a:rPr lang="en-US" sz="2000" dirty="0">
                <a:latin typeface="Calibri" panose="020F0502020204030204" pitchFamily="34" charset="0"/>
              </a:rPr>
              <a:t>students with disabilities in special education transition </a:t>
            </a:r>
            <a:r>
              <a:rPr lang="en-US" sz="2000" dirty="0" smtClean="0">
                <a:latin typeface="Calibri" panose="020F0502020204030204" pitchFamily="34" charset="0"/>
              </a:rPr>
              <a:t>programs </a:t>
            </a:r>
            <a:r>
              <a:rPr lang="en-US" sz="2000" dirty="0">
                <a:latin typeface="Calibri" panose="020F0502020204030204" pitchFamily="34" charset="0"/>
              </a:rPr>
              <a:t>(young adulthood) for counseling about SDM and other alternatives to guardianship.  </a:t>
            </a:r>
            <a:endParaRPr lang="en-US" sz="2000" dirty="0" smtClean="0">
              <a:latin typeface="Calibri" panose="020F0502020204030204" pitchFamily="34" charset="0"/>
            </a:endParaRPr>
          </a:p>
          <a:p>
            <a:pPr>
              <a:spcBef>
                <a:spcPts val="0"/>
              </a:spcBef>
            </a:pPr>
            <a:endParaRPr lang="en-US" sz="2000" dirty="0" smtClean="0">
              <a:latin typeface="Calibri" panose="020F0502020204030204" pitchFamily="34" charset="0"/>
            </a:endParaRPr>
          </a:p>
          <a:p>
            <a:pPr>
              <a:spcBef>
                <a:spcPts val="0"/>
              </a:spcBef>
            </a:pPr>
            <a:r>
              <a:rPr lang="en-US" sz="2000" dirty="0" smtClean="0">
                <a:latin typeface="Calibri" panose="020F0502020204030204" pitchFamily="34" charset="0"/>
              </a:rPr>
              <a:t>Outreach conducted </a:t>
            </a:r>
            <a:r>
              <a:rPr lang="en-US" sz="2000" dirty="0">
                <a:latin typeface="Calibri" panose="020F0502020204030204" pitchFamily="34" charset="0"/>
              </a:rPr>
              <a:t>to hundreds of families </a:t>
            </a:r>
            <a:r>
              <a:rPr lang="en-US" sz="2000" dirty="0" smtClean="0">
                <a:latin typeface="Calibri" panose="020F0502020204030204" pitchFamily="34" charset="0"/>
              </a:rPr>
              <a:t>across 8 central </a:t>
            </a:r>
            <a:r>
              <a:rPr lang="en-US" sz="2000" dirty="0">
                <a:latin typeface="Calibri" panose="020F0502020204030204" pitchFamily="34" charset="0"/>
              </a:rPr>
              <a:t>Texas school </a:t>
            </a:r>
            <a:r>
              <a:rPr lang="en-US" sz="2000" dirty="0" smtClean="0">
                <a:latin typeface="Calibri" panose="020F0502020204030204" pitchFamily="34" charset="0"/>
              </a:rPr>
              <a:t>districts. </a:t>
            </a:r>
            <a:r>
              <a:rPr lang="en-US" sz="2000" b="1" dirty="0" smtClean="0">
                <a:latin typeface="Calibri" panose="020F0502020204030204" pitchFamily="34" charset="0"/>
              </a:rPr>
              <a:t>102 </a:t>
            </a:r>
            <a:r>
              <a:rPr lang="en-US" sz="2000" b="1" dirty="0">
                <a:latin typeface="Calibri" panose="020F0502020204030204" pitchFamily="34" charset="0"/>
              </a:rPr>
              <a:t>families </a:t>
            </a:r>
            <a:r>
              <a:rPr lang="en-US" sz="2000" dirty="0" smtClean="0">
                <a:latin typeface="Calibri" panose="020F0502020204030204" pitchFamily="34" charset="0"/>
              </a:rPr>
              <a:t>also</a:t>
            </a:r>
            <a:r>
              <a:rPr lang="en-US" sz="2000" b="1" dirty="0" smtClean="0">
                <a:latin typeface="Calibri" panose="020F0502020204030204" pitchFamily="34" charset="0"/>
              </a:rPr>
              <a:t> </a:t>
            </a:r>
            <a:r>
              <a:rPr lang="en-US" sz="2000" dirty="0" smtClean="0">
                <a:latin typeface="Calibri" panose="020F0502020204030204" pitchFamily="34" charset="0"/>
              </a:rPr>
              <a:t>received one-to-one </a:t>
            </a:r>
            <a:r>
              <a:rPr lang="en-US" sz="2000" dirty="0">
                <a:latin typeface="Calibri" panose="020F0502020204030204" pitchFamily="34" charset="0"/>
              </a:rPr>
              <a:t>counseling </a:t>
            </a:r>
            <a:r>
              <a:rPr lang="en-US" sz="2000" dirty="0" smtClean="0">
                <a:latin typeface="Calibri" panose="020F0502020204030204" pitchFamily="34" charset="0"/>
              </a:rPr>
              <a:t>with </a:t>
            </a:r>
            <a:r>
              <a:rPr lang="en-US" sz="2000" dirty="0">
                <a:latin typeface="Calibri" panose="020F0502020204030204" pitchFamily="34" charset="0"/>
              </a:rPr>
              <a:t>law students under </a:t>
            </a:r>
            <a:r>
              <a:rPr lang="en-US" sz="2000" dirty="0" smtClean="0">
                <a:latin typeface="Calibri" panose="020F0502020204030204" pitchFamily="34" charset="0"/>
              </a:rPr>
              <a:t>supervision</a:t>
            </a:r>
            <a:r>
              <a:rPr lang="en-US" sz="2000" dirty="0">
                <a:latin typeface="Calibri" panose="020F0502020204030204" pitchFamily="34" charset="0"/>
              </a:rPr>
              <a:t>. </a:t>
            </a:r>
          </a:p>
          <a:p>
            <a:pPr>
              <a:spcBef>
                <a:spcPts val="0"/>
              </a:spcBef>
            </a:pPr>
            <a:endParaRPr lang="en-US" sz="2000" dirty="0">
              <a:latin typeface="Calibri" panose="020F0502020204030204" pitchFamily="34" charset="0"/>
            </a:endParaRPr>
          </a:p>
          <a:p>
            <a:pPr lvl="0">
              <a:spcBef>
                <a:spcPts val="0"/>
              </a:spcBef>
            </a:pPr>
            <a:r>
              <a:rPr lang="en-US" sz="2000" b="1" dirty="0" smtClean="0">
                <a:latin typeface="Calibri" panose="020F0502020204030204" pitchFamily="34" charset="0"/>
              </a:rPr>
              <a:t>10 </a:t>
            </a:r>
            <a:r>
              <a:rPr lang="en-US" sz="2000" b="1" dirty="0">
                <a:latin typeface="Calibri" panose="020F0502020204030204" pitchFamily="34" charset="0"/>
              </a:rPr>
              <a:t>families</a:t>
            </a:r>
            <a:r>
              <a:rPr lang="en-US" sz="2000" dirty="0">
                <a:latin typeface="Calibri" panose="020F0502020204030204" pitchFamily="34" charset="0"/>
              </a:rPr>
              <a:t> </a:t>
            </a:r>
            <a:r>
              <a:rPr lang="en-US" sz="2000" dirty="0" smtClean="0">
                <a:latin typeface="Calibri" panose="020F0502020204030204" pitchFamily="34" charset="0"/>
              </a:rPr>
              <a:t>adopted SDM. Outcomes </a:t>
            </a:r>
            <a:r>
              <a:rPr lang="en-US" sz="2000" dirty="0">
                <a:latin typeface="Calibri" panose="020F0502020204030204" pitchFamily="34" charset="0"/>
              </a:rPr>
              <a:t>associated with the deferral of guardianship and use of SDM will be </a:t>
            </a:r>
            <a:r>
              <a:rPr lang="en-US" sz="2000" dirty="0" smtClean="0">
                <a:latin typeface="Calibri" panose="020F0502020204030204" pitchFamily="34" charset="0"/>
              </a:rPr>
              <a:t>studied</a:t>
            </a:r>
            <a:r>
              <a:rPr lang="en-US" sz="2000" dirty="0">
                <a:latin typeface="Calibri" panose="020F0502020204030204" pitchFamily="34" charset="0"/>
              </a:rPr>
              <a:t>.    </a:t>
            </a:r>
          </a:p>
        </p:txBody>
      </p:sp>
    </p:spTree>
    <p:extLst>
      <p:ext uri="{BB962C8B-B14F-4D97-AF65-F5344CB8AC3E}">
        <p14:creationId xmlns:p14="http://schemas.microsoft.com/office/powerpoint/2010/main" val="308932612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Texas Pilot: Comments from Youth about SDM</a:t>
            </a:r>
            <a:endParaRPr lang="en-US" dirty="0"/>
          </a:p>
        </p:txBody>
      </p:sp>
      <p:sp>
        <p:nvSpPr>
          <p:cNvPr id="3" name="Content Placeholder 2"/>
          <p:cNvSpPr>
            <a:spLocks noGrp="1"/>
          </p:cNvSpPr>
          <p:nvPr>
            <p:ph idx="1"/>
          </p:nvPr>
        </p:nvSpPr>
        <p:spPr/>
        <p:txBody>
          <a:bodyPr>
            <a:normAutofit fontScale="92500" lnSpcReduction="10000"/>
          </a:bodyPr>
          <a:lstStyle/>
          <a:p>
            <a:pPr lvl="0"/>
            <a:r>
              <a:rPr lang="en-US" dirty="0" smtClean="0"/>
              <a:t>Q</a:t>
            </a:r>
            <a:r>
              <a:rPr lang="en-US" dirty="0"/>
              <a:t>: </a:t>
            </a:r>
            <a:r>
              <a:rPr lang="en-US" dirty="0" smtClean="0"/>
              <a:t>What </a:t>
            </a:r>
            <a:r>
              <a:rPr lang="en-US" dirty="0"/>
              <a:t>do you think about all of this stuff?  A: “I think it’s fun. </a:t>
            </a:r>
            <a:r>
              <a:rPr lang="en-US" dirty="0" smtClean="0"/>
              <a:t>I </a:t>
            </a:r>
            <a:r>
              <a:rPr lang="en-US" dirty="0"/>
              <a:t>think it’s cool!”</a:t>
            </a:r>
          </a:p>
          <a:p>
            <a:pPr marL="0" indent="0">
              <a:buNone/>
            </a:pPr>
            <a:r>
              <a:rPr lang="en-US" dirty="0"/>
              <a:t> </a:t>
            </a:r>
          </a:p>
          <a:p>
            <a:pPr lvl="0"/>
            <a:r>
              <a:rPr lang="en-US" dirty="0"/>
              <a:t>Q: Do you want a guardianship? A: “NOT guardianship, takes away my rights.  I make my own choice.”  Mom/Supporter: “And we can step in and help.”</a:t>
            </a:r>
          </a:p>
          <a:p>
            <a:pPr marL="0" indent="0">
              <a:buNone/>
            </a:pPr>
            <a:r>
              <a:rPr lang="en-US" dirty="0"/>
              <a:t> </a:t>
            </a:r>
          </a:p>
          <a:p>
            <a:pPr lvl="0"/>
            <a:r>
              <a:rPr lang="en-US" dirty="0"/>
              <a:t>Q: If you want to live somewhere and your mom disagrees, who gets the final say? A: “I </a:t>
            </a:r>
            <a:r>
              <a:rPr lang="en-US" dirty="0" smtClean="0"/>
              <a:t>do, but </a:t>
            </a:r>
            <a:r>
              <a:rPr lang="en-US" dirty="0"/>
              <a:t>I’ll listen to my mom if she wants to help. </a:t>
            </a:r>
            <a:r>
              <a:rPr lang="en-US" dirty="0" smtClean="0"/>
              <a:t>She </a:t>
            </a:r>
            <a:r>
              <a:rPr lang="en-US" dirty="0"/>
              <a:t>might not like it, but I get to make decisions.”  </a:t>
            </a:r>
          </a:p>
          <a:p>
            <a:pPr marL="0" indent="0">
              <a:buNone/>
            </a:pPr>
            <a:r>
              <a:rPr lang="en-US" dirty="0"/>
              <a:t> </a:t>
            </a:r>
          </a:p>
          <a:p>
            <a:pPr lvl="0"/>
            <a:r>
              <a:rPr lang="en-US" dirty="0"/>
              <a:t>Q: </a:t>
            </a:r>
            <a:r>
              <a:rPr lang="en-US" dirty="0" smtClean="0"/>
              <a:t>What </a:t>
            </a:r>
            <a:r>
              <a:rPr lang="en-US" dirty="0"/>
              <a:t>kind of job are you looking for? A: “I want to work with kids who have cancer.”  Q: </a:t>
            </a:r>
            <a:r>
              <a:rPr lang="en-US" dirty="0" smtClean="0"/>
              <a:t>What </a:t>
            </a:r>
            <a:r>
              <a:rPr lang="en-US" dirty="0"/>
              <a:t>if your mom wants you to work in the zoo?  A: “I will tell her I want to work in the hospital because it’s my choice.”</a:t>
            </a:r>
          </a:p>
          <a:p>
            <a:pPr marL="0" indent="0">
              <a:buNone/>
            </a:pPr>
            <a:r>
              <a:rPr lang="en-US" dirty="0"/>
              <a:t> </a:t>
            </a:r>
          </a:p>
          <a:p>
            <a:pPr lvl="0"/>
            <a:r>
              <a:rPr lang="en-US" dirty="0"/>
              <a:t>Q: What’s a guardian?  A</a:t>
            </a:r>
            <a:r>
              <a:rPr lang="en-US" dirty="0" smtClean="0"/>
              <a:t>:“</a:t>
            </a:r>
            <a:r>
              <a:rPr lang="en-US" dirty="0"/>
              <a:t>Hard for me to explain. </a:t>
            </a:r>
            <a:r>
              <a:rPr lang="en-US" dirty="0" smtClean="0"/>
              <a:t>Seems </a:t>
            </a:r>
            <a:r>
              <a:rPr lang="en-US" dirty="0"/>
              <a:t>like a guardian controls decisions. </a:t>
            </a:r>
            <a:r>
              <a:rPr lang="en-US" dirty="0" smtClean="0"/>
              <a:t>I </a:t>
            </a:r>
            <a:r>
              <a:rPr lang="en-US" dirty="0"/>
              <a:t>want to make decisions on my own, but I want help with the important decisions of my life.”</a:t>
            </a:r>
          </a:p>
          <a:p>
            <a:pPr marL="0" indent="0">
              <a:buNone/>
            </a:pPr>
            <a:endParaRPr lang="en-US" dirty="0" smtClean="0"/>
          </a:p>
          <a:p>
            <a:pPr marL="0" indent="0">
              <a:buNone/>
            </a:pPr>
            <a:r>
              <a:rPr lang="en-US" dirty="0" smtClean="0"/>
              <a:t>[Source: INCLUDE document.]</a:t>
            </a:r>
            <a:endParaRPr lang="en-US" dirty="0"/>
          </a:p>
        </p:txBody>
      </p:sp>
    </p:spTree>
    <p:extLst>
      <p:ext uri="{BB962C8B-B14F-4D97-AF65-F5344CB8AC3E}">
        <p14:creationId xmlns:p14="http://schemas.microsoft.com/office/powerpoint/2010/main" val="14520705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66162"/>
            <a:ext cx="7848600" cy="1927225"/>
          </a:xfrm>
        </p:spPr>
        <p:txBody>
          <a:bodyPr/>
          <a:lstStyle/>
          <a:p>
            <a:pPr>
              <a:spcBef>
                <a:spcPts val="200"/>
              </a:spcBef>
            </a:pPr>
            <a:r>
              <a:rPr lang="en-US" dirty="0" smtClean="0"/>
              <a:t>Legislation</a:t>
            </a:r>
            <a:endParaRPr lang="en-US" dirty="0"/>
          </a:p>
        </p:txBody>
      </p:sp>
      <p:sp>
        <p:nvSpPr>
          <p:cNvPr id="3" name="Subtitle 2"/>
          <p:cNvSpPr>
            <a:spLocks noGrp="1"/>
          </p:cNvSpPr>
          <p:nvPr>
            <p:ph type="subTitle" idx="1"/>
          </p:nvPr>
        </p:nvSpPr>
        <p:spPr>
          <a:xfrm>
            <a:off x="685800" y="3657600"/>
            <a:ext cx="3581400" cy="2133598"/>
          </a:xfrm>
        </p:spPr>
        <p:txBody>
          <a:bodyPr>
            <a:noAutofit/>
          </a:bodyPr>
          <a:lstStyle/>
          <a:p>
            <a:pPr>
              <a:spcBef>
                <a:spcPts val="0"/>
              </a:spcBef>
            </a:pPr>
            <a:r>
              <a:rPr lang="en-US" sz="2100" dirty="0" smtClean="0">
                <a:solidFill>
                  <a:schemeClr val="dk1"/>
                </a:solidFill>
                <a:latin typeface="Calibri" panose="020F0502020204030204" pitchFamily="34" charset="0"/>
              </a:rPr>
              <a:t>Your state can pass legislation to recognize SDM and how it is to work.</a:t>
            </a:r>
            <a:endParaRPr lang="en-US" sz="2100" dirty="0">
              <a:latin typeface="Calibri" panose="020F0502020204030204" pitchFamily="34" charset="0"/>
            </a:endParaRPr>
          </a:p>
        </p:txBody>
      </p:sp>
      <p:pic>
        <p:nvPicPr>
          <p:cNvPr id="1034" name="Picture 10" descr="http://www.localgov.co.uk/images/Survey-shows-people-with-a-learning-disability-turned-away-at-polling-stations/learning-disability-step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9798" y="2074187"/>
            <a:ext cx="3662831"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682490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600857"/>
            <a:ext cx="8229600" cy="990600"/>
          </a:xfrm>
        </p:spPr>
        <p:txBody>
          <a:bodyPr/>
          <a:lstStyle/>
          <a:p>
            <a:pPr algn="ctr"/>
            <a:r>
              <a:rPr lang="en-US" dirty="0" smtClean="0"/>
              <a:t>Massachusetts SDM Pilot	</a:t>
            </a:r>
            <a:endParaRPr lang="en-US" dirty="0"/>
          </a:p>
        </p:txBody>
      </p:sp>
      <p:sp>
        <p:nvSpPr>
          <p:cNvPr id="3" name="Content Placeholder 2"/>
          <p:cNvSpPr>
            <a:spLocks noGrp="1"/>
          </p:cNvSpPr>
          <p:nvPr>
            <p:ph idx="1"/>
          </p:nvPr>
        </p:nvSpPr>
        <p:spPr>
          <a:xfrm>
            <a:off x="838200" y="1832317"/>
            <a:ext cx="7924800" cy="4568484"/>
          </a:xfrm>
        </p:spPr>
        <p:txBody>
          <a:bodyPr>
            <a:normAutofit/>
          </a:bodyPr>
          <a:lstStyle/>
          <a:p>
            <a:r>
              <a:rPr lang="en-US" sz="2400" dirty="0">
                <a:latin typeface="Calibri" panose="020F0502020204030204" pitchFamily="34" charset="0"/>
              </a:rPr>
              <a:t>Partnership between </a:t>
            </a:r>
            <a:r>
              <a:rPr lang="en-US" sz="2400" dirty="0" smtClean="0">
                <a:latin typeface="Calibri" panose="020F0502020204030204" pitchFamily="34" charset="0"/>
              </a:rPr>
              <a:t>CPR &amp; </a:t>
            </a:r>
            <a:r>
              <a:rPr lang="en-US" sz="2400" dirty="0">
                <a:latin typeface="Calibri" panose="020F0502020204030204" pitchFamily="34" charset="0"/>
              </a:rPr>
              <a:t>Nonotuck Resource Associates  </a:t>
            </a:r>
          </a:p>
          <a:p>
            <a:pPr>
              <a:spcBef>
                <a:spcPts val="1200"/>
              </a:spcBef>
            </a:pPr>
            <a:r>
              <a:rPr lang="en-US" sz="2400" dirty="0" smtClean="0">
                <a:latin typeface="Calibri" panose="020F0502020204030204" pitchFamily="34" charset="0"/>
              </a:rPr>
              <a:t>Individuals </a:t>
            </a:r>
            <a:r>
              <a:rPr lang="en-US" sz="2400" dirty="0">
                <a:latin typeface="Calibri" panose="020F0502020204030204" pitchFamily="34" charset="0"/>
              </a:rPr>
              <a:t>with I/DD enter into </a:t>
            </a:r>
            <a:r>
              <a:rPr lang="en-US" sz="2400" dirty="0" smtClean="0">
                <a:latin typeface="Calibri" panose="020F0502020204030204" pitchFamily="34" charset="0"/>
              </a:rPr>
              <a:t>Agreements </a:t>
            </a:r>
            <a:r>
              <a:rPr lang="en-US" sz="2400" dirty="0">
                <a:latin typeface="Calibri" panose="020F0502020204030204" pitchFamily="34" charset="0"/>
              </a:rPr>
              <a:t>with </a:t>
            </a:r>
            <a:r>
              <a:rPr lang="en-US" sz="2400" dirty="0" smtClean="0">
                <a:latin typeface="Calibri" panose="020F0502020204030204" pitchFamily="34" charset="0"/>
              </a:rPr>
              <a:t>supporters </a:t>
            </a:r>
            <a:r>
              <a:rPr lang="en-US" sz="2400" dirty="0">
                <a:latin typeface="Calibri" panose="020F0502020204030204" pitchFamily="34" charset="0"/>
              </a:rPr>
              <a:t>in </a:t>
            </a:r>
            <a:r>
              <a:rPr lang="en-US" sz="2400" dirty="0" smtClean="0">
                <a:latin typeface="Calibri" panose="020F0502020204030204" pitchFamily="34" charset="0"/>
              </a:rPr>
              <a:t>areas</a:t>
            </a:r>
            <a:r>
              <a:rPr lang="en-US" sz="2400" dirty="0">
                <a:latin typeface="Calibri" panose="020F0502020204030204" pitchFamily="34" charset="0"/>
              </a:rPr>
              <a:t> </a:t>
            </a:r>
            <a:r>
              <a:rPr lang="en-US" sz="2400" dirty="0" smtClean="0">
                <a:latin typeface="Calibri" panose="020F0502020204030204" pitchFamily="34" charset="0"/>
              </a:rPr>
              <a:t>such as health</a:t>
            </a:r>
            <a:r>
              <a:rPr lang="en-US" sz="2400" dirty="0">
                <a:latin typeface="Calibri" panose="020F0502020204030204" pitchFamily="34" charset="0"/>
              </a:rPr>
              <a:t>, relationships, </a:t>
            </a:r>
            <a:r>
              <a:rPr lang="en-US" sz="2400" dirty="0" smtClean="0">
                <a:latin typeface="Calibri" panose="020F0502020204030204" pitchFamily="34" charset="0"/>
              </a:rPr>
              <a:t>finances, employment</a:t>
            </a:r>
            <a:endParaRPr lang="en-US" sz="2400" dirty="0">
              <a:latin typeface="Calibri" panose="020F0502020204030204" pitchFamily="34" charset="0"/>
            </a:endParaRPr>
          </a:p>
          <a:p>
            <a:r>
              <a:rPr lang="en-US" sz="2400" dirty="0">
                <a:latin typeface="Calibri" panose="020F0502020204030204" pitchFamily="34" charset="0"/>
              </a:rPr>
              <a:t>CPR provides legal representation as necessary</a:t>
            </a:r>
          </a:p>
          <a:p>
            <a:r>
              <a:rPr lang="en-US" sz="2400" dirty="0">
                <a:latin typeface="Calibri" panose="020F0502020204030204" pitchFamily="34" charset="0"/>
              </a:rPr>
              <a:t>Nonotuck care managers act as liaisons between the individual, his/her network and the community</a:t>
            </a:r>
          </a:p>
          <a:p>
            <a:pPr lvl="0">
              <a:spcBef>
                <a:spcPts val="1200"/>
              </a:spcBef>
            </a:pPr>
            <a:r>
              <a:rPr lang="en-US" sz="2400" dirty="0" smtClean="0">
                <a:latin typeface="Calibri" panose="020F0502020204030204" pitchFamily="34" charset="0"/>
              </a:rPr>
              <a:t>Advisory Council reviews progress, offers guidance  </a:t>
            </a:r>
            <a:endParaRPr lang="en-US" sz="2400" dirty="0">
              <a:latin typeface="Calibri" panose="020F0502020204030204" pitchFamily="34" charset="0"/>
            </a:endParaRPr>
          </a:p>
          <a:p>
            <a:pPr lvl="0">
              <a:spcBef>
                <a:spcPts val="1200"/>
              </a:spcBef>
            </a:pPr>
            <a:r>
              <a:rPr lang="en-US" sz="2400" dirty="0">
                <a:latin typeface="Calibri" panose="020F0502020204030204" pitchFamily="34" charset="0"/>
              </a:rPr>
              <a:t>I</a:t>
            </a:r>
            <a:r>
              <a:rPr lang="en-US" sz="2400" dirty="0" smtClean="0">
                <a:latin typeface="Calibri" panose="020F0502020204030204" pitchFamily="34" charset="0"/>
              </a:rPr>
              <a:t>ndependent </a:t>
            </a:r>
            <a:r>
              <a:rPr lang="en-US" sz="2400" dirty="0">
                <a:latin typeface="Calibri" panose="020F0502020204030204" pitchFamily="34" charset="0"/>
              </a:rPr>
              <a:t>evaluation </a:t>
            </a:r>
            <a:r>
              <a:rPr lang="en-US" sz="2400" dirty="0" smtClean="0">
                <a:latin typeface="Calibri" panose="020F0502020204030204" pitchFamily="34" charset="0"/>
              </a:rPr>
              <a:t>by HSRI</a:t>
            </a:r>
            <a:r>
              <a:rPr lang="en-US" dirty="0" smtClean="0">
                <a:latin typeface="Calibri" panose="020F0502020204030204" pitchFamily="34" charset="0"/>
              </a:rPr>
              <a:t>	</a:t>
            </a:r>
            <a:endParaRPr lang="en-US" dirty="0">
              <a:latin typeface="Calibri" panose="020F0502020204030204" pitchFamily="34" charset="0"/>
            </a:endParaRPr>
          </a:p>
          <a:p>
            <a:pPr lvl="0">
              <a:spcBef>
                <a:spcPts val="1200"/>
              </a:spcBef>
            </a:pPr>
            <a:r>
              <a:rPr lang="en-US" sz="2400" dirty="0" smtClean="0">
                <a:latin typeface="Calibri" panose="020F0502020204030204" pitchFamily="34" charset="0"/>
              </a:rPr>
              <a:t>2 year pilot and evaluation (2014-16)</a:t>
            </a:r>
          </a:p>
        </p:txBody>
      </p:sp>
    </p:spTree>
    <p:extLst>
      <p:ext uri="{BB962C8B-B14F-4D97-AF65-F5344CB8AC3E}">
        <p14:creationId xmlns:p14="http://schemas.microsoft.com/office/powerpoint/2010/main" val="57604943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SDM Pilot Advisory Council</a:t>
            </a:r>
            <a:r>
              <a:rPr lang="en-US" sz="2800" dirty="0" smtClean="0"/>
              <a:t>	</a:t>
            </a:r>
            <a:endParaRPr lang="en-US" sz="2800" dirty="0"/>
          </a:p>
        </p:txBody>
      </p:sp>
      <p:sp>
        <p:nvSpPr>
          <p:cNvPr id="7" name="Text Placeholder 6"/>
          <p:cNvSpPr>
            <a:spLocks noGrp="1"/>
          </p:cNvSpPr>
          <p:nvPr>
            <p:ph type="body" idx="1"/>
          </p:nvPr>
        </p:nvSpPr>
        <p:spPr/>
        <p:txBody>
          <a:bodyPr>
            <a:normAutofit/>
          </a:bodyPr>
          <a:lstStyle/>
          <a:p>
            <a:r>
              <a:rPr lang="en-US" sz="2200" b="1" dirty="0"/>
              <a:t>Representatives include</a:t>
            </a:r>
            <a:r>
              <a:rPr lang="en-US" sz="2400" b="1" dirty="0"/>
              <a:t>: </a:t>
            </a:r>
          </a:p>
        </p:txBody>
      </p:sp>
      <p:sp>
        <p:nvSpPr>
          <p:cNvPr id="4" name="Text Placeholder 3"/>
          <p:cNvSpPr>
            <a:spLocks noGrp="1"/>
          </p:cNvSpPr>
          <p:nvPr>
            <p:ph sz="half" idx="2"/>
          </p:nvPr>
        </p:nvSpPr>
        <p:spPr/>
        <p:txBody>
          <a:bodyPr>
            <a:noAutofit/>
          </a:bodyPr>
          <a:lstStyle/>
          <a:p>
            <a:pPr marL="285750" indent="-285750">
              <a:spcBef>
                <a:spcPts val="800"/>
              </a:spcBef>
              <a:buFont typeface="Arial" panose="020B0604020202020204" pitchFamily="34" charset="0"/>
              <a:buChar char="•"/>
            </a:pPr>
            <a:r>
              <a:rPr lang="en-US" sz="2400" dirty="0" smtClean="0">
                <a:latin typeface="Calibri" panose="020F0502020204030204" pitchFamily="34" charset="0"/>
              </a:rPr>
              <a:t>People using services</a:t>
            </a:r>
          </a:p>
          <a:p>
            <a:pPr marL="285750" indent="-285750">
              <a:spcBef>
                <a:spcPts val="800"/>
              </a:spcBef>
              <a:buFont typeface="Arial" panose="020B0604020202020204" pitchFamily="34" charset="0"/>
              <a:buChar char="•"/>
            </a:pPr>
            <a:r>
              <a:rPr lang="en-US" sz="2400" dirty="0" smtClean="0">
                <a:latin typeface="Calibri" panose="020F0502020204030204" pitchFamily="34" charset="0"/>
              </a:rPr>
              <a:t>Legal scholars in disability issues</a:t>
            </a:r>
          </a:p>
          <a:p>
            <a:pPr marL="285750" indent="-285750">
              <a:spcBef>
                <a:spcPts val="800"/>
              </a:spcBef>
              <a:buFont typeface="Arial" panose="020B0604020202020204" pitchFamily="34" charset="0"/>
              <a:buChar char="•"/>
            </a:pPr>
            <a:r>
              <a:rPr lang="en-US" sz="2400" dirty="0" smtClean="0">
                <a:latin typeface="Calibri" panose="020F0502020204030204" pitchFamily="34" charset="0"/>
              </a:rPr>
              <a:t>Judges</a:t>
            </a:r>
          </a:p>
          <a:p>
            <a:pPr marL="285750" indent="-285750">
              <a:spcBef>
                <a:spcPts val="800"/>
              </a:spcBef>
              <a:buFont typeface="Arial" panose="020B0604020202020204" pitchFamily="34" charset="0"/>
              <a:buChar char="•"/>
            </a:pPr>
            <a:r>
              <a:rPr lang="en-US" sz="2400" dirty="0" smtClean="0">
                <a:latin typeface="Calibri" panose="020F0502020204030204" pitchFamily="34" charset="0"/>
              </a:rPr>
              <a:t>Attorneys</a:t>
            </a:r>
          </a:p>
          <a:p>
            <a:pPr marL="285750" indent="-285750">
              <a:spcBef>
                <a:spcPts val="800"/>
              </a:spcBef>
              <a:buFont typeface="Arial" panose="020B0604020202020204" pitchFamily="34" charset="0"/>
              <a:buChar char="•"/>
            </a:pPr>
            <a:r>
              <a:rPr lang="en-US" sz="2400" dirty="0" smtClean="0">
                <a:latin typeface="Calibri" panose="020F0502020204030204" pitchFamily="34" charset="0"/>
              </a:rPr>
              <a:t>Medical professionals</a:t>
            </a:r>
          </a:p>
          <a:p>
            <a:pPr marL="285750" indent="-285750">
              <a:spcBef>
                <a:spcPts val="800"/>
              </a:spcBef>
              <a:buFont typeface="Arial" panose="020B0604020202020204" pitchFamily="34" charset="0"/>
              <a:buChar char="•"/>
            </a:pPr>
            <a:r>
              <a:rPr lang="en-US" sz="2400" dirty="0" smtClean="0">
                <a:latin typeface="Calibri" panose="020F0502020204030204" pitchFamily="34" charset="0"/>
              </a:rPr>
              <a:t>Directors of human service organizations</a:t>
            </a:r>
          </a:p>
          <a:p>
            <a:pPr marL="0" indent="0">
              <a:spcBef>
                <a:spcPts val="800"/>
              </a:spcBef>
              <a:buNone/>
            </a:pPr>
            <a:endParaRPr lang="en-US" sz="1800" dirty="0" smtClean="0">
              <a:latin typeface="Calibri" panose="020F0502020204030204" pitchFamily="34" charset="0"/>
            </a:endParaRPr>
          </a:p>
        </p:txBody>
      </p:sp>
      <p:sp>
        <p:nvSpPr>
          <p:cNvPr id="10" name="Text Placeholder 9"/>
          <p:cNvSpPr>
            <a:spLocks noGrp="1"/>
          </p:cNvSpPr>
          <p:nvPr>
            <p:ph type="body" sz="quarter" idx="3"/>
          </p:nvPr>
        </p:nvSpPr>
        <p:spPr>
          <a:xfrm>
            <a:off x="4663440" y="1676400"/>
            <a:ext cx="4389120" cy="639762"/>
          </a:xfrm>
        </p:spPr>
        <p:txBody>
          <a:bodyPr>
            <a:normAutofit fontScale="92500"/>
          </a:bodyPr>
          <a:lstStyle/>
          <a:p>
            <a:r>
              <a:rPr lang="en-US" sz="2200" b="1" dirty="0" smtClean="0"/>
              <a:t>HSRI Evaluation Recommendation</a:t>
            </a:r>
            <a:endParaRPr lang="en-US" sz="2200" b="1" dirty="0"/>
          </a:p>
        </p:txBody>
      </p:sp>
      <p:sp>
        <p:nvSpPr>
          <p:cNvPr id="5" name="Content Placeholder 4"/>
          <p:cNvSpPr>
            <a:spLocks noGrp="1"/>
          </p:cNvSpPr>
          <p:nvPr>
            <p:ph sz="quarter" idx="4"/>
          </p:nvPr>
        </p:nvSpPr>
        <p:spPr>
          <a:xfrm>
            <a:off x="4831080" y="2441348"/>
            <a:ext cx="3931920" cy="3951288"/>
          </a:xfrm>
        </p:spPr>
        <p:txBody>
          <a:bodyPr/>
          <a:lstStyle/>
          <a:p>
            <a:pPr marL="0" indent="0">
              <a:buNone/>
            </a:pPr>
            <a:r>
              <a:rPr lang="en-US" sz="2400" b="1" dirty="0" smtClean="0">
                <a:solidFill>
                  <a:schemeClr val="accent1">
                    <a:lumMod val="50000"/>
                  </a:schemeClr>
                </a:solidFill>
                <a:latin typeface="Calibri" panose="020F0502020204030204" pitchFamily="34" charset="0"/>
              </a:rPr>
              <a:t>Hold </a:t>
            </a:r>
            <a:r>
              <a:rPr lang="en-US" sz="2400" b="1" dirty="0">
                <a:solidFill>
                  <a:schemeClr val="accent1">
                    <a:lumMod val="50000"/>
                  </a:schemeClr>
                </a:solidFill>
                <a:latin typeface="Calibri" panose="020F0502020204030204" pitchFamily="34" charset="0"/>
              </a:rPr>
              <a:t>Initial Planning Meeting </a:t>
            </a:r>
          </a:p>
          <a:p>
            <a:r>
              <a:rPr lang="en-US" dirty="0" smtClean="0">
                <a:solidFill>
                  <a:srgbClr val="000000"/>
                </a:solidFill>
                <a:latin typeface="Calibri" panose="020F0502020204030204" pitchFamily="34" charset="0"/>
              </a:rPr>
              <a:t>Set </a:t>
            </a:r>
            <a:r>
              <a:rPr lang="en-US" dirty="0">
                <a:solidFill>
                  <a:srgbClr val="000000"/>
                </a:solidFill>
                <a:latin typeface="Calibri" panose="020F0502020204030204" pitchFamily="34" charset="0"/>
              </a:rPr>
              <a:t>aside time to discuss the SDM initiative framework, resources needed, and foreseeable implementation issues with pilot staff and a larger stakeholder group such as an Advisory Council. </a:t>
            </a:r>
          </a:p>
          <a:p>
            <a:r>
              <a:rPr lang="en-US" dirty="0" smtClean="0">
                <a:solidFill>
                  <a:srgbClr val="000000"/>
                </a:solidFill>
                <a:latin typeface="Calibri" panose="020F0502020204030204" pitchFamily="34" charset="0"/>
              </a:rPr>
              <a:t>Create </a:t>
            </a:r>
            <a:r>
              <a:rPr lang="en-US" dirty="0">
                <a:solidFill>
                  <a:srgbClr val="000000"/>
                </a:solidFill>
                <a:latin typeface="Calibri" panose="020F0502020204030204" pitchFamily="34" charset="0"/>
              </a:rPr>
              <a:t>a shared vision of pilot and goals. Include why retaining decision-making rights matters to people with disabilities and </a:t>
            </a:r>
            <a:r>
              <a:rPr lang="en-US" dirty="0" smtClean="0">
                <a:solidFill>
                  <a:srgbClr val="000000"/>
                </a:solidFill>
                <a:latin typeface="Calibri" panose="020F0502020204030204" pitchFamily="34" charset="0"/>
              </a:rPr>
              <a:t>our </a:t>
            </a:r>
            <a:r>
              <a:rPr lang="en-US" dirty="0">
                <a:solidFill>
                  <a:srgbClr val="000000"/>
                </a:solidFill>
                <a:latin typeface="Calibri" panose="020F0502020204030204" pitchFamily="34" charset="0"/>
              </a:rPr>
              <a:t>society in general. </a:t>
            </a:r>
          </a:p>
          <a:p>
            <a:endParaRPr lang="en-US" dirty="0"/>
          </a:p>
        </p:txBody>
      </p:sp>
    </p:spTree>
    <p:extLst>
      <p:ext uri="{BB962C8B-B14F-4D97-AF65-F5344CB8AC3E}">
        <p14:creationId xmlns:p14="http://schemas.microsoft.com/office/powerpoint/2010/main" val="346169096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eet Paige! (revised)">
            <a:hlinkClick r:id="" action="ppaction://media"/>
          </p:cNvPr>
          <p:cNvPicPr>
            <a:picLocks noGrp="1" noChangeAspect="1"/>
          </p:cNvPicPr>
          <p:nvPr>
            <p:ph idx="4294967295"/>
            <a:videoFile r:link="rId2"/>
            <p:extLst>
              <p:ext uri="{DAA4B4D4-6D71-4841-9C94-3DE7FCFB9230}">
                <p14:media xmlns:p14="http://schemas.microsoft.com/office/powerpoint/2010/main" r:embed="rId1"/>
              </p:ext>
            </p:extLst>
          </p:nvPr>
        </p:nvPicPr>
        <p:blipFill>
          <a:blip r:embed="rId5"/>
          <a:stretch>
            <a:fillRect/>
          </a:stretch>
        </p:blipFill>
        <p:spPr>
          <a:xfrm>
            <a:off x="-14176" y="304800"/>
            <a:ext cx="9158175" cy="5300662"/>
          </a:xfrm>
        </p:spPr>
      </p:pic>
    </p:spTree>
    <p:extLst>
      <p:ext uri="{BB962C8B-B14F-4D97-AF65-F5344CB8AC3E}">
        <p14:creationId xmlns:p14="http://schemas.microsoft.com/office/powerpoint/2010/main" val="18155361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229600" cy="990600"/>
          </a:xfrm>
        </p:spPr>
        <p:txBody>
          <a:bodyPr>
            <a:normAutofit/>
          </a:bodyPr>
          <a:lstStyle/>
          <a:p>
            <a:pPr algn="ctr"/>
            <a:r>
              <a:rPr lang="en-US" sz="3600" dirty="0"/>
              <a:t>8</a:t>
            </a:r>
            <a:r>
              <a:rPr lang="en-US" sz="3600" dirty="0" smtClean="0"/>
              <a:t> Pilot Participants Demographic Info</a:t>
            </a:r>
            <a:endParaRPr lang="en-US" sz="3600" dirty="0"/>
          </a:p>
        </p:txBody>
      </p:sp>
      <p:graphicFrame>
        <p:nvGraphicFramePr>
          <p:cNvPr id="4" name="Table 3"/>
          <p:cNvGraphicFramePr>
            <a:graphicFrameLocks noGrp="1"/>
          </p:cNvGraphicFramePr>
          <p:nvPr>
            <p:extLst>
              <p:ext uri="{D42A27DB-BD31-4B8C-83A1-F6EECF244321}">
                <p14:modId xmlns:p14="http://schemas.microsoft.com/office/powerpoint/2010/main" val="2993828782"/>
              </p:ext>
            </p:extLst>
          </p:nvPr>
        </p:nvGraphicFramePr>
        <p:xfrm>
          <a:off x="0" y="1066800"/>
          <a:ext cx="9144000" cy="5791199"/>
        </p:xfrm>
        <a:graphic>
          <a:graphicData uri="http://schemas.openxmlformats.org/drawingml/2006/table">
            <a:tbl>
              <a:tblPr firstRow="1" firstCol="1" bandRow="1">
                <a:tableStyleId>{5C22544A-7EE6-4342-B048-85BDC9FD1C3A}</a:tableStyleId>
              </a:tblPr>
              <a:tblGrid>
                <a:gridCol w="2078181">
                  <a:extLst>
                    <a:ext uri="{9D8B030D-6E8A-4147-A177-3AD203B41FA5}">
                      <a16:colId xmlns:a16="http://schemas.microsoft.com/office/drawing/2014/main" xmlns="" val="3279683893"/>
                    </a:ext>
                  </a:extLst>
                </a:gridCol>
                <a:gridCol w="7065819">
                  <a:extLst>
                    <a:ext uri="{9D8B030D-6E8A-4147-A177-3AD203B41FA5}">
                      <a16:colId xmlns:a16="http://schemas.microsoft.com/office/drawing/2014/main" xmlns="" val="2542721091"/>
                    </a:ext>
                  </a:extLst>
                </a:gridCol>
              </a:tblGrid>
              <a:tr h="501140">
                <a:tc>
                  <a:txBody>
                    <a:bodyPr/>
                    <a:lstStyle/>
                    <a:p>
                      <a:pPr marL="0" marR="0">
                        <a:lnSpc>
                          <a:spcPct val="107000"/>
                        </a:lnSpc>
                        <a:spcBef>
                          <a:spcPts val="200"/>
                        </a:spcBef>
                        <a:spcAft>
                          <a:spcPts val="0"/>
                        </a:spcAft>
                      </a:pPr>
                      <a:r>
                        <a:rPr lang="en-US" sz="1600" dirty="0">
                          <a:effectLst/>
                        </a:rPr>
                        <a:t>Age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200"/>
                        </a:spcBef>
                        <a:spcAft>
                          <a:spcPts val="0"/>
                        </a:spcAft>
                      </a:pPr>
                      <a:r>
                        <a:rPr lang="en-US" sz="1600" b="0" dirty="0">
                          <a:solidFill>
                            <a:schemeClr val="tx1"/>
                          </a:solidFill>
                          <a:effectLst/>
                        </a:rPr>
                        <a:t>24 to 79 years. When pilot initiated, age range was 23 to 78 years.</a:t>
                      </a:r>
                      <a:endParaRPr lang="en-US"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729995903"/>
                  </a:ext>
                </a:extLst>
              </a:tr>
              <a:tr h="494240">
                <a:tc>
                  <a:txBody>
                    <a:bodyPr/>
                    <a:lstStyle/>
                    <a:p>
                      <a:pPr marL="0" marR="0">
                        <a:lnSpc>
                          <a:spcPct val="107000"/>
                        </a:lnSpc>
                        <a:spcBef>
                          <a:spcPts val="200"/>
                        </a:spcBef>
                        <a:spcAft>
                          <a:spcPts val="0"/>
                        </a:spcAft>
                      </a:pPr>
                      <a:r>
                        <a:rPr lang="en-US" sz="1600" dirty="0">
                          <a:effectLst/>
                        </a:rPr>
                        <a:t>Gender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200"/>
                        </a:spcBef>
                        <a:spcAft>
                          <a:spcPts val="0"/>
                        </a:spcAft>
                      </a:pPr>
                      <a:r>
                        <a:rPr lang="en-US" sz="1600" dirty="0">
                          <a:solidFill>
                            <a:schemeClr val="tx1"/>
                          </a:solidFill>
                          <a:effectLst/>
                        </a:rPr>
                        <a:t>5</a:t>
                      </a:r>
                      <a:r>
                        <a:rPr lang="en-US" sz="1600" dirty="0" smtClean="0">
                          <a:solidFill>
                            <a:schemeClr val="tx1"/>
                          </a:solidFill>
                          <a:effectLst/>
                        </a:rPr>
                        <a:t> </a:t>
                      </a:r>
                      <a:r>
                        <a:rPr lang="en-US" sz="1600" dirty="0">
                          <a:solidFill>
                            <a:schemeClr val="tx1"/>
                          </a:solidFill>
                          <a:effectLst/>
                        </a:rPr>
                        <a:t>females, </a:t>
                      </a:r>
                      <a:r>
                        <a:rPr lang="en-US" sz="1600" dirty="0" smtClean="0">
                          <a:solidFill>
                            <a:schemeClr val="tx1"/>
                          </a:solidFill>
                          <a:effectLst/>
                        </a:rPr>
                        <a:t>3 </a:t>
                      </a:r>
                      <a:r>
                        <a:rPr lang="en-US" sz="1600" dirty="0">
                          <a:solidFill>
                            <a:schemeClr val="tx1"/>
                          </a:solidFill>
                          <a:effectLst/>
                        </a:rPr>
                        <a:t>males</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549742779"/>
                  </a:ext>
                </a:extLst>
              </a:tr>
              <a:tr h="1128096">
                <a:tc>
                  <a:txBody>
                    <a:bodyPr/>
                    <a:lstStyle/>
                    <a:p>
                      <a:pPr marL="0" marR="0">
                        <a:lnSpc>
                          <a:spcPct val="107000"/>
                        </a:lnSpc>
                        <a:spcBef>
                          <a:spcPts val="0"/>
                        </a:spcBef>
                        <a:spcAft>
                          <a:spcPts val="0"/>
                        </a:spcAft>
                      </a:pPr>
                      <a:r>
                        <a:rPr lang="en-US" sz="1600" dirty="0">
                          <a:effectLst/>
                        </a:rPr>
                        <a:t>Primary means of communication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200"/>
                        </a:spcBef>
                        <a:spcAft>
                          <a:spcPts val="0"/>
                        </a:spcAft>
                      </a:pPr>
                      <a:r>
                        <a:rPr lang="en-US" sz="1600" dirty="0" smtClean="0">
                          <a:solidFill>
                            <a:schemeClr val="tx1"/>
                          </a:solidFill>
                          <a:effectLst/>
                        </a:rPr>
                        <a:t>All</a:t>
                      </a:r>
                      <a:r>
                        <a:rPr lang="en-US" sz="1600" baseline="0" dirty="0" smtClean="0">
                          <a:solidFill>
                            <a:schemeClr val="tx1"/>
                          </a:solidFill>
                          <a:effectLst/>
                        </a:rPr>
                        <a:t> </a:t>
                      </a:r>
                      <a:r>
                        <a:rPr lang="en-US" sz="1600" dirty="0" smtClean="0">
                          <a:solidFill>
                            <a:schemeClr val="tx1"/>
                          </a:solidFill>
                          <a:effectLst/>
                        </a:rPr>
                        <a:t>use </a:t>
                      </a:r>
                      <a:r>
                        <a:rPr lang="en-US" sz="1600" dirty="0">
                          <a:solidFill>
                            <a:schemeClr val="tx1"/>
                          </a:solidFill>
                          <a:effectLst/>
                        </a:rPr>
                        <a:t>speech but there is vocal expression </a:t>
                      </a:r>
                      <a:r>
                        <a:rPr lang="en-US" sz="1600" dirty="0" smtClean="0">
                          <a:solidFill>
                            <a:schemeClr val="tx1"/>
                          </a:solidFill>
                          <a:effectLst/>
                        </a:rPr>
                        <a:t>range: </a:t>
                      </a:r>
                      <a:endParaRPr lang="en-US" sz="1600" dirty="0">
                        <a:solidFill>
                          <a:schemeClr val="tx1"/>
                        </a:solidFill>
                        <a:effectLst/>
                      </a:endParaRPr>
                    </a:p>
                    <a:p>
                      <a:pPr marL="285750" marR="0" lvl="0" indent="-285750">
                        <a:lnSpc>
                          <a:spcPct val="107000"/>
                        </a:lnSpc>
                        <a:spcBef>
                          <a:spcPts val="0"/>
                        </a:spcBef>
                        <a:spcAft>
                          <a:spcPts val="0"/>
                        </a:spcAft>
                        <a:buFont typeface="Arial" panose="020B0604020202020204" pitchFamily="34" charset="0"/>
                        <a:buChar char="•"/>
                      </a:pPr>
                      <a:r>
                        <a:rPr lang="en-US" sz="1600" dirty="0">
                          <a:solidFill>
                            <a:schemeClr val="tx1"/>
                          </a:solidFill>
                          <a:effectLst/>
                        </a:rPr>
                        <a:t>1 </a:t>
                      </a:r>
                      <a:r>
                        <a:rPr lang="en-US" sz="1600" dirty="0" smtClean="0">
                          <a:solidFill>
                            <a:schemeClr val="tx1"/>
                          </a:solidFill>
                          <a:effectLst/>
                        </a:rPr>
                        <a:t>uses </a:t>
                      </a:r>
                      <a:r>
                        <a:rPr lang="en-US" sz="1600" dirty="0">
                          <a:solidFill>
                            <a:schemeClr val="tx1"/>
                          </a:solidFill>
                          <a:effectLst/>
                        </a:rPr>
                        <a:t>“yes” and “no” with facial expression </a:t>
                      </a:r>
                    </a:p>
                    <a:p>
                      <a:pPr marL="285750" marR="0" lvl="0" indent="-285750">
                        <a:lnSpc>
                          <a:spcPct val="107000"/>
                        </a:lnSpc>
                        <a:spcBef>
                          <a:spcPts val="0"/>
                        </a:spcBef>
                        <a:spcAft>
                          <a:spcPts val="0"/>
                        </a:spcAft>
                        <a:buFont typeface="Arial" panose="020B0604020202020204" pitchFamily="34" charset="0"/>
                        <a:buChar char="•"/>
                      </a:pPr>
                      <a:r>
                        <a:rPr lang="en-US" sz="1600" dirty="0">
                          <a:solidFill>
                            <a:schemeClr val="tx1"/>
                          </a:solidFill>
                          <a:effectLst/>
                        </a:rPr>
                        <a:t>1 relies heavily on text messaging</a:t>
                      </a:r>
                    </a:p>
                    <a:p>
                      <a:pPr marL="285750" marR="0" lvl="0" indent="-285750">
                        <a:lnSpc>
                          <a:spcPct val="107000"/>
                        </a:lnSpc>
                        <a:spcBef>
                          <a:spcPts val="0"/>
                        </a:spcBef>
                        <a:spcAft>
                          <a:spcPts val="0"/>
                        </a:spcAft>
                        <a:buFont typeface="Arial" panose="020B0604020202020204" pitchFamily="34" charset="0"/>
                        <a:buChar char="•"/>
                      </a:pPr>
                      <a:r>
                        <a:rPr lang="en-US" sz="1600" dirty="0">
                          <a:solidFill>
                            <a:schemeClr val="tx1"/>
                          </a:solidFill>
                          <a:effectLst/>
                        </a:rPr>
                        <a:t>1 needs a lot of time to process information and respond </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997671360"/>
                  </a:ext>
                </a:extLst>
              </a:tr>
              <a:tr h="597228">
                <a:tc>
                  <a:txBody>
                    <a:bodyPr/>
                    <a:lstStyle/>
                    <a:p>
                      <a:pPr marL="0" marR="0">
                        <a:lnSpc>
                          <a:spcPct val="107000"/>
                        </a:lnSpc>
                        <a:spcBef>
                          <a:spcPts val="0"/>
                        </a:spcBef>
                        <a:spcAft>
                          <a:spcPts val="0"/>
                        </a:spcAft>
                      </a:pPr>
                      <a:r>
                        <a:rPr lang="en-US" sz="1600" dirty="0" smtClean="0">
                          <a:effectLst/>
                        </a:rPr>
                        <a:t>ID diagnoses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400"/>
                        </a:spcBef>
                        <a:spcAft>
                          <a:spcPts val="0"/>
                        </a:spcAft>
                      </a:pPr>
                      <a:r>
                        <a:rPr lang="en-US" sz="1600" dirty="0">
                          <a:solidFill>
                            <a:schemeClr val="tx1"/>
                          </a:solidFill>
                          <a:effectLst/>
                        </a:rPr>
                        <a:t>2 Mild intellectual </a:t>
                      </a:r>
                      <a:r>
                        <a:rPr lang="en-US" sz="1600" dirty="0" smtClean="0">
                          <a:solidFill>
                            <a:schemeClr val="tx1"/>
                          </a:solidFill>
                          <a:effectLst/>
                        </a:rPr>
                        <a:t>disability, 5 </a:t>
                      </a:r>
                      <a:r>
                        <a:rPr lang="en-US" sz="1600" dirty="0">
                          <a:solidFill>
                            <a:schemeClr val="tx1"/>
                          </a:solidFill>
                          <a:effectLst/>
                        </a:rPr>
                        <a:t>Moderate intellectual </a:t>
                      </a:r>
                      <a:r>
                        <a:rPr lang="en-US" sz="1600" dirty="0" smtClean="0">
                          <a:solidFill>
                            <a:schemeClr val="tx1"/>
                          </a:solidFill>
                          <a:effectLst/>
                        </a:rPr>
                        <a:t>disability</a:t>
                      </a:r>
                      <a:endParaRPr lang="en-US" sz="1600" dirty="0">
                        <a:solidFill>
                          <a:schemeClr val="tx1"/>
                        </a:solidFill>
                        <a:effectLst/>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117261564"/>
                  </a:ext>
                </a:extLst>
              </a:tr>
              <a:tr h="1995580">
                <a:tc>
                  <a:txBody>
                    <a:bodyPr/>
                    <a:lstStyle/>
                    <a:p>
                      <a:pPr marL="0" marR="0">
                        <a:lnSpc>
                          <a:spcPct val="107000"/>
                        </a:lnSpc>
                        <a:spcBef>
                          <a:spcPts val="0"/>
                        </a:spcBef>
                        <a:spcAft>
                          <a:spcPts val="0"/>
                        </a:spcAft>
                      </a:pPr>
                      <a:r>
                        <a:rPr lang="en-US" sz="1600" dirty="0" smtClean="0">
                          <a:effectLst/>
                          <a:latin typeface="+mn-lt"/>
                          <a:ea typeface="Calibri" panose="020F0502020204030204" pitchFamily="34" charset="0"/>
                          <a:cs typeface="Times New Roman" panose="02020603050405020304" pitchFamily="18" charset="0"/>
                        </a:rPr>
                        <a:t>Behavioral health</a:t>
                      </a:r>
                      <a:r>
                        <a:rPr lang="en-US" sz="1600" baseline="0" dirty="0" smtClean="0">
                          <a:effectLst/>
                          <a:latin typeface="+mn-lt"/>
                          <a:ea typeface="Calibri" panose="020F0502020204030204" pitchFamily="34" charset="0"/>
                          <a:cs typeface="Times New Roman" panose="02020603050405020304" pitchFamily="18" charset="0"/>
                        </a:rPr>
                        <a:t> diagnoses</a:t>
                      </a:r>
                      <a:endParaRPr lang="en-US" sz="16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kern="1200" dirty="0" smtClean="0">
                          <a:solidFill>
                            <a:schemeClr val="dk1"/>
                          </a:solidFill>
                          <a:effectLst/>
                          <a:latin typeface="+mn-lt"/>
                          <a:ea typeface="+mn-ea"/>
                          <a:cs typeface="+mn-cs"/>
                        </a:rPr>
                        <a:t>1 Borderline personality disorder, history of suicidal preoccupation</a:t>
                      </a:r>
                    </a:p>
                    <a:p>
                      <a:r>
                        <a:rPr lang="en-US" sz="1600" kern="1200" dirty="0" smtClean="0">
                          <a:solidFill>
                            <a:schemeClr val="dk1"/>
                          </a:solidFill>
                          <a:effectLst/>
                          <a:latin typeface="+mn-lt"/>
                          <a:ea typeface="+mn-ea"/>
                          <a:cs typeface="+mn-cs"/>
                        </a:rPr>
                        <a:t>2 Bipolar mood disorder </a:t>
                      </a:r>
                    </a:p>
                    <a:p>
                      <a:r>
                        <a:rPr lang="en-US" sz="1600" kern="1200" dirty="0" smtClean="0">
                          <a:solidFill>
                            <a:schemeClr val="dk1"/>
                          </a:solidFill>
                          <a:effectLst/>
                          <a:latin typeface="+mn-lt"/>
                          <a:ea typeface="+mn-ea"/>
                          <a:cs typeface="+mn-cs"/>
                        </a:rPr>
                        <a:t>4 Anxiety disorder</a:t>
                      </a:r>
                    </a:p>
                    <a:p>
                      <a:r>
                        <a:rPr lang="en-US" sz="1600" kern="1200" dirty="0" smtClean="0">
                          <a:solidFill>
                            <a:schemeClr val="dk1"/>
                          </a:solidFill>
                          <a:effectLst/>
                          <a:latin typeface="+mn-lt"/>
                          <a:ea typeface="+mn-ea"/>
                          <a:cs typeface="+mn-cs"/>
                        </a:rPr>
                        <a:t>2 Depression/dysthymia</a:t>
                      </a:r>
                    </a:p>
                    <a:p>
                      <a:r>
                        <a:rPr lang="en-US" sz="1600" kern="1200" dirty="0" smtClean="0">
                          <a:solidFill>
                            <a:schemeClr val="dk1"/>
                          </a:solidFill>
                          <a:effectLst/>
                          <a:latin typeface="+mn-lt"/>
                          <a:ea typeface="+mn-ea"/>
                          <a:cs typeface="+mn-cs"/>
                        </a:rPr>
                        <a:t>1 ADHD (attention deficit hyperactivity disorder)</a:t>
                      </a:r>
                    </a:p>
                    <a:p>
                      <a:r>
                        <a:rPr lang="en-US" sz="1600" kern="1200" dirty="0" smtClean="0">
                          <a:solidFill>
                            <a:schemeClr val="dk1"/>
                          </a:solidFill>
                          <a:effectLst/>
                          <a:latin typeface="+mn-lt"/>
                          <a:ea typeface="+mn-ea"/>
                          <a:cs typeface="+mn-cs"/>
                        </a:rPr>
                        <a:t>1 Psychotic disorder</a:t>
                      </a:r>
                    </a:p>
                    <a:p>
                      <a:r>
                        <a:rPr lang="en-US" sz="1600" kern="1200" dirty="0" smtClean="0">
                          <a:solidFill>
                            <a:schemeClr val="dk1"/>
                          </a:solidFill>
                          <a:effectLst/>
                          <a:latin typeface="+mn-lt"/>
                          <a:ea typeface="+mn-ea"/>
                          <a:cs typeface="+mn-cs"/>
                        </a:rPr>
                        <a:t>1 Post-traumatic stress disorder (PTSD)</a:t>
                      </a:r>
                      <a:endParaRPr lang="en-US" sz="1600" dirty="0">
                        <a:solidFill>
                          <a:schemeClr val="tx1"/>
                        </a:solidFill>
                        <a:effectLst/>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557304869"/>
                  </a:ext>
                </a:extLst>
              </a:tr>
              <a:tr h="593878">
                <a:tc>
                  <a:txBody>
                    <a:bodyPr/>
                    <a:lstStyle/>
                    <a:p>
                      <a:pPr marL="0" marR="0">
                        <a:lnSpc>
                          <a:spcPct val="107000"/>
                        </a:lnSpc>
                        <a:spcBef>
                          <a:spcPts val="0"/>
                        </a:spcBef>
                        <a:spcAft>
                          <a:spcPts val="0"/>
                        </a:spcAft>
                      </a:pPr>
                      <a:r>
                        <a:rPr lang="en-US" sz="1600" dirty="0" smtClean="0">
                          <a:effectLst/>
                          <a:latin typeface="+mn-lt"/>
                          <a:ea typeface="+mn-ea"/>
                          <a:cs typeface="+mn-cs"/>
                        </a:rPr>
                        <a:t>Home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solidFill>
                            <a:schemeClr val="tx1"/>
                          </a:solidFill>
                          <a:effectLst/>
                        </a:rPr>
                        <a:t>All live with caregivers using</a:t>
                      </a:r>
                      <a:r>
                        <a:rPr lang="en-US" sz="1600" baseline="0" dirty="0" smtClean="0">
                          <a:solidFill>
                            <a:schemeClr val="tx1"/>
                          </a:solidFill>
                          <a:effectLst/>
                        </a:rPr>
                        <a:t> a</a:t>
                      </a:r>
                      <a:r>
                        <a:rPr lang="en-US" sz="1600" dirty="0" smtClean="0">
                          <a:solidFill>
                            <a:schemeClr val="tx1"/>
                          </a:solidFill>
                          <a:effectLst/>
                        </a:rPr>
                        <a:t> shared living model. </a:t>
                      </a:r>
                      <a:r>
                        <a:rPr lang="en-US" sz="1600" kern="1200" dirty="0" smtClean="0">
                          <a:solidFill>
                            <a:schemeClr val="dk1"/>
                          </a:solidFill>
                          <a:effectLst/>
                          <a:latin typeface="+mn-lt"/>
                          <a:ea typeface="+mn-ea"/>
                          <a:cs typeface="+mn-cs"/>
                        </a:rPr>
                        <a:t>3</a:t>
                      </a:r>
                      <a:r>
                        <a:rPr lang="en-US" sz="1600" kern="1200" baseline="0" dirty="0" smtClean="0">
                          <a:solidFill>
                            <a:schemeClr val="dk1"/>
                          </a:solidFill>
                          <a:effectLst/>
                          <a:latin typeface="+mn-lt"/>
                          <a:ea typeface="+mn-ea"/>
                          <a:cs typeface="+mn-cs"/>
                        </a:rPr>
                        <a:t> have </a:t>
                      </a:r>
                      <a:r>
                        <a:rPr lang="en-US" sz="1600" kern="1200" dirty="0" smtClean="0">
                          <a:solidFill>
                            <a:schemeClr val="dk1"/>
                          </a:solidFill>
                          <a:effectLst/>
                          <a:latin typeface="+mn-lt"/>
                          <a:ea typeface="+mn-ea"/>
                          <a:cs typeface="+mn-cs"/>
                        </a:rPr>
                        <a:t>decades-long residential</a:t>
                      </a:r>
                      <a:r>
                        <a:rPr lang="en-US" sz="1600" kern="1200" baseline="0" dirty="0" smtClean="0">
                          <a:solidFill>
                            <a:schemeClr val="dk1"/>
                          </a:solidFill>
                          <a:effectLst/>
                          <a:latin typeface="+mn-lt"/>
                          <a:ea typeface="+mn-ea"/>
                          <a:cs typeface="+mn-cs"/>
                        </a:rPr>
                        <a:t> histories</a:t>
                      </a:r>
                      <a:r>
                        <a:rPr lang="en-US" sz="1600" kern="1200" dirty="0" smtClean="0">
                          <a:solidFill>
                            <a:schemeClr val="dk1"/>
                          </a:solidFill>
                          <a:effectLst/>
                          <a:latin typeface="+mn-lt"/>
                          <a:ea typeface="+mn-ea"/>
                          <a:cs typeface="+mn-cs"/>
                        </a:rPr>
                        <a:t> in Massachusetts state institutions</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996107748"/>
                  </a:ext>
                </a:extLst>
              </a:tr>
              <a:tr h="481037">
                <a:tc>
                  <a:txBody>
                    <a:bodyPr/>
                    <a:lstStyle/>
                    <a:p>
                      <a:pPr marL="0" marR="0">
                        <a:lnSpc>
                          <a:spcPct val="107000"/>
                        </a:lnSpc>
                        <a:spcBef>
                          <a:spcPts val="0"/>
                        </a:spcBef>
                        <a:spcAft>
                          <a:spcPts val="0"/>
                        </a:spcAft>
                      </a:pPr>
                      <a:r>
                        <a:rPr lang="en-US" sz="1600" dirty="0" smtClean="0">
                          <a:effectLst/>
                          <a:latin typeface="Calibri" panose="020F0502020204030204" pitchFamily="34" charset="0"/>
                          <a:ea typeface="Calibri" panose="020F0502020204030204" pitchFamily="34" charset="0"/>
                          <a:cs typeface="Times New Roman" panose="02020603050405020304" pitchFamily="18" charset="0"/>
                        </a:rPr>
                        <a:t>Guardian status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2 had full guardians, 1 discharged thus far</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804089330"/>
                  </a:ext>
                </a:extLst>
              </a:tr>
            </a:tbl>
          </a:graphicData>
        </a:graphic>
      </p:graphicFrame>
    </p:spTree>
    <p:extLst>
      <p:ext uri="{BB962C8B-B14F-4D97-AF65-F5344CB8AC3E}">
        <p14:creationId xmlns:p14="http://schemas.microsoft.com/office/powerpoint/2010/main" val="390360238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6896" y="1143000"/>
            <a:ext cx="2292096" cy="990600"/>
          </a:xfrm>
        </p:spPr>
        <p:txBody>
          <a:bodyPr/>
          <a:lstStyle/>
          <a:p>
            <a:r>
              <a:rPr lang="en-US" sz="2800" dirty="0" smtClean="0">
                <a:latin typeface="Calibri" panose="020F0502020204030204" pitchFamily="34" charset="0"/>
              </a:rPr>
              <a:t>Amanda’s SDM Arrangement</a:t>
            </a:r>
            <a:r>
              <a:rPr lang="en-US" dirty="0" smtClean="0"/>
              <a:t/>
            </a:r>
            <a:br>
              <a:rPr lang="en-US" dirty="0" smtClean="0"/>
            </a:br>
            <a:r>
              <a:rPr lang="en-US" sz="2800" dirty="0" smtClean="0"/>
              <a:t>	</a:t>
            </a:r>
            <a:endParaRPr lang="en-US" sz="2800" dirty="0"/>
          </a:p>
        </p:txBody>
      </p:sp>
      <p:sp>
        <p:nvSpPr>
          <p:cNvPr id="4" name="Text Placeholder 3"/>
          <p:cNvSpPr>
            <a:spLocks noGrp="1"/>
          </p:cNvSpPr>
          <p:nvPr>
            <p:ph type="body" sz="half" idx="2"/>
          </p:nvPr>
        </p:nvSpPr>
        <p:spPr>
          <a:xfrm>
            <a:off x="326896" y="1905000"/>
            <a:ext cx="2705101" cy="4876800"/>
          </a:xfrm>
        </p:spPr>
        <p:txBody>
          <a:bodyPr>
            <a:normAutofit/>
          </a:bodyPr>
          <a:lstStyle/>
          <a:p>
            <a:r>
              <a:rPr lang="en-US" sz="1800" b="1" dirty="0" smtClean="0">
                <a:latin typeface="Calibri" panose="020F0502020204030204" pitchFamily="34" charset="0"/>
              </a:rPr>
              <a:t>Decision Support </a:t>
            </a:r>
            <a:r>
              <a:rPr lang="en-US" sz="1800" b="1" dirty="0">
                <a:latin typeface="Calibri" panose="020F0502020204030204" pitchFamily="34" charset="0"/>
              </a:rPr>
              <a:t>A</a:t>
            </a:r>
            <a:r>
              <a:rPr lang="en-US" sz="1800" b="1" dirty="0" smtClean="0">
                <a:latin typeface="Calibri" panose="020F0502020204030204" pitchFamily="34" charset="0"/>
              </a:rPr>
              <a:t>reas: </a:t>
            </a:r>
            <a:endParaRPr lang="en-US" sz="1800" dirty="0" smtClean="0">
              <a:latin typeface="Calibri" panose="020F0502020204030204" pitchFamily="34" charset="0"/>
            </a:endParaRPr>
          </a:p>
          <a:p>
            <a:r>
              <a:rPr lang="en-US" sz="1800" dirty="0" smtClean="0">
                <a:latin typeface="Calibri" panose="020F0502020204030204" pitchFamily="34" charset="0"/>
              </a:rPr>
              <a:t>Health care, Legal, Finances, Home and Personal Life</a:t>
            </a:r>
            <a:endParaRPr lang="en-US" sz="1600" dirty="0">
              <a:latin typeface="Calibri" panose="020F0502020204030204" pitchFamily="34" charset="0"/>
            </a:endParaRPr>
          </a:p>
          <a:p>
            <a:pPr>
              <a:spcBef>
                <a:spcPts val="1200"/>
              </a:spcBef>
            </a:pPr>
            <a:r>
              <a:rPr lang="en-US" sz="1800" b="1" dirty="0" smtClean="0">
                <a:latin typeface="Calibri" panose="020F0502020204030204" pitchFamily="34" charset="0"/>
              </a:rPr>
              <a:t>Chose 4 Supporters</a:t>
            </a:r>
            <a:r>
              <a:rPr lang="en-US" sz="1800" dirty="0" smtClean="0">
                <a:latin typeface="Calibri" panose="020F0502020204030204" pitchFamily="34" charset="0"/>
              </a:rPr>
              <a:t>: </a:t>
            </a:r>
          </a:p>
          <a:p>
            <a:pPr marL="285750" indent="-285750">
              <a:buFont typeface="Arial" panose="020B0604020202020204" pitchFamily="34" charset="0"/>
              <a:buChar char="•"/>
            </a:pPr>
            <a:r>
              <a:rPr lang="en-US" sz="1800" dirty="0">
                <a:latin typeface="Calibri" panose="020F0502020204030204" pitchFamily="34" charset="0"/>
              </a:rPr>
              <a:t>M</a:t>
            </a:r>
            <a:r>
              <a:rPr lang="en-US" sz="1800" dirty="0" smtClean="0">
                <a:latin typeface="Calibri" panose="020F0502020204030204" pitchFamily="34" charset="0"/>
              </a:rPr>
              <a:t>other</a:t>
            </a:r>
          </a:p>
          <a:p>
            <a:pPr marL="285750" indent="-285750">
              <a:buFont typeface="Arial" panose="020B0604020202020204" pitchFamily="34" charset="0"/>
              <a:buChar char="•"/>
            </a:pPr>
            <a:r>
              <a:rPr lang="en-US" sz="1800" dirty="0" smtClean="0">
                <a:latin typeface="Calibri" panose="020F0502020204030204" pitchFamily="34" charset="0"/>
              </a:rPr>
              <a:t>Live in caregiver since 2009</a:t>
            </a:r>
          </a:p>
          <a:p>
            <a:pPr marL="285750" indent="-285750">
              <a:buFont typeface="Arial" panose="020B0604020202020204" pitchFamily="34" charset="0"/>
              <a:buChar char="•"/>
            </a:pPr>
            <a:r>
              <a:rPr lang="en-US" sz="1800" dirty="0">
                <a:latin typeface="Calibri" panose="020F0502020204030204" pitchFamily="34" charset="0"/>
              </a:rPr>
              <a:t>R</a:t>
            </a:r>
            <a:r>
              <a:rPr lang="en-US" sz="1800" dirty="0" smtClean="0">
                <a:latin typeface="Calibri" panose="020F0502020204030204" pitchFamily="34" charset="0"/>
              </a:rPr>
              <a:t>espite worker-friend</a:t>
            </a:r>
          </a:p>
          <a:p>
            <a:pPr marL="285750" indent="-285750">
              <a:buFont typeface="Arial" panose="020B0604020202020204" pitchFamily="34" charset="0"/>
              <a:buChar char="•"/>
            </a:pPr>
            <a:r>
              <a:rPr lang="en-US" sz="1800" dirty="0">
                <a:latin typeface="Calibri" panose="020F0502020204030204" pitchFamily="34" charset="0"/>
              </a:rPr>
              <a:t>Care </a:t>
            </a:r>
            <a:r>
              <a:rPr lang="en-US" sz="1800" dirty="0" smtClean="0">
                <a:latin typeface="Calibri" panose="020F0502020204030204" pitchFamily="34" charset="0"/>
              </a:rPr>
              <a:t>Manager-friend- respite worker</a:t>
            </a:r>
            <a:endParaRPr lang="en-US" sz="1800" dirty="0">
              <a:latin typeface="Calibri" panose="020F0502020204030204" pitchFamily="34" charset="0"/>
            </a:endParaRPr>
          </a:p>
        </p:txBody>
      </p:sp>
      <p:pic>
        <p:nvPicPr>
          <p:cNvPr id="7" name="Content Placeholder 6"/>
          <p:cNvPicPr>
            <a:picLocks noGrp="1" noChangeAspect="1"/>
          </p:cNvPicPr>
          <p:nvPr>
            <p:ph idx="1"/>
          </p:nvPr>
        </p:nvPicPr>
        <p:blipFill>
          <a:blip r:embed="rId3" cstate="print">
            <a:extLst>
              <a:ext uri="{BEBA8EAE-BF5A-486C-A8C5-ECC9F3942E4B}">
                <a14:imgProps xmlns:a14="http://schemas.microsoft.com/office/drawing/2010/main">
                  <a14:imgLayer r:embed="rId4">
                    <a14:imgEffect>
                      <a14:saturation sat="0"/>
                    </a14:imgEffect>
                    <a14:imgEffect>
                      <a14:brightnessContrast bright="32000"/>
                    </a14:imgEffect>
                  </a14:imgLayer>
                </a14:imgProps>
              </a:ext>
              <a:ext uri="{28A0092B-C50C-407E-A947-70E740481C1C}">
                <a14:useLocalDpi xmlns:a14="http://schemas.microsoft.com/office/drawing/2010/main" val="0"/>
              </a:ext>
            </a:extLst>
          </a:blip>
          <a:stretch>
            <a:fillRect/>
          </a:stretch>
        </p:blipFill>
        <p:spPr>
          <a:xfrm>
            <a:off x="3352799" y="1447800"/>
            <a:ext cx="5424795" cy="4343400"/>
          </a:xfrm>
        </p:spPr>
      </p:pic>
    </p:spTree>
    <p:extLst>
      <p:ext uri="{BB962C8B-B14F-4D97-AF65-F5344CB8AC3E}">
        <p14:creationId xmlns:p14="http://schemas.microsoft.com/office/powerpoint/2010/main" val="399242465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eet Amanda! (2016)">
            <a:hlinkClick r:id="" action="ppaction://media"/>
          </p:cNvPr>
          <p:cNvPicPr>
            <a:picLocks noGrp="1" noChangeAspect="1"/>
          </p:cNvPicPr>
          <p:nvPr>
            <p:ph idx="4294967295"/>
            <a:videoFile r:link="rId2"/>
            <p:extLst>
              <p:ext uri="{DAA4B4D4-6D71-4841-9C94-3DE7FCFB9230}">
                <p14:media xmlns:p14="http://schemas.microsoft.com/office/powerpoint/2010/main" r:embed="rId1"/>
              </p:ext>
            </p:extLst>
          </p:nvPr>
        </p:nvPicPr>
        <p:blipFill>
          <a:blip r:embed="rId5"/>
          <a:stretch>
            <a:fillRect/>
          </a:stretch>
        </p:blipFill>
        <p:spPr>
          <a:xfrm>
            <a:off x="0" y="304800"/>
            <a:ext cx="9144000" cy="5375255"/>
          </a:xfrm>
        </p:spPr>
      </p:pic>
    </p:spTree>
    <p:extLst>
      <p:ext uri="{BB962C8B-B14F-4D97-AF65-F5344CB8AC3E}">
        <p14:creationId xmlns:p14="http://schemas.microsoft.com/office/powerpoint/2010/main" val="22257316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HSRI Evaluation Findings Year 1: Decision Supporters</a:t>
            </a:r>
            <a:endParaRPr lang="en-US" dirty="0"/>
          </a:p>
        </p:txBody>
      </p:sp>
      <p:pic>
        <p:nvPicPr>
          <p:cNvPr id="3" name="Content Placeholder 2"/>
          <p:cNvPicPr>
            <a:picLocks noGrp="1" noChangeAspect="1"/>
          </p:cNvPicPr>
          <p:nvPr>
            <p:ph sz="half" idx="1"/>
          </p:nvPr>
        </p:nvPicPr>
        <p:blipFill>
          <a:blip r:embed="rId3"/>
          <a:stretch>
            <a:fillRect/>
          </a:stretch>
        </p:blipFill>
        <p:spPr>
          <a:xfrm>
            <a:off x="489857" y="1746250"/>
            <a:ext cx="3305504" cy="4257675"/>
          </a:xfrm>
          <a:prstGeom prst="rect">
            <a:avLst/>
          </a:prstGeom>
          <a:ln>
            <a:solidFill>
              <a:schemeClr val="accent6">
                <a:lumMod val="50000"/>
              </a:schemeClr>
            </a:solidFill>
          </a:ln>
        </p:spPr>
      </p:pic>
      <p:sp>
        <p:nvSpPr>
          <p:cNvPr id="5" name="Content Placeholder 4"/>
          <p:cNvSpPr>
            <a:spLocks noGrp="1"/>
          </p:cNvSpPr>
          <p:nvPr>
            <p:ph sz="half" idx="2"/>
          </p:nvPr>
        </p:nvSpPr>
        <p:spPr>
          <a:xfrm>
            <a:off x="4484914" y="1746250"/>
            <a:ext cx="4201886" cy="4718304"/>
          </a:xfrm>
        </p:spPr>
        <p:txBody>
          <a:bodyPr>
            <a:normAutofit lnSpcReduction="10000"/>
          </a:bodyPr>
          <a:lstStyle/>
          <a:p>
            <a:pPr>
              <a:spcBef>
                <a:spcPts val="1200"/>
              </a:spcBef>
            </a:pPr>
            <a:r>
              <a:rPr lang="en-US" sz="2200" dirty="0" smtClean="0">
                <a:latin typeface="Calibri" panose="020F0502020204030204" pitchFamily="34" charset="0"/>
              </a:rPr>
              <a:t>Shared living is a model that offers SDM adopters a community member they trust to serve as decision supporter.</a:t>
            </a:r>
          </a:p>
          <a:p>
            <a:pPr>
              <a:spcBef>
                <a:spcPts val="1200"/>
              </a:spcBef>
            </a:pPr>
            <a:r>
              <a:rPr lang="en-US" sz="2200" dirty="0" smtClean="0">
                <a:latin typeface="Calibri" panose="020F0502020204030204" pitchFamily="34" charset="0"/>
              </a:rPr>
              <a:t>When more than 1 decision supporter is selected, describe in SDM agreement how consultation is to work.</a:t>
            </a:r>
          </a:p>
          <a:p>
            <a:pPr>
              <a:spcBef>
                <a:spcPts val="1200"/>
              </a:spcBef>
            </a:pPr>
            <a:r>
              <a:rPr lang="en-US" sz="2200" dirty="0" smtClean="0">
                <a:latin typeface="Calibri" panose="020F0502020204030204" pitchFamily="34" charset="0"/>
              </a:rPr>
              <a:t>Take precautions so individuals understand they can specify types of decisions for support and decisions types they want to make without using SDM</a:t>
            </a:r>
            <a:r>
              <a:rPr lang="en-US" dirty="0" smtClean="0"/>
              <a:t>.</a:t>
            </a:r>
            <a:endParaRPr lang="en-US" dirty="0"/>
          </a:p>
        </p:txBody>
      </p:sp>
    </p:spTree>
    <p:extLst>
      <p:ext uri="{BB962C8B-B14F-4D97-AF65-F5344CB8AC3E}">
        <p14:creationId xmlns:p14="http://schemas.microsoft.com/office/powerpoint/2010/main" val="189176262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HSRI Evaluation Findings Year 1:  Safeguards</a:t>
            </a:r>
            <a:endParaRPr lang="en-US" dirty="0"/>
          </a:p>
        </p:txBody>
      </p:sp>
      <p:sp>
        <p:nvSpPr>
          <p:cNvPr id="4" name="Content Placeholder 3"/>
          <p:cNvSpPr>
            <a:spLocks noGrp="1"/>
          </p:cNvSpPr>
          <p:nvPr>
            <p:ph sz="half" idx="1"/>
          </p:nvPr>
        </p:nvSpPr>
        <p:spPr/>
        <p:txBody>
          <a:bodyPr>
            <a:noAutofit/>
          </a:bodyPr>
          <a:lstStyle/>
          <a:p>
            <a:pPr marL="0" indent="0">
              <a:spcBef>
                <a:spcPts val="1200"/>
              </a:spcBef>
              <a:buNone/>
            </a:pPr>
            <a:r>
              <a:rPr lang="en-US" sz="2200" dirty="0" smtClean="0">
                <a:latin typeface="Calibri" panose="020F0502020204030204" pitchFamily="34" charset="0"/>
              </a:rPr>
              <a:t>Institute </a:t>
            </a:r>
            <a:r>
              <a:rPr lang="en-US" sz="2200" dirty="0">
                <a:latin typeface="Calibri" panose="020F0502020204030204" pitchFamily="34" charset="0"/>
              </a:rPr>
              <a:t>procedures </a:t>
            </a:r>
            <a:r>
              <a:rPr lang="en-US" sz="2200" dirty="0" smtClean="0">
                <a:latin typeface="Calibri" panose="020F0502020204030204" pitchFamily="34" charset="0"/>
              </a:rPr>
              <a:t>to: </a:t>
            </a:r>
          </a:p>
          <a:p>
            <a:pPr>
              <a:spcBef>
                <a:spcPts val="1200"/>
              </a:spcBef>
            </a:pPr>
            <a:r>
              <a:rPr lang="en-US" sz="2200" dirty="0" smtClean="0">
                <a:latin typeface="Calibri" panose="020F0502020204030204" pitchFamily="34" charset="0"/>
              </a:rPr>
              <a:t>Periodically </a:t>
            </a:r>
            <a:r>
              <a:rPr lang="en-US" sz="2200" dirty="0">
                <a:latin typeface="Calibri" panose="020F0502020204030204" pitchFamily="34" charset="0"/>
              </a:rPr>
              <a:t>remind SDM participants and decision supporters of the ability to change decision supporters and areas for decision assistance. </a:t>
            </a:r>
          </a:p>
          <a:p>
            <a:pPr>
              <a:spcBef>
                <a:spcPts val="1200"/>
              </a:spcBef>
            </a:pPr>
            <a:r>
              <a:rPr lang="en-US" sz="2200" dirty="0">
                <a:latin typeface="Calibri" panose="020F0502020204030204" pitchFamily="34" charset="0"/>
              </a:rPr>
              <a:t>E</a:t>
            </a:r>
            <a:r>
              <a:rPr lang="en-US" sz="2200" dirty="0" smtClean="0">
                <a:latin typeface="Calibri" panose="020F0502020204030204" pitchFamily="34" charset="0"/>
              </a:rPr>
              <a:t>xamine </a:t>
            </a:r>
            <a:r>
              <a:rPr lang="en-US" sz="2200" dirty="0">
                <a:latin typeface="Calibri" panose="020F0502020204030204" pitchFamily="34" charset="0"/>
              </a:rPr>
              <a:t>any complaint concerning a decision </a:t>
            </a:r>
            <a:r>
              <a:rPr lang="en-US" sz="2200" dirty="0" smtClean="0">
                <a:latin typeface="Calibri" panose="020F0502020204030204" pitchFamily="34" charset="0"/>
              </a:rPr>
              <a:t>supporter.</a:t>
            </a:r>
          </a:p>
          <a:p>
            <a:pPr>
              <a:spcBef>
                <a:spcPts val="1200"/>
              </a:spcBef>
            </a:pPr>
            <a:r>
              <a:rPr lang="en-US" sz="2200" dirty="0">
                <a:latin typeface="Calibri" panose="020F0502020204030204" pitchFamily="34" charset="0"/>
              </a:rPr>
              <a:t>R</a:t>
            </a:r>
            <a:r>
              <a:rPr lang="en-US" sz="2200" dirty="0" smtClean="0">
                <a:latin typeface="Calibri" panose="020F0502020204030204" pitchFamily="34" charset="0"/>
              </a:rPr>
              <a:t>efer </a:t>
            </a:r>
            <a:r>
              <a:rPr lang="en-US" sz="2200" dirty="0">
                <a:latin typeface="Calibri" panose="020F0502020204030204" pitchFamily="34" charset="0"/>
              </a:rPr>
              <a:t>any suspected abuse, neglect, or financial exploitation for swift investigation</a:t>
            </a:r>
            <a:r>
              <a:rPr lang="en-US" sz="2200" dirty="0" smtClean="0">
                <a:latin typeface="Calibri" panose="020F0502020204030204" pitchFamily="34" charset="0"/>
              </a:rPr>
              <a:t>.</a:t>
            </a:r>
          </a:p>
        </p:txBody>
      </p:sp>
      <p:pic>
        <p:nvPicPr>
          <p:cNvPr id="8" name="Content Placeholder 2"/>
          <p:cNvPicPr>
            <a:picLocks noGrp="1" noChangeAspect="1"/>
          </p:cNvPicPr>
          <p:nvPr>
            <p:ph sz="half" idx="2"/>
          </p:nvPr>
        </p:nvPicPr>
        <p:blipFill>
          <a:blip r:embed="rId3"/>
          <a:stretch>
            <a:fillRect/>
          </a:stretch>
        </p:blipFill>
        <p:spPr>
          <a:xfrm>
            <a:off x="5023260" y="1673353"/>
            <a:ext cx="3551901" cy="4575048"/>
          </a:xfrm>
          <a:prstGeom prst="rect">
            <a:avLst/>
          </a:prstGeom>
          <a:ln>
            <a:solidFill>
              <a:schemeClr val="accent6">
                <a:lumMod val="50000"/>
              </a:schemeClr>
            </a:solidFill>
          </a:ln>
        </p:spPr>
      </p:pic>
    </p:spTree>
    <p:extLst>
      <p:ext uri="{BB962C8B-B14F-4D97-AF65-F5344CB8AC3E}">
        <p14:creationId xmlns:p14="http://schemas.microsoft.com/office/powerpoint/2010/main" val="123331479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HSRI Evaluation Findings Year </a:t>
            </a:r>
            <a:r>
              <a:rPr lang="en-US" dirty="0" smtClean="0"/>
              <a:t>1: </a:t>
            </a:r>
            <a:r>
              <a:rPr lang="en-US" sz="3600" dirty="0" smtClean="0"/>
              <a:t>Safeguards</a:t>
            </a:r>
            <a:endParaRPr lang="en-US" sz="3600" dirty="0"/>
          </a:p>
        </p:txBody>
      </p:sp>
      <p:sp>
        <p:nvSpPr>
          <p:cNvPr id="4" name="Content Placeholder 3"/>
          <p:cNvSpPr>
            <a:spLocks noGrp="1"/>
          </p:cNvSpPr>
          <p:nvPr>
            <p:ph sz="half" idx="2"/>
          </p:nvPr>
        </p:nvSpPr>
        <p:spPr>
          <a:xfrm>
            <a:off x="4214586" y="1785257"/>
            <a:ext cx="4490357" cy="4718304"/>
          </a:xfrm>
        </p:spPr>
        <p:txBody>
          <a:bodyPr>
            <a:normAutofit fontScale="92500" lnSpcReduction="10000"/>
          </a:bodyPr>
          <a:lstStyle/>
          <a:p>
            <a:pPr>
              <a:spcBef>
                <a:spcPts val="1200"/>
              </a:spcBef>
            </a:pPr>
            <a:r>
              <a:rPr lang="en-US" sz="2000" dirty="0">
                <a:latin typeface="Calibri" panose="020F0502020204030204" pitchFamily="34" charset="0"/>
              </a:rPr>
              <a:t>Incorporate safeguards into SDM initiatives such as no-cost, voluntary adoption; free legal assistance; withdrawal from the pilot at any time for any reason; and care manager monthly monitoring of SDM adopters’ satisfaction with SDM. </a:t>
            </a:r>
          </a:p>
          <a:p>
            <a:pPr>
              <a:spcBef>
                <a:spcPts val="1200"/>
              </a:spcBef>
            </a:pPr>
            <a:r>
              <a:rPr lang="en-US" sz="2000" dirty="0">
                <a:latin typeface="Calibri" panose="020F0502020204030204" pitchFamily="34" charset="0"/>
              </a:rPr>
              <a:t>Establish a protocol with frequency and a responsible entity to periodically communicate to SDM adopters their freedom to withdraw from the pilot without repercussion. </a:t>
            </a:r>
          </a:p>
          <a:p>
            <a:pPr>
              <a:spcBef>
                <a:spcPts val="1200"/>
              </a:spcBef>
            </a:pPr>
            <a:r>
              <a:rPr lang="en-US" sz="2000" dirty="0">
                <a:latin typeface="Calibri" panose="020F0502020204030204" pitchFamily="34" charset="0"/>
              </a:rPr>
              <a:t>When a representative payee and SDM are both in place for financial decision support, periodically reexamine the need for the representative payee. </a:t>
            </a:r>
          </a:p>
        </p:txBody>
      </p:sp>
      <p:pic>
        <p:nvPicPr>
          <p:cNvPr id="5" name="Content Placeholder 2"/>
          <p:cNvPicPr>
            <a:picLocks noGrp="1" noChangeAspect="1"/>
          </p:cNvPicPr>
          <p:nvPr>
            <p:ph sz="half" idx="1"/>
          </p:nvPr>
        </p:nvPicPr>
        <p:blipFill>
          <a:blip r:embed="rId3"/>
          <a:stretch>
            <a:fillRect/>
          </a:stretch>
        </p:blipFill>
        <p:spPr>
          <a:xfrm>
            <a:off x="533400" y="2053671"/>
            <a:ext cx="3246345" cy="4181475"/>
          </a:xfrm>
          <a:prstGeom prst="rect">
            <a:avLst/>
          </a:prstGeom>
          <a:ln>
            <a:solidFill>
              <a:schemeClr val="accent6">
                <a:lumMod val="50000"/>
              </a:schemeClr>
            </a:solidFill>
          </a:ln>
        </p:spPr>
      </p:pic>
    </p:spTree>
    <p:extLst>
      <p:ext uri="{BB962C8B-B14F-4D97-AF65-F5344CB8AC3E}">
        <p14:creationId xmlns:p14="http://schemas.microsoft.com/office/powerpoint/2010/main" val="102001839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sz="3600" dirty="0" smtClean="0"/>
              <a:t>Michael Kendrick, </a:t>
            </a:r>
            <a:r>
              <a:rPr lang="en-US" dirty="0" smtClean="0"/>
              <a:t>International </a:t>
            </a:r>
            <a:r>
              <a:rPr lang="en-US" dirty="0"/>
              <a:t>C</a:t>
            </a:r>
            <a:r>
              <a:rPr lang="en-US" dirty="0" smtClean="0"/>
              <a:t>onsultant</a:t>
            </a:r>
            <a:endParaRPr lang="en-US" sz="3600" dirty="0"/>
          </a:p>
        </p:txBody>
      </p:sp>
      <p:sp>
        <p:nvSpPr>
          <p:cNvPr id="5" name="Content Placeholder 4"/>
          <p:cNvSpPr>
            <a:spLocks noGrp="1"/>
          </p:cNvSpPr>
          <p:nvPr>
            <p:ph idx="1"/>
          </p:nvPr>
        </p:nvSpPr>
        <p:spPr>
          <a:xfrm>
            <a:off x="468086" y="2057400"/>
            <a:ext cx="8229600" cy="3886200"/>
          </a:xfrm>
        </p:spPr>
        <p:txBody>
          <a:bodyPr>
            <a:normAutofit/>
          </a:bodyPr>
          <a:lstStyle/>
          <a:p>
            <a:pPr marL="0" indent="0" algn="ctr">
              <a:buNone/>
            </a:pPr>
            <a:r>
              <a:rPr lang="en-US" sz="3600" dirty="0" smtClean="0"/>
              <a:t>“</a:t>
            </a:r>
            <a:r>
              <a:rPr lang="en-US" sz="3600" dirty="0"/>
              <a:t>One of the great wisdoms in life is that once you’ve made a bad decision, not to keep making it. </a:t>
            </a:r>
            <a:r>
              <a:rPr lang="en-US" sz="3600" dirty="0" smtClean="0"/>
              <a:t>SDM </a:t>
            </a:r>
            <a:r>
              <a:rPr lang="en-US" sz="3600" dirty="0"/>
              <a:t>allows us to correct our course, our mistake in </a:t>
            </a:r>
            <a:r>
              <a:rPr lang="en-US" sz="3600"/>
              <a:t>removing </a:t>
            </a:r>
            <a:r>
              <a:rPr lang="en-US" sz="3600" smtClean="0"/>
              <a:t>peoples’ </a:t>
            </a:r>
            <a:r>
              <a:rPr lang="en-US" sz="3600" dirty="0"/>
              <a:t>voice. </a:t>
            </a:r>
            <a:endParaRPr lang="en-US" sz="3600" dirty="0" smtClean="0"/>
          </a:p>
          <a:p>
            <a:pPr marL="0" indent="0" algn="ctr">
              <a:spcBef>
                <a:spcPts val="1200"/>
              </a:spcBef>
              <a:buNone/>
            </a:pPr>
            <a:r>
              <a:rPr lang="en-US" sz="3600" dirty="0" smtClean="0"/>
              <a:t>It’s </a:t>
            </a:r>
            <a:r>
              <a:rPr lang="en-US" sz="3600" dirty="0"/>
              <a:t>important to set things right</a:t>
            </a:r>
            <a:r>
              <a:rPr lang="en-US" sz="3600" dirty="0" smtClean="0"/>
              <a:t>.”</a:t>
            </a:r>
            <a:endParaRPr lang="en-US" sz="3600" dirty="0"/>
          </a:p>
        </p:txBody>
      </p:sp>
    </p:spTree>
    <p:extLst>
      <p:ext uri="{BB962C8B-B14F-4D97-AF65-F5344CB8AC3E}">
        <p14:creationId xmlns:p14="http://schemas.microsoft.com/office/powerpoint/2010/main" val="20239263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a:t>Texas </a:t>
            </a:r>
            <a:r>
              <a:rPr lang="en-US" sz="3600" dirty="0" smtClean="0"/>
              <a:t>- First </a:t>
            </a:r>
            <a:r>
              <a:rPr lang="en-US" sz="3600" dirty="0"/>
              <a:t>SDM </a:t>
            </a:r>
            <a:r>
              <a:rPr lang="en-US" sz="3600" dirty="0" smtClean="0"/>
              <a:t>law in U.S. !! </a:t>
            </a:r>
            <a:endParaRPr lang="en-US" sz="3600" dirty="0"/>
          </a:p>
        </p:txBody>
      </p:sp>
      <p:sp>
        <p:nvSpPr>
          <p:cNvPr id="3" name="Content Placeholder 2"/>
          <p:cNvSpPr>
            <a:spLocks noGrp="1"/>
          </p:cNvSpPr>
          <p:nvPr>
            <p:ph sz="half" idx="1"/>
          </p:nvPr>
        </p:nvSpPr>
        <p:spPr>
          <a:xfrm>
            <a:off x="683794" y="1737235"/>
            <a:ext cx="7776411" cy="4663566"/>
          </a:xfrm>
        </p:spPr>
        <p:txBody>
          <a:bodyPr>
            <a:noAutofit/>
          </a:bodyPr>
          <a:lstStyle/>
          <a:p>
            <a:pPr>
              <a:spcBef>
                <a:spcPts val="1200"/>
              </a:spcBef>
            </a:pPr>
            <a:r>
              <a:rPr lang="en-US" sz="2200" dirty="0" smtClean="0">
                <a:latin typeface="Calibri" panose="020F0502020204030204" pitchFamily="34" charset="0"/>
              </a:rPr>
              <a:t>2015 - Texas </a:t>
            </a:r>
            <a:r>
              <a:rPr lang="en-US" sz="2200" dirty="0">
                <a:latin typeface="Calibri" panose="020F0502020204030204" pitchFamily="34" charset="0"/>
              </a:rPr>
              <a:t>amended guardianship </a:t>
            </a:r>
            <a:r>
              <a:rPr lang="en-US" sz="2200" dirty="0" smtClean="0">
                <a:latin typeface="Calibri" panose="020F0502020204030204" pitchFamily="34" charset="0"/>
              </a:rPr>
              <a:t>statute </a:t>
            </a:r>
            <a:r>
              <a:rPr lang="en-US" sz="2200" dirty="0">
                <a:latin typeface="Calibri" panose="020F0502020204030204" pitchFamily="34" charset="0"/>
              </a:rPr>
              <a:t>to incorporate </a:t>
            </a:r>
            <a:r>
              <a:rPr lang="en-US" sz="2200" dirty="0" smtClean="0">
                <a:latin typeface="Calibri" panose="020F0502020204030204" pitchFamily="34" charset="0"/>
              </a:rPr>
              <a:t>SDM. </a:t>
            </a:r>
          </a:p>
          <a:p>
            <a:pPr>
              <a:spcBef>
                <a:spcPts val="1800"/>
              </a:spcBef>
            </a:pPr>
            <a:r>
              <a:rPr lang="en-US" sz="2200" dirty="0" smtClean="0">
                <a:latin typeface="Calibri" panose="020F0502020204030204" pitchFamily="34" charset="0"/>
              </a:rPr>
              <a:t>Law requires </a:t>
            </a:r>
            <a:r>
              <a:rPr lang="en-US" sz="2200" dirty="0">
                <a:latin typeface="Calibri" panose="020F0502020204030204" pitchFamily="34" charset="0"/>
              </a:rPr>
              <a:t>alternatives </a:t>
            </a:r>
            <a:r>
              <a:rPr lang="en-US" sz="2200" dirty="0" smtClean="0">
                <a:latin typeface="Calibri" panose="020F0502020204030204" pitchFamily="34" charset="0"/>
              </a:rPr>
              <a:t>be </a:t>
            </a:r>
            <a:r>
              <a:rPr lang="en-US" sz="2200" dirty="0">
                <a:latin typeface="Calibri" panose="020F0502020204030204" pitchFamily="34" charset="0"/>
              </a:rPr>
              <a:t>considered </a:t>
            </a:r>
            <a:r>
              <a:rPr lang="en-US" sz="2200" dirty="0" smtClean="0">
                <a:latin typeface="Calibri" panose="020F0502020204030204" pitchFamily="34" charset="0"/>
              </a:rPr>
              <a:t>- </a:t>
            </a:r>
            <a:r>
              <a:rPr lang="en-US" sz="2200" b="1" dirty="0" smtClean="0">
                <a:latin typeface="Calibri" panose="020F0502020204030204" pitchFamily="34" charset="0"/>
              </a:rPr>
              <a:t>including SDM </a:t>
            </a:r>
            <a:r>
              <a:rPr lang="en-US" sz="2200" dirty="0" smtClean="0">
                <a:latin typeface="Calibri" panose="020F0502020204030204" pitchFamily="34" charset="0"/>
              </a:rPr>
              <a:t>and </a:t>
            </a:r>
            <a:r>
              <a:rPr lang="en-US" sz="2200" dirty="0">
                <a:latin typeface="Calibri" panose="020F0502020204030204" pitchFamily="34" charset="0"/>
              </a:rPr>
              <a:t>using power of attorney and person centered planning, etc. </a:t>
            </a:r>
            <a:r>
              <a:rPr lang="en-US" sz="2200" dirty="0" smtClean="0">
                <a:latin typeface="Calibri" panose="020F0502020204030204" pitchFamily="34" charset="0"/>
              </a:rPr>
              <a:t>- </a:t>
            </a:r>
            <a:r>
              <a:rPr lang="en-US" sz="2200" b="1" dirty="0">
                <a:latin typeface="Calibri" panose="020F0502020204030204" pitchFamily="34" charset="0"/>
              </a:rPr>
              <a:t>prior</a:t>
            </a:r>
            <a:r>
              <a:rPr lang="en-US" sz="2200" dirty="0">
                <a:latin typeface="Calibri" panose="020F0502020204030204" pitchFamily="34" charset="0"/>
              </a:rPr>
              <a:t> to imposing guardianship.</a:t>
            </a:r>
          </a:p>
          <a:p>
            <a:pPr>
              <a:spcBef>
                <a:spcPts val="1800"/>
              </a:spcBef>
            </a:pPr>
            <a:r>
              <a:rPr lang="en-US" sz="2200" dirty="0" smtClean="0">
                <a:latin typeface="Calibri" panose="020F0502020204030204" pitchFamily="34" charset="0"/>
              </a:rPr>
              <a:t>Requires training for court-appointed attorneys in guardianship proceedings, including alternatives and supports and services.</a:t>
            </a:r>
          </a:p>
          <a:p>
            <a:pPr>
              <a:spcBef>
                <a:spcPts val="1800"/>
              </a:spcBef>
            </a:pPr>
            <a:r>
              <a:rPr lang="en-US" sz="2200" dirty="0" smtClean="0">
                <a:latin typeface="Calibri" panose="020F0502020204030204" pitchFamily="34" charset="0"/>
              </a:rPr>
              <a:t>Petitions for guardianship need to indicate alternatives, supports and services considered (power of attorney, representative payee, dual signature on bank account, etc.) and if these would avoid need for guardianship. Requires finding by court that alternatives were considered.</a:t>
            </a:r>
            <a:endParaRPr lang="en-US" sz="2200" dirty="0">
              <a:latin typeface="Calibri" panose="020F0502020204030204" pitchFamily="34" charset="0"/>
            </a:endParaRPr>
          </a:p>
        </p:txBody>
      </p:sp>
    </p:spTree>
    <p:extLst>
      <p:ext uri="{BB962C8B-B14F-4D97-AF65-F5344CB8AC3E}">
        <p14:creationId xmlns:p14="http://schemas.microsoft.com/office/powerpoint/2010/main" val="79345051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533400"/>
            <a:ext cx="8229600" cy="762000"/>
          </a:xfrm>
        </p:spPr>
        <p:txBody>
          <a:bodyPr>
            <a:normAutofit fontScale="90000"/>
          </a:bodyPr>
          <a:lstStyle/>
          <a:p>
            <a:pPr lvl="0" algn="ctr"/>
            <a:r>
              <a:rPr lang="en-US" dirty="0" smtClean="0"/>
              <a:t>References and Resources</a:t>
            </a:r>
            <a:r>
              <a:rPr lang="en-US" dirty="0"/>
              <a:t/>
            </a:r>
            <a:br>
              <a:rPr lang="en-US" dirty="0"/>
            </a:br>
            <a:endParaRPr lang="en-US" dirty="0"/>
          </a:p>
        </p:txBody>
      </p:sp>
      <p:sp>
        <p:nvSpPr>
          <p:cNvPr id="3" name="Content Placeholder 2"/>
          <p:cNvSpPr>
            <a:spLocks noGrp="1"/>
          </p:cNvSpPr>
          <p:nvPr>
            <p:ph idx="1"/>
          </p:nvPr>
        </p:nvSpPr>
        <p:spPr>
          <a:xfrm>
            <a:off x="228600" y="1066800"/>
            <a:ext cx="8763000" cy="4876800"/>
          </a:xfrm>
        </p:spPr>
        <p:txBody>
          <a:bodyPr>
            <a:noAutofit/>
          </a:bodyPr>
          <a:lstStyle/>
          <a:p>
            <a:r>
              <a:rPr lang="en-US" dirty="0" smtClean="0">
                <a:latin typeface="Calibri" panose="020F0502020204030204" pitchFamily="34" charset="0"/>
              </a:rPr>
              <a:t>AAIDD Position Statement, </a:t>
            </a:r>
            <a:r>
              <a:rPr lang="en-US" dirty="0">
                <a:latin typeface="Calibri" panose="020F0502020204030204" pitchFamily="34" charset="0"/>
              </a:rPr>
              <a:t>Autonomy, Decision-Making Supports, and Guardianship: </a:t>
            </a:r>
            <a:r>
              <a:rPr lang="en-US" dirty="0">
                <a:latin typeface="Calibri" panose="020F0502020204030204" pitchFamily="34" charset="0"/>
                <a:hlinkClick r:id="rId3"/>
              </a:rPr>
              <a:t>http://aaidd.org/news-policy/policy/position-statements/autonomy-decision-making-supports-and-guardianship#.</a:t>
            </a:r>
            <a:r>
              <a:rPr lang="en-US" dirty="0" smtClean="0">
                <a:latin typeface="Calibri" panose="020F0502020204030204" pitchFamily="34" charset="0"/>
                <a:hlinkClick r:id="rId3"/>
              </a:rPr>
              <a:t>V1Bm9dUrK2w</a:t>
            </a:r>
            <a:r>
              <a:rPr lang="en-US" dirty="0" smtClean="0">
                <a:latin typeface="Calibri" panose="020F0502020204030204" pitchFamily="34" charset="0"/>
              </a:rPr>
              <a:t> </a:t>
            </a:r>
          </a:p>
          <a:p>
            <a:pPr>
              <a:spcBef>
                <a:spcPts val="1200"/>
              </a:spcBef>
            </a:pPr>
            <a:r>
              <a:rPr lang="en-US" dirty="0" smtClean="0">
                <a:latin typeface="Calibri" panose="020F0502020204030204" pitchFamily="34" charset="0"/>
              </a:rPr>
              <a:t>Massachusetts SDM Pilot website: </a:t>
            </a:r>
            <a:r>
              <a:rPr lang="en-US" b="1" dirty="0" smtClean="0">
                <a:latin typeface="Calibri" panose="020F0502020204030204" pitchFamily="34" charset="0"/>
                <a:hlinkClick r:id="rId4"/>
              </a:rPr>
              <a:t>www.supporteddecisions.org</a:t>
            </a:r>
            <a:r>
              <a:rPr lang="en-US" b="1" dirty="0" smtClean="0">
                <a:latin typeface="Calibri" panose="020F0502020204030204" pitchFamily="34" charset="0"/>
              </a:rPr>
              <a:t> </a:t>
            </a:r>
          </a:p>
          <a:p>
            <a:pPr>
              <a:spcBef>
                <a:spcPts val="1800"/>
              </a:spcBef>
            </a:pPr>
            <a:r>
              <a:rPr lang="en-US" dirty="0" smtClean="0">
                <a:latin typeface="Calibri" panose="020F0502020204030204" pitchFamily="34" charset="0"/>
              </a:rPr>
              <a:t>National Guardianship </a:t>
            </a:r>
            <a:r>
              <a:rPr lang="en-US" dirty="0">
                <a:latin typeface="Calibri" panose="020F0502020204030204" pitchFamily="34" charset="0"/>
              </a:rPr>
              <a:t>Association Standards: </a:t>
            </a:r>
            <a:r>
              <a:rPr lang="en-US" dirty="0">
                <a:latin typeface="Calibri" panose="020F0502020204030204" pitchFamily="34" charset="0"/>
                <a:hlinkClick r:id="rId5"/>
              </a:rPr>
              <a:t>http://</a:t>
            </a:r>
            <a:r>
              <a:rPr lang="en-US" dirty="0" smtClean="0">
                <a:latin typeface="Calibri" panose="020F0502020204030204" pitchFamily="34" charset="0"/>
                <a:hlinkClick r:id="rId5"/>
              </a:rPr>
              <a:t>www.guardianship.org/documents/Standards_of_Practice.pdf</a:t>
            </a:r>
            <a:r>
              <a:rPr lang="en-US" dirty="0" smtClean="0">
                <a:latin typeface="Calibri" panose="020F0502020204030204" pitchFamily="34" charset="0"/>
              </a:rPr>
              <a:t> </a:t>
            </a:r>
          </a:p>
          <a:p>
            <a:pPr>
              <a:spcBef>
                <a:spcPts val="1800"/>
              </a:spcBef>
            </a:pPr>
            <a:r>
              <a:rPr lang="en-US" dirty="0" smtClean="0">
                <a:latin typeface="Calibri" panose="020F0502020204030204" pitchFamily="34" charset="0"/>
              </a:rPr>
              <a:t>New York </a:t>
            </a:r>
            <a:r>
              <a:rPr lang="en-US" i="1" dirty="0" err="1" smtClean="0">
                <a:latin typeface="Calibri" panose="020F0502020204030204" pitchFamily="34" charset="0"/>
              </a:rPr>
              <a:t>Demaris</a:t>
            </a:r>
            <a:r>
              <a:rPr lang="en-US" dirty="0" smtClean="0">
                <a:latin typeface="Calibri" panose="020F0502020204030204" pitchFamily="34" charset="0"/>
              </a:rPr>
              <a:t> case,  </a:t>
            </a:r>
            <a:r>
              <a:rPr lang="en-US" dirty="0">
                <a:latin typeface="Calibri" panose="020F0502020204030204" pitchFamily="34" charset="0"/>
              </a:rPr>
              <a:t>court order: </a:t>
            </a:r>
            <a:r>
              <a:rPr lang="en-US" dirty="0">
                <a:latin typeface="Calibri" panose="020F0502020204030204" pitchFamily="34" charset="0"/>
                <a:hlinkClick r:id="rId6"/>
              </a:rPr>
              <a:t>http://</a:t>
            </a:r>
            <a:r>
              <a:rPr lang="en-US" dirty="0" smtClean="0">
                <a:latin typeface="Calibri" panose="020F0502020204030204" pitchFamily="34" charset="0"/>
                <a:hlinkClick r:id="rId6"/>
              </a:rPr>
              <a:t>www.americanbar.org/content/dam/aba/administrative/mental_physical_disability/dameris.authcheckdam.pdf</a:t>
            </a:r>
            <a:endParaRPr lang="en-US" dirty="0" smtClean="0">
              <a:latin typeface="Calibri" panose="020F0502020204030204" pitchFamily="34" charset="0"/>
            </a:endParaRPr>
          </a:p>
          <a:p>
            <a:pPr>
              <a:spcBef>
                <a:spcPts val="1800"/>
              </a:spcBef>
            </a:pPr>
            <a:r>
              <a:rPr lang="en-US" dirty="0">
                <a:latin typeface="Calibri" panose="020F0502020204030204" pitchFamily="34" charset="0"/>
              </a:rPr>
              <a:t>Pennsylvania </a:t>
            </a:r>
            <a:r>
              <a:rPr lang="en-US" i="1" dirty="0" smtClean="0">
                <a:latin typeface="Calibri" panose="020F0502020204030204" pitchFamily="34" charset="0"/>
              </a:rPr>
              <a:t>Peery</a:t>
            </a:r>
            <a:r>
              <a:rPr lang="en-US" dirty="0" smtClean="0">
                <a:latin typeface="Calibri" panose="020F0502020204030204" pitchFamily="34" charset="0"/>
              </a:rPr>
              <a:t> case, </a:t>
            </a:r>
            <a:r>
              <a:rPr lang="en-US" dirty="0">
                <a:latin typeface="Calibri" panose="020F0502020204030204" pitchFamily="34" charset="0"/>
              </a:rPr>
              <a:t>In re Peery, 727 A.2d 539, 540 (Pa. 1999). </a:t>
            </a:r>
          </a:p>
          <a:p>
            <a:pPr>
              <a:spcBef>
                <a:spcPts val="1800"/>
              </a:spcBef>
            </a:pPr>
            <a:r>
              <a:rPr lang="en-US" dirty="0">
                <a:latin typeface="Calibri" panose="020F0502020204030204" pitchFamily="34" charset="0"/>
              </a:rPr>
              <a:t>Practical Tool for Lawyers: </a:t>
            </a:r>
            <a:r>
              <a:rPr lang="en-US" dirty="0" smtClean="0">
                <a:latin typeface="Calibri" panose="020F0502020204030204" pitchFamily="34" charset="0"/>
              </a:rPr>
              <a:t>Steps </a:t>
            </a:r>
            <a:r>
              <a:rPr lang="en-US" dirty="0">
                <a:latin typeface="Calibri" panose="020F0502020204030204" pitchFamily="34" charset="0"/>
              </a:rPr>
              <a:t>in Supported Decision Making: </a:t>
            </a:r>
            <a:r>
              <a:rPr lang="en-US" dirty="0">
                <a:latin typeface="Calibri" panose="020F0502020204030204" pitchFamily="34" charset="0"/>
                <a:hlinkClick r:id="rId7"/>
              </a:rPr>
              <a:t>http://www.ambar.org/practicaltool</a:t>
            </a:r>
            <a:r>
              <a:rPr lang="en-US" dirty="0">
                <a:latin typeface="Calibri" panose="020F0502020204030204" pitchFamily="34" charset="0"/>
              </a:rPr>
              <a:t> </a:t>
            </a:r>
          </a:p>
          <a:p>
            <a:pPr>
              <a:spcBef>
                <a:spcPts val="1800"/>
              </a:spcBef>
            </a:pPr>
            <a:r>
              <a:rPr lang="en-US" dirty="0" smtClean="0">
                <a:latin typeface="Calibri" panose="020F0502020204030204" pitchFamily="34" charset="0"/>
              </a:rPr>
              <a:t>Texas SDM statute:     </a:t>
            </a:r>
            <a:r>
              <a:rPr lang="en-US" u="sng" dirty="0" smtClean="0">
                <a:latin typeface="Calibri" panose="020F0502020204030204" pitchFamily="34" charset="0"/>
                <a:hlinkClick r:id="rId8"/>
              </a:rPr>
              <a:t>http</a:t>
            </a:r>
            <a:r>
              <a:rPr lang="en-US" u="sng" dirty="0">
                <a:latin typeface="Calibri" panose="020F0502020204030204" pitchFamily="34" charset="0"/>
                <a:hlinkClick r:id="rId8"/>
              </a:rPr>
              <a:t>://</a:t>
            </a:r>
            <a:r>
              <a:rPr lang="en-US" u="sng" dirty="0" smtClean="0">
                <a:latin typeface="Calibri" panose="020F0502020204030204" pitchFamily="34" charset="0"/>
                <a:hlinkClick r:id="rId8"/>
              </a:rPr>
              <a:t>www.capitol.state.tx.us/Search/DocViewer.aspx?ID=84RHB000395B&amp;QueryText=supported%2bOR%2bguardian&amp;DocType=B</a:t>
            </a:r>
            <a:endParaRPr lang="en-US" u="sng" dirty="0" smtClean="0">
              <a:latin typeface="Calibri" panose="020F0502020204030204" pitchFamily="34" charset="0"/>
            </a:endParaRPr>
          </a:p>
        </p:txBody>
      </p:sp>
    </p:spTree>
    <p:extLst>
      <p:ext uri="{BB962C8B-B14F-4D97-AF65-F5344CB8AC3E}">
        <p14:creationId xmlns:p14="http://schemas.microsoft.com/office/powerpoint/2010/main" val="386360355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a:xfrm>
            <a:off x="152400" y="1036638"/>
            <a:ext cx="4236720" cy="1020762"/>
          </a:xfrm>
        </p:spPr>
        <p:txBody>
          <a:bodyPr>
            <a:normAutofit/>
          </a:bodyPr>
          <a:lstStyle/>
          <a:p>
            <a:r>
              <a:rPr lang="en-US" sz="2800" dirty="0">
                <a:solidFill>
                  <a:schemeClr val="accent1">
                    <a:lumMod val="50000"/>
                  </a:schemeClr>
                </a:solidFill>
              </a:rPr>
              <a:t>References </a:t>
            </a:r>
            <a:r>
              <a:rPr lang="en-US" sz="2800" dirty="0" smtClean="0">
                <a:solidFill>
                  <a:schemeClr val="accent1">
                    <a:lumMod val="50000"/>
                  </a:schemeClr>
                </a:solidFill>
              </a:rPr>
              <a:t>&amp; Resources</a:t>
            </a:r>
          </a:p>
          <a:p>
            <a:r>
              <a:rPr lang="en-US" sz="2400" dirty="0" smtClean="0">
                <a:solidFill>
                  <a:schemeClr val="accent1">
                    <a:lumMod val="50000"/>
                  </a:schemeClr>
                </a:solidFill>
              </a:rPr>
              <a:t>continued</a:t>
            </a:r>
            <a:endParaRPr lang="en-US" sz="2400" dirty="0">
              <a:solidFill>
                <a:schemeClr val="accent1">
                  <a:lumMod val="50000"/>
                </a:schemeClr>
              </a:solidFill>
            </a:endParaRPr>
          </a:p>
        </p:txBody>
      </p:sp>
      <p:sp>
        <p:nvSpPr>
          <p:cNvPr id="3" name="Content Placeholder 2"/>
          <p:cNvSpPr>
            <a:spLocks noGrp="1"/>
          </p:cNvSpPr>
          <p:nvPr>
            <p:ph sz="half" idx="2"/>
          </p:nvPr>
        </p:nvSpPr>
        <p:spPr/>
        <p:txBody>
          <a:bodyPr>
            <a:normAutofit/>
          </a:bodyPr>
          <a:lstStyle/>
          <a:p>
            <a:pPr marL="0" indent="0">
              <a:spcBef>
                <a:spcPts val="900"/>
              </a:spcBef>
              <a:buNone/>
            </a:pPr>
            <a:endParaRPr lang="en-US" sz="1200" dirty="0">
              <a:latin typeface="Calibri" panose="020F0502020204030204" pitchFamily="34" charset="0"/>
            </a:endParaRPr>
          </a:p>
          <a:p>
            <a:pPr marL="0" indent="0">
              <a:buNone/>
            </a:pPr>
            <a:endParaRPr lang="en-US" dirty="0"/>
          </a:p>
        </p:txBody>
      </p:sp>
      <p:sp>
        <p:nvSpPr>
          <p:cNvPr id="7" name="Text Placeholder 6"/>
          <p:cNvSpPr>
            <a:spLocks noGrp="1"/>
          </p:cNvSpPr>
          <p:nvPr>
            <p:ph type="body" sz="quarter" idx="3"/>
          </p:nvPr>
        </p:nvSpPr>
        <p:spPr>
          <a:xfrm>
            <a:off x="4800600" y="1036638"/>
            <a:ext cx="3931920" cy="639762"/>
          </a:xfrm>
        </p:spPr>
        <p:txBody>
          <a:bodyPr>
            <a:normAutofit/>
          </a:bodyPr>
          <a:lstStyle/>
          <a:p>
            <a:r>
              <a:rPr lang="en-US" sz="2800" dirty="0">
                <a:solidFill>
                  <a:schemeClr val="accent1">
                    <a:lumMod val="50000"/>
                  </a:schemeClr>
                </a:solidFill>
              </a:rPr>
              <a:t>Contact Information</a:t>
            </a:r>
          </a:p>
        </p:txBody>
      </p:sp>
      <p:sp>
        <p:nvSpPr>
          <p:cNvPr id="8" name="Content Placeholder 7"/>
          <p:cNvSpPr>
            <a:spLocks noGrp="1"/>
          </p:cNvSpPr>
          <p:nvPr>
            <p:ph sz="quarter" idx="4"/>
          </p:nvPr>
        </p:nvSpPr>
        <p:spPr>
          <a:xfrm>
            <a:off x="4876800" y="2057400"/>
            <a:ext cx="4038600" cy="3646488"/>
          </a:xfrm>
        </p:spPr>
        <p:txBody>
          <a:bodyPr/>
          <a:lstStyle/>
          <a:p>
            <a:pPr marL="0" indent="0">
              <a:spcBef>
                <a:spcPts val="400"/>
              </a:spcBef>
              <a:buNone/>
            </a:pPr>
            <a:r>
              <a:rPr lang="en-US" dirty="0">
                <a:latin typeface="Calibri" panose="020F0502020204030204" pitchFamily="34" charset="0"/>
              </a:rPr>
              <a:t>Elizabeth Pell, </a:t>
            </a:r>
            <a:r>
              <a:rPr lang="en-US" dirty="0" smtClean="0">
                <a:latin typeface="Calibri" panose="020F0502020204030204" pitchFamily="34" charset="0"/>
              </a:rPr>
              <a:t>Policy </a:t>
            </a:r>
            <a:r>
              <a:rPr lang="en-US" dirty="0">
                <a:latin typeface="Calibri" panose="020F0502020204030204" pitchFamily="34" charset="0"/>
              </a:rPr>
              <a:t>Associate</a:t>
            </a:r>
          </a:p>
          <a:p>
            <a:pPr marL="0" indent="0">
              <a:spcBef>
                <a:spcPts val="400"/>
              </a:spcBef>
              <a:buNone/>
            </a:pPr>
            <a:r>
              <a:rPr lang="en-US" dirty="0">
                <a:latin typeface="Calibri" panose="020F0502020204030204" pitchFamily="34" charset="0"/>
              </a:rPr>
              <a:t>Human Services Research Institute (HSRI)</a:t>
            </a:r>
          </a:p>
          <a:p>
            <a:pPr marL="0" indent="0">
              <a:spcBef>
                <a:spcPts val="400"/>
              </a:spcBef>
              <a:buNone/>
            </a:pPr>
            <a:r>
              <a:rPr lang="en-US" dirty="0">
                <a:latin typeface="Calibri" panose="020F0502020204030204" pitchFamily="34" charset="0"/>
                <a:hlinkClick r:id="rId3"/>
              </a:rPr>
              <a:t>epell@hsri.org</a:t>
            </a:r>
            <a:r>
              <a:rPr lang="en-US" dirty="0">
                <a:latin typeface="Calibri" panose="020F0502020204030204" pitchFamily="34" charset="0"/>
              </a:rPr>
              <a:t> </a:t>
            </a:r>
          </a:p>
          <a:p>
            <a:pPr marL="0" indent="0">
              <a:spcBef>
                <a:spcPts val="400"/>
              </a:spcBef>
              <a:buNone/>
            </a:pPr>
            <a:r>
              <a:rPr lang="en-US" dirty="0">
                <a:latin typeface="Calibri" panose="020F0502020204030204" pitchFamily="34" charset="0"/>
              </a:rPr>
              <a:t>617.876.0426 x 2307</a:t>
            </a:r>
          </a:p>
          <a:p>
            <a:pPr marL="0" indent="0">
              <a:spcBef>
                <a:spcPts val="400"/>
              </a:spcBef>
              <a:buNone/>
            </a:pPr>
            <a:r>
              <a:rPr lang="en-US" dirty="0">
                <a:latin typeface="Calibri" panose="020F0502020204030204" pitchFamily="34" charset="0"/>
                <a:hlinkClick r:id="rId4"/>
              </a:rPr>
              <a:t>www.hsri.org</a:t>
            </a:r>
            <a:r>
              <a:rPr lang="en-US" dirty="0">
                <a:latin typeface="Calibri" panose="020F0502020204030204" pitchFamily="34" charset="0"/>
              </a:rPr>
              <a:t> </a:t>
            </a:r>
          </a:p>
        </p:txBody>
      </p:sp>
      <p:pic>
        <p:nvPicPr>
          <p:cNvPr id="5" name="Picture 4" descr="C:\Users\epell\AppData\Local\Microsoft\Windows\Temporary Internet Files\Content.Outlook\TGTQN6OI\hsri_logo_type_large_green.jpg"/>
          <p:cNvPicPr/>
          <p:nvPr/>
        </p:nvPicPr>
        <p:blipFill>
          <a:blip r:embed="rId5" cstate="print"/>
          <a:srcRect/>
          <a:stretch>
            <a:fillRect/>
          </a:stretch>
        </p:blipFill>
        <p:spPr bwMode="auto">
          <a:xfrm>
            <a:off x="4836886" y="4146560"/>
            <a:ext cx="3257550" cy="820057"/>
          </a:xfrm>
          <a:prstGeom prst="rect">
            <a:avLst/>
          </a:prstGeom>
          <a:noFill/>
          <a:ln w="9525">
            <a:noFill/>
            <a:miter lim="800000"/>
            <a:headEnd/>
            <a:tailEnd/>
          </a:ln>
        </p:spPr>
      </p:pic>
      <p:sp>
        <p:nvSpPr>
          <p:cNvPr id="9" name="Rectangle 8"/>
          <p:cNvSpPr/>
          <p:nvPr/>
        </p:nvSpPr>
        <p:spPr>
          <a:xfrm>
            <a:off x="260531" y="2438400"/>
            <a:ext cx="4128589" cy="3046988"/>
          </a:xfrm>
          <a:prstGeom prst="rect">
            <a:avLst/>
          </a:prstGeom>
        </p:spPr>
        <p:txBody>
          <a:bodyPr wrap="square">
            <a:spAutoFit/>
          </a:bodyPr>
          <a:lstStyle/>
          <a:p>
            <a:pPr marL="182880" indent="-182880">
              <a:spcBef>
                <a:spcPts val="1800"/>
              </a:spcBef>
              <a:buClr>
                <a:schemeClr val="accent3">
                  <a:lumMod val="50000"/>
                </a:schemeClr>
              </a:buClr>
              <a:buFont typeface="Arial" panose="020B0604020202020204" pitchFamily="34" charset="0"/>
              <a:buChar char="•"/>
            </a:pPr>
            <a:r>
              <a:rPr lang="en-US" dirty="0">
                <a:latin typeface="Calibri" panose="020F0502020204030204" pitchFamily="34" charset="0"/>
              </a:rPr>
              <a:t>Texas SDM Representation Agreement: </a:t>
            </a:r>
            <a:r>
              <a:rPr lang="en-US" dirty="0">
                <a:latin typeface="Calibri" panose="020F0502020204030204" pitchFamily="34" charset="0"/>
                <a:hlinkClick r:id="rId6"/>
              </a:rPr>
              <a:t>http://supporteddecisions.org/wp-content/uploads/2015/09/Texas.Simplified-Supported-DecisionMaking-Form.pdf</a:t>
            </a:r>
            <a:r>
              <a:rPr lang="en-US" dirty="0">
                <a:latin typeface="Calibri" panose="020F0502020204030204" pitchFamily="34" charset="0"/>
              </a:rPr>
              <a:t> </a:t>
            </a:r>
          </a:p>
          <a:p>
            <a:pPr marL="182880" indent="-182880">
              <a:spcBef>
                <a:spcPts val="1800"/>
              </a:spcBef>
              <a:buClr>
                <a:schemeClr val="accent3">
                  <a:lumMod val="50000"/>
                </a:schemeClr>
              </a:buClr>
              <a:buFont typeface="Arial" panose="020B0604020202020204" pitchFamily="34" charset="0"/>
              <a:buChar char="•"/>
            </a:pPr>
            <a:r>
              <a:rPr lang="en-US" dirty="0" smtClean="0">
                <a:latin typeface="Calibri" panose="020F0502020204030204" pitchFamily="34" charset="0"/>
              </a:rPr>
              <a:t>Texas </a:t>
            </a:r>
            <a:r>
              <a:rPr lang="en-US" dirty="0">
                <a:latin typeface="Calibri" panose="020F0502020204030204" pitchFamily="34" charset="0"/>
              </a:rPr>
              <a:t>INCLUDE pilot: Lucy </a:t>
            </a:r>
            <a:r>
              <a:rPr lang="en-US" dirty="0" smtClean="0">
                <a:latin typeface="Calibri" panose="020F0502020204030204" pitchFamily="34" charset="0"/>
              </a:rPr>
              <a:t>Wood,              (</a:t>
            </a:r>
            <a:r>
              <a:rPr lang="en-US" dirty="0">
                <a:solidFill>
                  <a:schemeClr val="accent1">
                    <a:lumMod val="50000"/>
                  </a:schemeClr>
                </a:solidFill>
                <a:latin typeface="Calibri" panose="020F0502020204030204" pitchFamily="34" charset="0"/>
              </a:rPr>
              <a:t>512) 626-2060, </a:t>
            </a:r>
            <a:r>
              <a:rPr lang="en-US" u="sng" dirty="0">
                <a:latin typeface="Calibri" panose="020F0502020204030204" pitchFamily="34" charset="0"/>
                <a:hlinkClick r:id="rId7"/>
              </a:rPr>
              <a:t>lwood@law.utexas.edu</a:t>
            </a:r>
            <a:r>
              <a:rPr lang="en-US" dirty="0">
                <a:latin typeface="Calibri" panose="020F0502020204030204" pitchFamily="34" charset="0"/>
              </a:rPr>
              <a:t>  </a:t>
            </a:r>
          </a:p>
          <a:p>
            <a:pPr marL="182880" indent="-182880">
              <a:spcBef>
                <a:spcPts val="1800"/>
              </a:spcBef>
              <a:buClr>
                <a:schemeClr val="accent3">
                  <a:lumMod val="50000"/>
                </a:schemeClr>
              </a:buClr>
              <a:buFont typeface="Arial" panose="020B0604020202020204" pitchFamily="34" charset="0"/>
              <a:buChar char="•"/>
            </a:pPr>
            <a:r>
              <a:rPr lang="en-US" dirty="0" smtClean="0">
                <a:latin typeface="Calibri" panose="020F0502020204030204" pitchFamily="34" charset="0"/>
              </a:rPr>
              <a:t>Virginia </a:t>
            </a:r>
            <a:r>
              <a:rPr lang="en-US" dirty="0">
                <a:latin typeface="Calibri" panose="020F0502020204030204" pitchFamily="34" charset="0"/>
              </a:rPr>
              <a:t>case: Ross v. Hatch, No. CWF120000426P-03, slip op. at </a:t>
            </a:r>
            <a:r>
              <a:rPr lang="en-US" dirty="0" smtClean="0">
                <a:latin typeface="Calibri" panose="020F0502020204030204" pitchFamily="34" charset="0"/>
              </a:rPr>
              <a:t>7                (</a:t>
            </a:r>
            <a:r>
              <a:rPr lang="en-US" dirty="0">
                <a:latin typeface="Calibri" panose="020F0502020204030204" pitchFamily="34" charset="0"/>
              </a:rPr>
              <a:t>Va. Cir. Ct. Aug. 2, 2013)  </a:t>
            </a:r>
          </a:p>
        </p:txBody>
      </p:sp>
    </p:spTree>
    <p:extLst>
      <p:ext uri="{BB962C8B-B14F-4D97-AF65-F5344CB8AC3E}">
        <p14:creationId xmlns:p14="http://schemas.microsoft.com/office/powerpoint/2010/main" val="152650506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a:t>Texas </a:t>
            </a:r>
            <a:r>
              <a:rPr lang="en-US" sz="3600" dirty="0" smtClean="0"/>
              <a:t>- First </a:t>
            </a:r>
            <a:r>
              <a:rPr lang="en-US" sz="3600" dirty="0"/>
              <a:t>SDM </a:t>
            </a:r>
            <a:r>
              <a:rPr lang="en-US" sz="3600" dirty="0" smtClean="0"/>
              <a:t>law in U.S.</a:t>
            </a:r>
            <a:endParaRPr lang="en-US" sz="3600" dirty="0"/>
          </a:p>
        </p:txBody>
      </p:sp>
      <p:sp>
        <p:nvSpPr>
          <p:cNvPr id="3" name="Content Placeholder 2"/>
          <p:cNvSpPr>
            <a:spLocks noGrp="1"/>
          </p:cNvSpPr>
          <p:nvPr>
            <p:ph sz="half" idx="1"/>
          </p:nvPr>
        </p:nvSpPr>
        <p:spPr>
          <a:xfrm>
            <a:off x="685800" y="1828800"/>
            <a:ext cx="7772400" cy="4794504"/>
          </a:xfrm>
        </p:spPr>
        <p:txBody>
          <a:bodyPr>
            <a:normAutofit/>
          </a:bodyPr>
          <a:lstStyle/>
          <a:p>
            <a:pPr>
              <a:spcBef>
                <a:spcPts val="1200"/>
              </a:spcBef>
            </a:pPr>
            <a:r>
              <a:rPr lang="en-US" sz="2200" dirty="0" smtClean="0">
                <a:latin typeface="Calibri" panose="020F0502020204030204" pitchFamily="34" charset="0"/>
              </a:rPr>
              <a:t>Appears </a:t>
            </a:r>
            <a:r>
              <a:rPr lang="en-US" sz="2200" dirty="0">
                <a:latin typeface="Calibri" panose="020F0502020204030204" pitchFamily="34" charset="0"/>
              </a:rPr>
              <a:t>to </a:t>
            </a:r>
            <a:r>
              <a:rPr lang="en-US" sz="2200" dirty="0" smtClean="0">
                <a:latin typeface="Calibri" panose="020F0502020204030204" pitchFamily="34" charset="0"/>
              </a:rPr>
              <a:t>provide </a:t>
            </a:r>
            <a:r>
              <a:rPr lang="en-US" sz="2200" dirty="0">
                <a:latin typeface="Calibri" panose="020F0502020204030204" pitchFamily="34" charset="0"/>
              </a:rPr>
              <a:t>safe harbor for third parties who rely on SDM Agreement. </a:t>
            </a:r>
          </a:p>
          <a:p>
            <a:pPr>
              <a:spcBef>
                <a:spcPts val="1800"/>
              </a:spcBef>
            </a:pPr>
            <a:r>
              <a:rPr lang="en-US" sz="2200" dirty="0">
                <a:latin typeface="Calibri" panose="020F0502020204030204" pitchFamily="34" charset="0"/>
              </a:rPr>
              <a:t>Affirms use of formal and informal supports, services and assistance can help an individual meet their basic needs, physical or mental health needs, financial affairs and personal decisions.</a:t>
            </a:r>
          </a:p>
          <a:p>
            <a:pPr>
              <a:spcBef>
                <a:spcPts val="1800"/>
              </a:spcBef>
            </a:pPr>
            <a:r>
              <a:rPr lang="en-US" sz="2200" b="1" dirty="0" smtClean="0">
                <a:latin typeface="Calibri" panose="020F0502020204030204" pitchFamily="34" charset="0"/>
              </a:rPr>
              <a:t>Presumes incapacitated </a:t>
            </a:r>
            <a:r>
              <a:rPr lang="en-US" sz="2200" b="1" dirty="0">
                <a:latin typeface="Calibri" panose="020F0502020204030204" pitchFamily="34" charset="0"/>
              </a:rPr>
              <a:t>person retains capacity to make personal </a:t>
            </a:r>
            <a:r>
              <a:rPr lang="en-US" sz="2200" b="1" dirty="0" smtClean="0">
                <a:latin typeface="Calibri" panose="020F0502020204030204" pitchFamily="34" charset="0"/>
              </a:rPr>
              <a:t>decisions</a:t>
            </a:r>
            <a:r>
              <a:rPr lang="en-US" sz="2200" dirty="0" smtClean="0">
                <a:latin typeface="Calibri" panose="020F0502020204030204" pitchFamily="34" charset="0"/>
              </a:rPr>
              <a:t>. </a:t>
            </a:r>
            <a:r>
              <a:rPr lang="en-US" sz="2200" dirty="0">
                <a:latin typeface="Calibri" panose="020F0502020204030204" pitchFamily="34" charset="0"/>
              </a:rPr>
              <a:t>Requires specific findings of necessity before removing </a:t>
            </a:r>
            <a:r>
              <a:rPr lang="en-US" sz="2200" dirty="0" smtClean="0">
                <a:latin typeface="Calibri" panose="020F0502020204030204" pitchFamily="34" charset="0"/>
              </a:rPr>
              <a:t>person’s </a:t>
            </a:r>
            <a:r>
              <a:rPr lang="en-US" sz="2200" dirty="0">
                <a:latin typeface="Calibri" panose="020F0502020204030204" pitchFamily="34" charset="0"/>
              </a:rPr>
              <a:t>right to make personal decisions about </a:t>
            </a:r>
            <a:r>
              <a:rPr lang="en-US" sz="2200" dirty="0" smtClean="0">
                <a:latin typeface="Calibri" panose="020F0502020204030204" pitchFamily="34" charset="0"/>
              </a:rPr>
              <a:t>where they live, </a:t>
            </a:r>
            <a:r>
              <a:rPr lang="en-US" sz="2200" dirty="0">
                <a:latin typeface="Calibri" panose="020F0502020204030204" pitchFamily="34" charset="0"/>
              </a:rPr>
              <a:t>voting, </a:t>
            </a:r>
            <a:r>
              <a:rPr lang="en-US" sz="2200" dirty="0" smtClean="0">
                <a:latin typeface="Calibri" panose="020F0502020204030204" pitchFamily="34" charset="0"/>
              </a:rPr>
              <a:t>operating </a:t>
            </a:r>
            <a:r>
              <a:rPr lang="en-US" sz="2200" dirty="0">
                <a:latin typeface="Calibri" panose="020F0502020204030204" pitchFamily="34" charset="0"/>
              </a:rPr>
              <a:t>motor </a:t>
            </a:r>
            <a:r>
              <a:rPr lang="en-US" sz="2200" dirty="0" smtClean="0">
                <a:latin typeface="Calibri" panose="020F0502020204030204" pitchFamily="34" charset="0"/>
              </a:rPr>
              <a:t>vehicle, </a:t>
            </a:r>
            <a:r>
              <a:rPr lang="en-US" sz="2200" dirty="0">
                <a:latin typeface="Calibri" panose="020F0502020204030204" pitchFamily="34" charset="0"/>
              </a:rPr>
              <a:t>marriage</a:t>
            </a:r>
            <a:r>
              <a:rPr lang="en-US" sz="2200" dirty="0" smtClean="0">
                <a:latin typeface="Calibri" panose="020F0502020204030204" pitchFamily="34" charset="0"/>
              </a:rPr>
              <a:t>.</a:t>
            </a:r>
            <a:endParaRPr lang="en-US" sz="2200" dirty="0">
              <a:latin typeface="Calibri" panose="020F0502020204030204" pitchFamily="34" charset="0"/>
            </a:endParaRPr>
          </a:p>
          <a:p>
            <a:pPr>
              <a:spcBef>
                <a:spcPts val="1200"/>
              </a:spcBef>
            </a:pPr>
            <a:endParaRPr lang="en-US" sz="2000" dirty="0">
              <a:latin typeface="Calibri" panose="020F0502020204030204" pitchFamily="34" charset="0"/>
            </a:endParaRPr>
          </a:p>
        </p:txBody>
      </p:sp>
    </p:spTree>
    <p:extLst>
      <p:ext uri="{BB962C8B-B14F-4D97-AF65-F5344CB8AC3E}">
        <p14:creationId xmlns:p14="http://schemas.microsoft.com/office/powerpoint/2010/main" val="5805843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a:t>Texas </a:t>
            </a:r>
            <a:r>
              <a:rPr lang="en-US" sz="3600" dirty="0" smtClean="0"/>
              <a:t>- First </a:t>
            </a:r>
            <a:r>
              <a:rPr lang="en-US" sz="3600" dirty="0"/>
              <a:t>SDM </a:t>
            </a:r>
            <a:r>
              <a:rPr lang="en-US" sz="3600" dirty="0" smtClean="0"/>
              <a:t>law in U.S.</a:t>
            </a:r>
            <a:endParaRPr lang="en-US" sz="3600" dirty="0"/>
          </a:p>
        </p:txBody>
      </p:sp>
      <p:sp>
        <p:nvSpPr>
          <p:cNvPr id="3" name="Content Placeholder 2"/>
          <p:cNvSpPr>
            <a:spLocks noGrp="1"/>
          </p:cNvSpPr>
          <p:nvPr>
            <p:ph sz="half" idx="1"/>
          </p:nvPr>
        </p:nvSpPr>
        <p:spPr>
          <a:xfrm>
            <a:off x="457200" y="1752600"/>
            <a:ext cx="7848600" cy="4718304"/>
          </a:xfrm>
        </p:spPr>
        <p:txBody>
          <a:bodyPr>
            <a:normAutofit/>
          </a:bodyPr>
          <a:lstStyle/>
          <a:p>
            <a:pPr marL="182880" indent="-182880"/>
            <a:r>
              <a:rPr lang="en-US" sz="2400" dirty="0">
                <a:latin typeface="Calibri" panose="020F0502020204030204" pitchFamily="34" charset="0"/>
              </a:rPr>
              <a:t>Great SDM Representation Agreement form that does not require court approval. </a:t>
            </a:r>
          </a:p>
          <a:p>
            <a:pPr marL="182880" indent="-182880"/>
            <a:r>
              <a:rPr lang="en-US" sz="2400" dirty="0" smtClean="0">
                <a:latin typeface="Calibri" panose="020F0502020204030204" pitchFamily="34" charset="0"/>
              </a:rPr>
              <a:t>Law recognizes </a:t>
            </a:r>
            <a:r>
              <a:rPr lang="en-US" sz="2400" dirty="0">
                <a:latin typeface="Calibri" panose="020F0502020204030204" pitchFamily="34" charset="0"/>
              </a:rPr>
              <a:t>a freely chosen </a:t>
            </a:r>
            <a:r>
              <a:rPr lang="en-US" sz="2400" dirty="0" smtClean="0">
                <a:latin typeface="Calibri" panose="020F0502020204030204" pitchFamily="34" charset="0"/>
              </a:rPr>
              <a:t>supporter </a:t>
            </a:r>
            <a:r>
              <a:rPr lang="en-US" sz="2400" dirty="0">
                <a:latin typeface="Calibri" panose="020F0502020204030204" pitchFamily="34" charset="0"/>
              </a:rPr>
              <a:t>as someone who will provide </a:t>
            </a:r>
            <a:r>
              <a:rPr lang="en-US" sz="2400" dirty="0" smtClean="0">
                <a:latin typeface="Calibri" panose="020F0502020204030204" pitchFamily="34" charset="0"/>
              </a:rPr>
              <a:t>decision making assistance but not make decisions for a person.  </a:t>
            </a:r>
          </a:p>
          <a:p>
            <a:pPr marL="182880" indent="-182880">
              <a:spcBef>
                <a:spcPts val="1800"/>
              </a:spcBef>
            </a:pPr>
            <a:r>
              <a:rPr lang="en-US" sz="2200" dirty="0" smtClean="0"/>
              <a:t>Excerpt: “My </a:t>
            </a:r>
            <a:r>
              <a:rPr lang="en-US" sz="2200" dirty="0"/>
              <a:t>supporter does not make decisions for me. My supporter may: 1. Help me get information for medical, psychological, financial, or educational decisions; 2. Help me understand my choices so I can make the best decision for me; or 3. Help me tell people my decision. </a:t>
            </a:r>
            <a:endParaRPr lang="en-US" sz="2200" dirty="0" smtClean="0">
              <a:latin typeface="Calibri" panose="020F0502020204030204" pitchFamily="34" charset="0"/>
            </a:endParaRPr>
          </a:p>
          <a:p>
            <a:pPr marL="182880" indent="-182880">
              <a:spcBef>
                <a:spcPts val="1800"/>
              </a:spcBef>
            </a:pPr>
            <a:r>
              <a:rPr lang="en-US" sz="2400" dirty="0">
                <a:latin typeface="Calibri" panose="020F0502020204030204" pitchFamily="34" charset="0"/>
              </a:rPr>
              <a:t>Model for other </a:t>
            </a:r>
            <a:r>
              <a:rPr lang="en-US" sz="2400" dirty="0" smtClean="0">
                <a:latin typeface="Calibri" panose="020F0502020204030204" pitchFamily="34" charset="0"/>
              </a:rPr>
              <a:t>states</a:t>
            </a:r>
            <a:endParaRPr lang="en-US" sz="2400" dirty="0">
              <a:latin typeface="Calibri" panose="020F0502020204030204" pitchFamily="34" charset="0"/>
            </a:endParaRPr>
          </a:p>
          <a:p>
            <a:pPr marL="0" indent="0">
              <a:buNone/>
            </a:pPr>
            <a:endParaRPr lang="en-US" sz="2400" dirty="0" smtClean="0">
              <a:latin typeface="Calibri" panose="020F0502020204030204" pitchFamily="34" charset="0"/>
            </a:endParaRPr>
          </a:p>
          <a:p>
            <a:pPr marL="0" indent="0">
              <a:buNone/>
            </a:pPr>
            <a:endParaRPr lang="en-US" sz="2200" dirty="0" smtClean="0">
              <a:latin typeface="Calibri" panose="020F0502020204030204" pitchFamily="34" charset="0"/>
            </a:endParaRPr>
          </a:p>
        </p:txBody>
      </p:sp>
    </p:spTree>
    <p:extLst>
      <p:ext uri="{BB962C8B-B14F-4D97-AF65-F5344CB8AC3E}">
        <p14:creationId xmlns:p14="http://schemas.microsoft.com/office/powerpoint/2010/main" val="11599696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spcBef>
                <a:spcPts val="200"/>
              </a:spcBef>
            </a:pPr>
            <a:r>
              <a:rPr lang="en-US" dirty="0" smtClean="0"/>
              <a:t>2. Case Law</a:t>
            </a:r>
            <a:endParaRPr lang="en-US" dirty="0"/>
          </a:p>
        </p:txBody>
      </p:sp>
      <p:sp>
        <p:nvSpPr>
          <p:cNvPr id="3" name="Subtitle 2"/>
          <p:cNvSpPr>
            <a:spLocks noGrp="1"/>
          </p:cNvSpPr>
          <p:nvPr>
            <p:ph type="subTitle" idx="1"/>
          </p:nvPr>
        </p:nvSpPr>
        <p:spPr>
          <a:xfrm>
            <a:off x="674915" y="3505200"/>
            <a:ext cx="3668486" cy="2209800"/>
          </a:xfrm>
        </p:spPr>
        <p:txBody>
          <a:bodyPr>
            <a:noAutofit/>
          </a:bodyPr>
          <a:lstStyle/>
          <a:p>
            <a:pPr>
              <a:spcBef>
                <a:spcPts val="0"/>
              </a:spcBef>
            </a:pPr>
            <a:r>
              <a:rPr lang="en-US" sz="2400" dirty="0" smtClean="0">
                <a:solidFill>
                  <a:schemeClr val="dk1"/>
                </a:solidFill>
                <a:latin typeface="Calibri" panose="020F0502020204030204" pitchFamily="34" charset="0"/>
              </a:rPr>
              <a:t>Judges have overturned guardianships</a:t>
            </a:r>
          </a:p>
          <a:p>
            <a:pPr>
              <a:spcBef>
                <a:spcPts val="0"/>
              </a:spcBef>
            </a:pPr>
            <a:r>
              <a:rPr lang="en-US" sz="2400" dirty="0" smtClean="0">
                <a:solidFill>
                  <a:schemeClr val="dk1"/>
                </a:solidFill>
                <a:latin typeface="Calibri" panose="020F0502020204030204" pitchFamily="34" charset="0"/>
              </a:rPr>
              <a:t>and refused to impose guardianship in </a:t>
            </a:r>
          </a:p>
          <a:p>
            <a:pPr>
              <a:spcBef>
                <a:spcPts val="0"/>
              </a:spcBef>
            </a:pPr>
            <a:r>
              <a:rPr lang="en-US" sz="2400" dirty="0">
                <a:solidFill>
                  <a:schemeClr val="dk1"/>
                </a:solidFill>
                <a:latin typeface="Calibri" panose="020F0502020204030204" pitchFamily="34" charset="0"/>
              </a:rPr>
              <a:t>r</a:t>
            </a:r>
            <a:r>
              <a:rPr lang="en-US" sz="2400" dirty="0" smtClean="0">
                <a:solidFill>
                  <a:schemeClr val="dk1"/>
                </a:solidFill>
                <a:latin typeface="Calibri" panose="020F0502020204030204" pitchFamily="34" charset="0"/>
              </a:rPr>
              <a:t>ecognition of SDM. </a:t>
            </a:r>
            <a:endParaRPr lang="en-US" sz="2400" dirty="0">
              <a:latin typeface="Calibri" panose="020F0502020204030204" pitchFamily="34" charset="0"/>
            </a:endParaRPr>
          </a:p>
        </p:txBody>
      </p:sp>
      <p:pic>
        <p:nvPicPr>
          <p:cNvPr id="3076" name="Picture 4" descr="http://disabilityhorizons.com/wp-content/uploads/2014/07/10365915_731375036906314_2522635228105983638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111829"/>
            <a:ext cx="4165600" cy="312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55196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702" y="457200"/>
            <a:ext cx="8229600" cy="990600"/>
          </a:xfrm>
        </p:spPr>
        <p:txBody>
          <a:bodyPr>
            <a:normAutofit/>
          </a:bodyPr>
          <a:lstStyle/>
          <a:p>
            <a:pPr algn="ctr"/>
            <a:r>
              <a:rPr lang="en-US" sz="3600" dirty="0" smtClean="0"/>
              <a:t>1991 Pennsylvania case</a:t>
            </a:r>
            <a:endParaRPr lang="en-US" sz="3600" dirty="0"/>
          </a:p>
        </p:txBody>
      </p:sp>
      <p:sp>
        <p:nvSpPr>
          <p:cNvPr id="3" name="Content Placeholder 2"/>
          <p:cNvSpPr>
            <a:spLocks noGrp="1"/>
          </p:cNvSpPr>
          <p:nvPr>
            <p:ph idx="1"/>
          </p:nvPr>
        </p:nvSpPr>
        <p:spPr>
          <a:xfrm>
            <a:off x="685800" y="1600200"/>
            <a:ext cx="7772400" cy="4876800"/>
          </a:xfrm>
        </p:spPr>
        <p:txBody>
          <a:bodyPr>
            <a:noAutofit/>
          </a:bodyPr>
          <a:lstStyle/>
          <a:p>
            <a:r>
              <a:rPr lang="en-US" sz="2100" dirty="0" smtClean="0">
                <a:latin typeface="Calibri" panose="020F0502020204030204" pitchFamily="34" charset="0"/>
              </a:rPr>
              <a:t>Brother filed guardianship petition of his 60 year-old sister. </a:t>
            </a:r>
            <a:r>
              <a:rPr lang="en-US" sz="2100" dirty="0">
                <a:latin typeface="Calibri" panose="020F0502020204030204" pitchFamily="34" charset="0"/>
              </a:rPr>
              <a:t> </a:t>
            </a:r>
            <a:r>
              <a:rPr lang="en-US" sz="2100" dirty="0" smtClean="0">
                <a:latin typeface="Calibri" panose="020F0502020204030204" pitchFamily="34" charset="0"/>
              </a:rPr>
              <a:t>Ms. Peery placed under guardianship. Appealed to state’s higher court. </a:t>
            </a:r>
          </a:p>
          <a:p>
            <a:pPr>
              <a:spcBef>
                <a:spcPts val="1800"/>
              </a:spcBef>
            </a:pPr>
            <a:r>
              <a:rPr lang="en-US" sz="2100" dirty="0">
                <a:latin typeface="Calibri" panose="020F0502020204030204" pitchFamily="34" charset="0"/>
              </a:rPr>
              <a:t>Superior Court </a:t>
            </a:r>
            <a:r>
              <a:rPr lang="en-US" sz="2100" dirty="0" smtClean="0">
                <a:latin typeface="Calibri" panose="020F0502020204030204" pitchFamily="34" charset="0"/>
              </a:rPr>
              <a:t>ruled lower </a:t>
            </a:r>
            <a:r>
              <a:rPr lang="en-US" sz="2100" dirty="0">
                <a:latin typeface="Calibri" panose="020F0502020204030204" pitchFamily="34" charset="0"/>
              </a:rPr>
              <a:t>court erred by failing to make separate </a:t>
            </a:r>
            <a:r>
              <a:rPr lang="en-US" sz="2100" dirty="0" smtClean="0">
                <a:latin typeface="Calibri" panose="020F0502020204030204" pitchFamily="34" charset="0"/>
              </a:rPr>
              <a:t>findings required by law: </a:t>
            </a:r>
            <a:r>
              <a:rPr lang="en-US" sz="2100" dirty="0">
                <a:latin typeface="Calibri" panose="020F0502020204030204" pitchFamily="34" charset="0"/>
              </a:rPr>
              <a:t>(1) </a:t>
            </a:r>
            <a:r>
              <a:rPr lang="en-US" sz="2100" dirty="0" smtClean="0">
                <a:latin typeface="Calibri" panose="020F0502020204030204" pitchFamily="34" charset="0"/>
              </a:rPr>
              <a:t>person’s incapacity </a:t>
            </a:r>
            <a:r>
              <a:rPr lang="en-US" sz="2100" dirty="0">
                <a:latin typeface="Calibri" panose="020F0502020204030204" pitchFamily="34" charset="0"/>
              </a:rPr>
              <a:t>and (2) </a:t>
            </a:r>
            <a:r>
              <a:rPr lang="en-US" sz="2100" dirty="0" smtClean="0">
                <a:latin typeface="Calibri" panose="020F0502020204030204" pitchFamily="34" charset="0"/>
              </a:rPr>
              <a:t>need </a:t>
            </a:r>
            <a:r>
              <a:rPr lang="en-US" sz="2100" dirty="0">
                <a:latin typeface="Calibri" panose="020F0502020204030204" pitchFamily="34" charset="0"/>
              </a:rPr>
              <a:t>for a guardian. </a:t>
            </a:r>
            <a:r>
              <a:rPr lang="en-US" sz="2100" dirty="0" smtClean="0">
                <a:latin typeface="Calibri" panose="020F0502020204030204" pitchFamily="34" charset="0"/>
              </a:rPr>
              <a:t>Sent case back to </a:t>
            </a:r>
            <a:r>
              <a:rPr lang="en-US" sz="2100" dirty="0">
                <a:latin typeface="Calibri" panose="020F0502020204030204" pitchFamily="34" charset="0"/>
              </a:rPr>
              <a:t>conduct </a:t>
            </a:r>
            <a:r>
              <a:rPr lang="en-US" sz="2100" dirty="0" smtClean="0">
                <a:latin typeface="Calibri" panose="020F0502020204030204" pitchFamily="34" charset="0"/>
              </a:rPr>
              <a:t>a </a:t>
            </a:r>
            <a:r>
              <a:rPr lang="en-US" sz="2100" dirty="0">
                <a:latin typeface="Calibri" panose="020F0502020204030204" pitchFamily="34" charset="0"/>
              </a:rPr>
              <a:t>hearing </a:t>
            </a:r>
            <a:r>
              <a:rPr lang="en-US" sz="2100" dirty="0" smtClean="0">
                <a:latin typeface="Calibri" panose="020F0502020204030204" pitchFamily="34" charset="0"/>
              </a:rPr>
              <a:t>on </a:t>
            </a:r>
            <a:r>
              <a:rPr lang="en-US" sz="2100" dirty="0">
                <a:latin typeface="Calibri" panose="020F0502020204030204" pitchFamily="34" charset="0"/>
              </a:rPr>
              <a:t>need for </a:t>
            </a:r>
            <a:r>
              <a:rPr lang="en-US" sz="2100" dirty="0" smtClean="0">
                <a:latin typeface="Calibri" panose="020F0502020204030204" pitchFamily="34" charset="0"/>
              </a:rPr>
              <a:t> </a:t>
            </a:r>
            <a:r>
              <a:rPr lang="en-US" sz="2100" dirty="0">
                <a:latin typeface="Calibri" panose="020F0502020204030204" pitchFamily="34" charset="0"/>
              </a:rPr>
              <a:t>guardian.</a:t>
            </a:r>
            <a:endParaRPr lang="en-US" sz="2100" dirty="0" smtClean="0">
              <a:latin typeface="Calibri" panose="020F0502020204030204" pitchFamily="34" charset="0"/>
            </a:endParaRPr>
          </a:p>
          <a:p>
            <a:pPr>
              <a:spcBef>
                <a:spcPts val="1800"/>
              </a:spcBef>
            </a:pPr>
            <a:r>
              <a:rPr lang="en-US" sz="2100" dirty="0" smtClean="0">
                <a:latin typeface="Calibri" panose="020F0502020204030204" pitchFamily="34" charset="0"/>
              </a:rPr>
              <a:t>Lower court found Ms. Peery’s I.Q. low but this </a:t>
            </a:r>
            <a:r>
              <a:rPr lang="en-US" sz="2100" dirty="0">
                <a:latin typeface="Calibri" panose="020F0502020204030204" pitchFamily="34" charset="0"/>
              </a:rPr>
              <a:t>did not render her incapable of </a:t>
            </a:r>
            <a:r>
              <a:rPr lang="en-US" sz="2100" dirty="0" smtClean="0">
                <a:latin typeface="Calibri" panose="020F0502020204030204" pitchFamily="34" charset="0"/>
              </a:rPr>
              <a:t>self-care. It required </a:t>
            </a:r>
            <a:r>
              <a:rPr lang="en-US" sz="2100" dirty="0">
                <a:latin typeface="Calibri" panose="020F0502020204030204" pitchFamily="34" charset="0"/>
              </a:rPr>
              <a:t>her to depend on others in regard to </a:t>
            </a:r>
            <a:r>
              <a:rPr lang="en-US" sz="2100" dirty="0" smtClean="0">
                <a:latin typeface="Calibri" panose="020F0502020204030204" pitchFamily="34" charset="0"/>
              </a:rPr>
              <a:t>health</a:t>
            </a:r>
            <a:r>
              <a:rPr lang="en-US" sz="2100" dirty="0">
                <a:latin typeface="Calibri" panose="020F0502020204030204" pitchFamily="34" charset="0"/>
              </a:rPr>
              <a:t>, welfare, safety, and medical needs. C</a:t>
            </a:r>
            <a:r>
              <a:rPr lang="en-US" sz="2100" dirty="0" smtClean="0">
                <a:latin typeface="Calibri" panose="020F0502020204030204" pitchFamily="34" charset="0"/>
              </a:rPr>
              <a:t>ourt found her </a:t>
            </a:r>
            <a:r>
              <a:rPr lang="en-US" sz="2100" dirty="0">
                <a:latin typeface="Calibri" panose="020F0502020204030204" pitchFamily="34" charset="0"/>
              </a:rPr>
              <a:t>needs were being met with the help of individuals already assisting her. J</a:t>
            </a:r>
            <a:r>
              <a:rPr lang="en-US" sz="2100" dirty="0" smtClean="0">
                <a:latin typeface="Calibri" panose="020F0502020204030204" pitchFamily="34" charset="0"/>
              </a:rPr>
              <a:t>udge impressed </a:t>
            </a:r>
            <a:r>
              <a:rPr lang="en-US" sz="2100" dirty="0">
                <a:latin typeface="Calibri" panose="020F0502020204030204" pitchFamily="34" charset="0"/>
              </a:rPr>
              <a:t>with </a:t>
            </a:r>
            <a:r>
              <a:rPr lang="en-US" sz="2100" dirty="0" smtClean="0">
                <a:latin typeface="Calibri" panose="020F0502020204030204" pitchFamily="34" charset="0"/>
              </a:rPr>
              <a:t>her support system, caretakers extremely </a:t>
            </a:r>
            <a:r>
              <a:rPr lang="en-US" sz="2100" dirty="0">
                <a:latin typeface="Calibri" panose="020F0502020204030204" pitchFamily="34" charset="0"/>
              </a:rPr>
              <a:t>devoted and reliable. </a:t>
            </a:r>
            <a:r>
              <a:rPr lang="en-US" sz="2100" dirty="0" smtClean="0">
                <a:latin typeface="Calibri" panose="020F0502020204030204" pitchFamily="34" charset="0"/>
              </a:rPr>
              <a:t>Judge examined </a:t>
            </a:r>
            <a:r>
              <a:rPr lang="en-US" sz="2100" dirty="0">
                <a:latin typeface="Calibri" panose="020F0502020204030204" pitchFamily="34" charset="0"/>
              </a:rPr>
              <a:t>Ms. </a:t>
            </a:r>
            <a:r>
              <a:rPr lang="en-US" sz="2100" dirty="0" smtClean="0">
                <a:latin typeface="Calibri" panose="020F0502020204030204" pitchFamily="34" charset="0"/>
              </a:rPr>
              <a:t>Peery’s preferences, and found she </a:t>
            </a:r>
            <a:r>
              <a:rPr lang="en-US" sz="2100" dirty="0">
                <a:latin typeface="Calibri" panose="020F0502020204030204" pitchFamily="34" charset="0"/>
              </a:rPr>
              <a:t>was satisfied with her </a:t>
            </a:r>
            <a:r>
              <a:rPr lang="en-US" sz="2100" dirty="0" smtClean="0">
                <a:latin typeface="Calibri" panose="020F0502020204030204" pitchFamily="34" charset="0"/>
              </a:rPr>
              <a:t>life and current supports, </a:t>
            </a:r>
            <a:r>
              <a:rPr lang="en-US" sz="2100" dirty="0">
                <a:latin typeface="Calibri" panose="020F0502020204030204" pitchFamily="34" charset="0"/>
              </a:rPr>
              <a:t>and </a:t>
            </a:r>
            <a:r>
              <a:rPr lang="en-US" sz="2100" dirty="0" smtClean="0">
                <a:latin typeface="Calibri" panose="020F0502020204030204" pitchFamily="34" charset="0"/>
              </a:rPr>
              <a:t>she did not </a:t>
            </a:r>
            <a:r>
              <a:rPr lang="en-US" sz="2100" dirty="0">
                <a:latin typeface="Calibri" panose="020F0502020204030204" pitchFamily="34" charset="0"/>
              </a:rPr>
              <a:t>wish to see her </a:t>
            </a:r>
            <a:r>
              <a:rPr lang="en-US" sz="2100" dirty="0" smtClean="0">
                <a:latin typeface="Calibri" panose="020F0502020204030204" pitchFamily="34" charset="0"/>
              </a:rPr>
              <a:t>brother.</a:t>
            </a:r>
          </a:p>
        </p:txBody>
      </p:sp>
    </p:spTree>
    <p:extLst>
      <p:ext uri="{BB962C8B-B14F-4D97-AF65-F5344CB8AC3E}">
        <p14:creationId xmlns:p14="http://schemas.microsoft.com/office/powerpoint/2010/main" val="34959244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702" y="457200"/>
            <a:ext cx="8229600" cy="990600"/>
          </a:xfrm>
        </p:spPr>
        <p:txBody>
          <a:bodyPr>
            <a:normAutofit/>
          </a:bodyPr>
          <a:lstStyle/>
          <a:p>
            <a:pPr algn="ctr"/>
            <a:r>
              <a:rPr lang="en-US" sz="3600" dirty="0"/>
              <a:t>1991 Pennsylvania </a:t>
            </a:r>
            <a:r>
              <a:rPr lang="en-US" sz="3600" dirty="0" smtClean="0"/>
              <a:t>case</a:t>
            </a:r>
            <a:endParaRPr lang="en-US" sz="3600" dirty="0"/>
          </a:p>
        </p:txBody>
      </p:sp>
      <p:sp>
        <p:nvSpPr>
          <p:cNvPr id="3" name="Content Placeholder 2"/>
          <p:cNvSpPr>
            <a:spLocks noGrp="1"/>
          </p:cNvSpPr>
          <p:nvPr>
            <p:ph idx="1"/>
          </p:nvPr>
        </p:nvSpPr>
        <p:spPr>
          <a:xfrm>
            <a:off x="914400" y="1447800"/>
            <a:ext cx="7315200" cy="4876800"/>
          </a:xfrm>
        </p:spPr>
        <p:txBody>
          <a:bodyPr>
            <a:noAutofit/>
          </a:bodyPr>
          <a:lstStyle/>
          <a:p>
            <a:pPr>
              <a:spcBef>
                <a:spcPts val="1800"/>
              </a:spcBef>
            </a:pPr>
            <a:r>
              <a:rPr lang="en-US" sz="2200" dirty="0" smtClean="0">
                <a:latin typeface="Calibri" panose="020F0502020204030204" pitchFamily="34" charset="0"/>
              </a:rPr>
              <a:t>Court decision - Guardianship unnecessary as services were </a:t>
            </a:r>
            <a:r>
              <a:rPr lang="en-US" sz="2200" dirty="0">
                <a:latin typeface="Calibri" panose="020F0502020204030204" pitchFamily="34" charset="0"/>
              </a:rPr>
              <a:t>already available to her meet the essential requirements for her physical </a:t>
            </a:r>
            <a:r>
              <a:rPr lang="en-US" sz="2200" dirty="0" smtClean="0">
                <a:latin typeface="Calibri" panose="020F0502020204030204" pitchFamily="34" charset="0"/>
              </a:rPr>
              <a:t>health, safety, </a:t>
            </a:r>
            <a:r>
              <a:rPr lang="en-US" sz="2200" dirty="0">
                <a:latin typeface="Calibri" panose="020F0502020204030204" pitchFamily="34" charset="0"/>
              </a:rPr>
              <a:t>and for managing her financial resources. </a:t>
            </a:r>
          </a:p>
          <a:p>
            <a:pPr>
              <a:spcBef>
                <a:spcPts val="1800"/>
              </a:spcBef>
            </a:pPr>
            <a:r>
              <a:rPr lang="en-US" sz="2200" dirty="0" smtClean="0">
                <a:latin typeface="Calibri" panose="020F0502020204030204" pitchFamily="34" charset="0"/>
              </a:rPr>
              <a:t>“This </a:t>
            </a:r>
            <a:r>
              <a:rPr lang="en-US" sz="2200" dirty="0">
                <a:latin typeface="Calibri" panose="020F0502020204030204" pitchFamily="34" charset="0"/>
              </a:rPr>
              <a:t>Court need not look to whether Ms. Peery can manage her personal financial resources or meet essential requirements for health and safety on her own. Rather, the proper inquiry is whether Ms. Peery has in place a circle of support to assist her in making rational decisions concerning her personal finances and to meet essential requirements of health and safety. </a:t>
            </a:r>
            <a:r>
              <a:rPr lang="en-US" sz="2200" dirty="0" smtClean="0">
                <a:latin typeface="Calibri" panose="020F0502020204030204" pitchFamily="34" charset="0"/>
              </a:rPr>
              <a:t> This </a:t>
            </a:r>
            <a:r>
              <a:rPr lang="en-US" sz="2200" dirty="0">
                <a:latin typeface="Calibri" panose="020F0502020204030204" pitchFamily="34" charset="0"/>
              </a:rPr>
              <a:t>Court will not disturb Ms. Peery's wishes as long as her decisions are rational and result in no perceivable harm to her</a:t>
            </a:r>
            <a:r>
              <a:rPr lang="en-US" sz="2200" dirty="0" smtClean="0">
                <a:latin typeface="Calibri" panose="020F0502020204030204" pitchFamily="34" charset="0"/>
              </a:rPr>
              <a:t>.”</a:t>
            </a:r>
            <a:endParaRPr lang="en-US" sz="2200" dirty="0">
              <a:latin typeface="Calibri" panose="020F0502020204030204" pitchFamily="34" charset="0"/>
            </a:endParaRPr>
          </a:p>
        </p:txBody>
      </p:sp>
    </p:spTree>
    <p:extLst>
      <p:ext uri="{BB962C8B-B14F-4D97-AF65-F5344CB8AC3E}">
        <p14:creationId xmlns:p14="http://schemas.microsoft.com/office/powerpoint/2010/main" val="101703248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AAIDD 2015_draft 3-19-2015_Maggy insert</Template>
  <TotalTime>14532</TotalTime>
  <Words>3797</Words>
  <Application>Microsoft Office PowerPoint</Application>
  <PresentationFormat>On-screen Show (4:3)</PresentationFormat>
  <Paragraphs>291</Paragraphs>
  <Slides>41</Slides>
  <Notes>41</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41</vt:i4>
      </vt:variant>
    </vt:vector>
  </HeadingPairs>
  <TitlesOfParts>
    <vt:vector size="47" baseType="lpstr">
      <vt:lpstr>Arial</vt:lpstr>
      <vt:lpstr>Calibri</vt:lpstr>
      <vt:lpstr>Helvetica Neue</vt:lpstr>
      <vt:lpstr>Times New Roman</vt:lpstr>
      <vt:lpstr>Wingdings</vt:lpstr>
      <vt:lpstr>Clarity</vt:lpstr>
      <vt:lpstr>Supported Decision Making State Law, Case Law, Professional Standards &amp; Pilot Projects</vt:lpstr>
      <vt:lpstr>How is SDM Being Adopted in the U.S.?</vt:lpstr>
      <vt:lpstr>Legislation</vt:lpstr>
      <vt:lpstr>Texas - First SDM law in U.S. !! </vt:lpstr>
      <vt:lpstr>Texas - First SDM law in U.S.</vt:lpstr>
      <vt:lpstr>Texas - First SDM law in U.S.</vt:lpstr>
      <vt:lpstr>2. Case Law</vt:lpstr>
      <vt:lpstr>1991 Pennsylvania case</vt:lpstr>
      <vt:lpstr>1991 Pennsylvania case</vt:lpstr>
      <vt:lpstr>2012 New York case</vt:lpstr>
      <vt:lpstr>2012 New York case</vt:lpstr>
      <vt:lpstr>2013 Virginia’s famous Jenny Hatch case </vt:lpstr>
      <vt:lpstr>2015 Massachusetts case </vt:lpstr>
      <vt:lpstr>2015 Massachusetts case </vt:lpstr>
      <vt:lpstr>Professional Associations</vt:lpstr>
      <vt:lpstr>National Guardianship Association Revised Standards</vt:lpstr>
      <vt:lpstr>National Guardianship Association Revised Standards</vt:lpstr>
      <vt:lpstr>National Guardianship Association Revised Standards</vt:lpstr>
      <vt:lpstr>National Guardianship Association Revised Standards</vt:lpstr>
      <vt:lpstr>Joint AAIDD-Arc Position Statement</vt:lpstr>
      <vt:lpstr>Joint AAIDD Arc Position Statement</vt:lpstr>
      <vt:lpstr>Joint AAIDD Arc Position Statement</vt:lpstr>
      <vt:lpstr>Joint AAIDD Arc Position Statement</vt:lpstr>
      <vt:lpstr>American Bar Association 2016 </vt:lpstr>
      <vt:lpstr>American Bar Association 2016 </vt:lpstr>
      <vt:lpstr>American Bar Association 2016 </vt:lpstr>
      <vt:lpstr>Pilot  Supported Decision Making Initiatives</vt:lpstr>
      <vt:lpstr>SDM Pilot University of Texas at Austin, Law School</vt:lpstr>
      <vt:lpstr>Texas Pilot: Comments from Youth about SDM</vt:lpstr>
      <vt:lpstr>Massachusetts SDM Pilot </vt:lpstr>
      <vt:lpstr>SDM Pilot Advisory Council </vt:lpstr>
      <vt:lpstr>PowerPoint Presentation</vt:lpstr>
      <vt:lpstr>8 Pilot Participants Demographic Info</vt:lpstr>
      <vt:lpstr>Amanda’s SDM Arrangement  </vt:lpstr>
      <vt:lpstr>PowerPoint Presentation</vt:lpstr>
      <vt:lpstr>HSRI Evaluation Findings Year 1: Decision Supporters</vt:lpstr>
      <vt:lpstr>HSRI Evaluation Findings Year 1:  Safeguards</vt:lpstr>
      <vt:lpstr>HSRI Evaluation Findings Year 1: Safeguards</vt:lpstr>
      <vt:lpstr>Michael Kendrick, International Consultant</vt:lpstr>
      <vt:lpstr>References and Resources </vt:lpstr>
      <vt:lpstr>PowerPoint Presentation</vt:lpstr>
    </vt:vector>
  </TitlesOfParts>
  <Company>Washington College of Law</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Consent in the Context of Guardianship and its Alternatives</dc:title>
  <dc:creator>rdiners</dc:creator>
  <cp:lastModifiedBy>Jessica Maloney</cp:lastModifiedBy>
  <cp:revision>429</cp:revision>
  <cp:lastPrinted>2016-06-02T18:52:18Z</cp:lastPrinted>
  <dcterms:created xsi:type="dcterms:W3CDTF">2010-05-10T12:17:58Z</dcterms:created>
  <dcterms:modified xsi:type="dcterms:W3CDTF">2016-06-14T13:38:23Z</dcterms:modified>
</cp:coreProperties>
</file>