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3" r:id="rId4"/>
    <p:sldMasterId id="2147483666" r:id="rId5"/>
    <p:sldMasterId id="2147483668" r:id="rId6"/>
    <p:sldMasterId id="2147483686" r:id="rId7"/>
    <p:sldMasterId id="2147483714" r:id="rId8"/>
    <p:sldMasterId id="2147483770" r:id="rId9"/>
    <p:sldMasterId id="2147483789" r:id="rId10"/>
    <p:sldMasterId id="2147483803" r:id="rId11"/>
    <p:sldMasterId id="2147483815" r:id="rId12"/>
  </p:sldMasterIdLst>
  <p:notesMasterIdLst>
    <p:notesMasterId r:id="rId58"/>
  </p:notesMasterIdLst>
  <p:sldIdLst>
    <p:sldId id="256" r:id="rId13"/>
    <p:sldId id="1447" r:id="rId14"/>
    <p:sldId id="3216" r:id="rId15"/>
    <p:sldId id="259" r:id="rId16"/>
    <p:sldId id="3218" r:id="rId17"/>
    <p:sldId id="467" r:id="rId18"/>
    <p:sldId id="3219" r:id="rId19"/>
    <p:sldId id="3225" r:id="rId20"/>
    <p:sldId id="569" r:id="rId21"/>
    <p:sldId id="579" r:id="rId22"/>
    <p:sldId id="580" r:id="rId23"/>
    <p:sldId id="581" r:id="rId24"/>
    <p:sldId id="266" r:id="rId25"/>
    <p:sldId id="582" r:id="rId26"/>
    <p:sldId id="589" r:id="rId27"/>
    <p:sldId id="547" r:id="rId28"/>
    <p:sldId id="3232" r:id="rId29"/>
    <p:sldId id="3233" r:id="rId30"/>
    <p:sldId id="3234" r:id="rId31"/>
    <p:sldId id="3235" r:id="rId32"/>
    <p:sldId id="3236" r:id="rId33"/>
    <p:sldId id="3237" r:id="rId34"/>
    <p:sldId id="3238" r:id="rId35"/>
    <p:sldId id="3239" r:id="rId36"/>
    <p:sldId id="3240" r:id="rId37"/>
    <p:sldId id="265" r:id="rId38"/>
    <p:sldId id="263" r:id="rId39"/>
    <p:sldId id="262" r:id="rId40"/>
    <p:sldId id="3230" r:id="rId41"/>
    <p:sldId id="257" r:id="rId42"/>
    <p:sldId id="258" r:id="rId43"/>
    <p:sldId id="3231" r:id="rId44"/>
    <p:sldId id="260" r:id="rId45"/>
    <p:sldId id="261" r:id="rId46"/>
    <p:sldId id="264" r:id="rId47"/>
    <p:sldId id="3222" r:id="rId48"/>
    <p:sldId id="3223" r:id="rId49"/>
    <p:sldId id="3226" r:id="rId50"/>
    <p:sldId id="3227" r:id="rId51"/>
    <p:sldId id="3228" r:id="rId52"/>
    <p:sldId id="3229" r:id="rId53"/>
    <p:sldId id="307" r:id="rId54"/>
    <p:sldId id="285" r:id="rId55"/>
    <p:sldId id="286" r:id="rId56"/>
    <p:sldId id="288" r:id="rId57"/>
  </p:sldIdLst>
  <p:sldSz cx="12192000" cy="6858000"/>
  <p:notesSz cx="9236075" cy="7010400"/>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Cambria" panose="02040503050406030204" pitchFamily="18" charset="0"/>
      <p:regular r:id="rId65"/>
      <p:bold r:id="rId66"/>
      <p:italic r:id="rId67"/>
      <p:boldItalic r:id="rId68"/>
    </p:embeddedFont>
    <p:embeddedFont>
      <p:font typeface="Georgia" panose="02040502050405020303" pitchFamily="18" charset="0"/>
      <p:regular r:id="rId69"/>
      <p:bold r:id="rId70"/>
      <p:italic r:id="rId71"/>
      <p:boldItalic r:id="rId72"/>
    </p:embeddedFont>
    <p:embeddedFont>
      <p:font typeface="Gill Sans" panose="020B0604020202020204" charset="0"/>
      <p:regular r:id="rId73"/>
      <p:bold r:id="rId74"/>
    </p:embeddedFont>
    <p:embeddedFont>
      <p:font typeface="Impact" panose="020B0806030902050204" pitchFamily="34" charset="0"/>
      <p:regular r:id="rId75"/>
    </p:embeddedFont>
    <p:embeddedFont>
      <p:font typeface="Libre Franklin"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jHbX2b/nq8NoOM6Qr8C5UyAiv2/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AD7424-6052-8F67-0A5A-B14605457E47}" name="Kate Brady" initials="KB" userId="S::kbrady@hsri.org::494e7d44-3947-41ce-8380-b15a1ddd9845" providerId="AD"/>
  <p188:author id="{3919F553-1B78-91CC-49E7-7D39B02CC48A}" name="Stephanie Shaire" initials="" userId="S::sshaire@hsri.org::93089869-58da-410e-a4b4-b4f5564e9125" providerId="AD"/>
  <p188:author id="{F2D39A6A-F005-1BB9-EBF1-7663FA15C736}" name="Saska Rajcevic" initials="SR" userId="S::srajcevic@hsri.org::90bbb5a2-b241-472e-9fdf-84d5de46f8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437C1-2943-445F-BE66-07D8394C47AD}" v="32" vWet="34" dt="2024-01-11T15:29:35.973"/>
    <p1510:client id="{F3AC18CE-E91F-4C7D-8D50-45547E01F9AC}" v="7412" dt="2024-01-12T21:24:28.186"/>
  </p1510:revLst>
</p1510:revInfo>
</file>

<file path=ppt/tableStyles.xml><?xml version="1.0" encoding="utf-8"?>
<a:tblStyleLst xmlns:a="http://schemas.openxmlformats.org/drawingml/2006/main" def="{D1BAF4C6-BB58-489A-8DA9-630C1BD31B96}">
  <a:tblStyle styleId="{D1BAF4C6-BB58-489A-8DA9-630C1BD31B9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4" autoAdjust="0"/>
  </p:normalViewPr>
  <p:slideViewPr>
    <p:cSldViewPr snapToGrid="0">
      <p:cViewPr varScale="1">
        <p:scale>
          <a:sx n="91" d="100"/>
          <a:sy n="91" d="100"/>
        </p:scale>
        <p:origin x="474" y="78"/>
      </p:cViewPr>
      <p:guideLst/>
    </p:cSldViewPr>
  </p:slideViewPr>
  <p:outlineViewPr>
    <p:cViewPr>
      <p:scale>
        <a:sx n="33" d="100"/>
        <a:sy n="33" d="100"/>
      </p:scale>
      <p:origin x="0" y="-75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microsoft.com/office/2018/10/relationships/authors" Target="authors.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5.fntdata"/><Relationship Id="rId68" Type="http://schemas.openxmlformats.org/officeDocument/2006/relationships/font" Target="fonts/font10.fntdata"/><Relationship Id="rId112"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2.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113"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1.fntdata"/><Relationship Id="rId67" Type="http://schemas.openxmlformats.org/officeDocument/2006/relationships/font" Target="fonts/font9.fntdata"/><Relationship Id="rId116"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1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14"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font" Target="fonts/font18.fntdata"/><Relationship Id="rId7" Type="http://schemas.openxmlformats.org/officeDocument/2006/relationships/slideMaster" Target="slideMasters/slideMaster4.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font" Target="fonts/font8.fntdata"/><Relationship Id="rId115" Type="http://schemas.openxmlformats.org/officeDocument/2006/relationships/tableStyles" Target="tableStyles.xml"/><Relationship Id="rId61"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DF2B8-3801-4FAC-AF1C-5DFB9014B47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8AEBEB9-8DE9-4AD9-802E-77E927A4390D}">
      <dgm:prSe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a:t>Based on data from the National Core Indicators 20-21 In-Person Survey, only 18% of respondents are self-directing </a:t>
          </a:r>
        </a:p>
      </dgm:t>
    </dgm:pt>
    <dgm:pt modelId="{17951614-29B3-4A7A-9780-69A80F87371C}" type="parTrans" cxnId="{BB807F5B-1E77-43A0-8D7A-3F9BCD47B1F5}">
      <dgm:prSet/>
      <dgm:spPr/>
      <dgm:t>
        <a:bodyPr/>
        <a:lstStyle/>
        <a:p>
          <a:endParaRPr lang="en-US"/>
        </a:p>
      </dgm:t>
    </dgm:pt>
    <dgm:pt modelId="{CAA3C553-C6CD-43E3-9C44-E0539803F068}" type="sibTrans" cxnId="{BB807F5B-1E77-43A0-8D7A-3F9BCD47B1F5}">
      <dgm:prSet/>
      <dgm:spPr/>
      <dgm:t>
        <a:bodyPr/>
        <a:lstStyle/>
        <a:p>
          <a:endParaRPr lang="en-US"/>
        </a:p>
      </dgm:t>
    </dgm:pt>
    <dgm:pt modelId="{54C03ED4-8436-4235-B001-6BF8E127C6BE}">
      <dgm:prSe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a:t>Further – the numbers of people self-directing by state ranged from 1% to 55% </a:t>
          </a:r>
        </a:p>
      </dgm:t>
    </dgm:pt>
    <dgm:pt modelId="{71CD7D2D-26F3-4671-A750-7D3D2741A1A2}" type="parTrans" cxnId="{EB4DDD0D-43A9-45A6-ABE2-59E1670B86EA}">
      <dgm:prSet/>
      <dgm:spPr/>
      <dgm:t>
        <a:bodyPr/>
        <a:lstStyle/>
        <a:p>
          <a:endParaRPr lang="en-US"/>
        </a:p>
      </dgm:t>
    </dgm:pt>
    <dgm:pt modelId="{B504A7FF-F2BD-4C35-8792-9A3AD1FD824D}" type="sibTrans" cxnId="{EB4DDD0D-43A9-45A6-ABE2-59E1670B86EA}">
      <dgm:prSet/>
      <dgm:spPr/>
      <dgm:t>
        <a:bodyPr/>
        <a:lstStyle/>
        <a:p>
          <a:endParaRPr lang="en-US"/>
        </a:p>
      </dgm:t>
    </dgm:pt>
    <dgm:pt modelId="{35113795-BB47-413D-ACF2-82132C8F4AEA}" type="pres">
      <dgm:prSet presAssocID="{BEEDF2B8-3801-4FAC-AF1C-5DFB9014B474}" presName="linear" presStyleCnt="0">
        <dgm:presLayoutVars>
          <dgm:animLvl val="lvl"/>
          <dgm:resizeHandles val="exact"/>
        </dgm:presLayoutVars>
      </dgm:prSet>
      <dgm:spPr/>
    </dgm:pt>
    <dgm:pt modelId="{D53F3646-DB7A-41C4-89B1-F033D1FCA223}" type="pres">
      <dgm:prSet presAssocID="{88AEBEB9-8DE9-4AD9-802E-77E927A4390D}" presName="parentText" presStyleLbl="node1" presStyleIdx="0" presStyleCnt="2">
        <dgm:presLayoutVars>
          <dgm:chMax val="0"/>
          <dgm:bulletEnabled val="1"/>
        </dgm:presLayoutVars>
      </dgm:prSet>
      <dgm:spPr/>
    </dgm:pt>
    <dgm:pt modelId="{44639539-E35F-4F95-9543-D63B1B494303}" type="pres">
      <dgm:prSet presAssocID="{CAA3C553-C6CD-43E3-9C44-E0539803F068}" presName="spacer" presStyleCnt="0"/>
      <dgm:spPr/>
    </dgm:pt>
    <dgm:pt modelId="{CA322A17-347D-455F-B9BC-FD38F6C73889}" type="pres">
      <dgm:prSet presAssocID="{54C03ED4-8436-4235-B001-6BF8E127C6BE}" presName="parentText" presStyleLbl="node1" presStyleIdx="1" presStyleCnt="2">
        <dgm:presLayoutVars>
          <dgm:chMax val="0"/>
          <dgm:bulletEnabled val="1"/>
        </dgm:presLayoutVars>
      </dgm:prSet>
      <dgm:spPr/>
    </dgm:pt>
  </dgm:ptLst>
  <dgm:cxnLst>
    <dgm:cxn modelId="{EB4DDD0D-43A9-45A6-ABE2-59E1670B86EA}" srcId="{BEEDF2B8-3801-4FAC-AF1C-5DFB9014B474}" destId="{54C03ED4-8436-4235-B001-6BF8E127C6BE}" srcOrd="1" destOrd="0" parTransId="{71CD7D2D-26F3-4671-A750-7D3D2741A1A2}" sibTransId="{B504A7FF-F2BD-4C35-8792-9A3AD1FD824D}"/>
    <dgm:cxn modelId="{831A9115-52FF-4DC1-924C-E649F5804BBF}" type="presOf" srcId="{BEEDF2B8-3801-4FAC-AF1C-5DFB9014B474}" destId="{35113795-BB47-413D-ACF2-82132C8F4AEA}" srcOrd="0" destOrd="0" presId="urn:microsoft.com/office/officeart/2005/8/layout/vList2"/>
    <dgm:cxn modelId="{BB807F5B-1E77-43A0-8D7A-3F9BCD47B1F5}" srcId="{BEEDF2B8-3801-4FAC-AF1C-5DFB9014B474}" destId="{88AEBEB9-8DE9-4AD9-802E-77E927A4390D}" srcOrd="0" destOrd="0" parTransId="{17951614-29B3-4A7A-9780-69A80F87371C}" sibTransId="{CAA3C553-C6CD-43E3-9C44-E0539803F068}"/>
    <dgm:cxn modelId="{5B78034B-3C5C-4E45-9CD0-0FA9FF79A86D}" type="presOf" srcId="{54C03ED4-8436-4235-B001-6BF8E127C6BE}" destId="{CA322A17-347D-455F-B9BC-FD38F6C73889}" srcOrd="0" destOrd="0" presId="urn:microsoft.com/office/officeart/2005/8/layout/vList2"/>
    <dgm:cxn modelId="{49D6C26D-853C-45AD-ABB0-20C025B587BB}" type="presOf" srcId="{88AEBEB9-8DE9-4AD9-802E-77E927A4390D}" destId="{D53F3646-DB7A-41C4-89B1-F033D1FCA223}" srcOrd="0" destOrd="0" presId="urn:microsoft.com/office/officeart/2005/8/layout/vList2"/>
    <dgm:cxn modelId="{BC192B51-783B-4F13-9375-1FF7F5EE74EA}" type="presParOf" srcId="{35113795-BB47-413D-ACF2-82132C8F4AEA}" destId="{D53F3646-DB7A-41C4-89B1-F033D1FCA223}" srcOrd="0" destOrd="0" presId="urn:microsoft.com/office/officeart/2005/8/layout/vList2"/>
    <dgm:cxn modelId="{4F1345C1-3899-4189-9591-439A6EF67D7F}" type="presParOf" srcId="{35113795-BB47-413D-ACF2-82132C8F4AEA}" destId="{44639539-E35F-4F95-9543-D63B1B494303}" srcOrd="1" destOrd="0" presId="urn:microsoft.com/office/officeart/2005/8/layout/vList2"/>
    <dgm:cxn modelId="{B5C8B360-3E51-4811-A035-D9634FB6D8AA}" type="presParOf" srcId="{35113795-BB47-413D-ACF2-82132C8F4AEA}" destId="{CA322A17-347D-455F-B9BC-FD38F6C7388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A01ACD-A8BB-40B4-ACCE-B1E9CFB4BD2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64E1465-F768-4D4E-AE64-A1FD45027B60}">
      <dgm:prSet/>
      <dgm:spPr>
        <a:solidFill>
          <a:schemeClr val="accent2"/>
        </a:solidFill>
      </dgm:spPr>
      <dgm:t>
        <a:bodyPr/>
        <a:lstStyle/>
        <a:p>
          <a:r>
            <a:rPr lang="en-US"/>
            <a:t>What are some challenges to enhancing and expanding self-direction? Any success stories you would like to share?</a:t>
          </a:r>
        </a:p>
      </dgm:t>
    </dgm:pt>
    <dgm:pt modelId="{DF2D5CC8-556E-4A29-823B-7EC57D18DA66}" type="parTrans" cxnId="{BCE58F82-BFCA-4A5B-A805-28E6001474BB}">
      <dgm:prSet/>
      <dgm:spPr/>
      <dgm:t>
        <a:bodyPr/>
        <a:lstStyle/>
        <a:p>
          <a:endParaRPr lang="en-US"/>
        </a:p>
      </dgm:t>
    </dgm:pt>
    <dgm:pt modelId="{0F90B63B-A21A-4A59-A529-81FAB099A18E}" type="sibTrans" cxnId="{BCE58F82-BFCA-4A5B-A805-28E6001474BB}">
      <dgm:prSet/>
      <dgm:spPr/>
      <dgm:t>
        <a:bodyPr/>
        <a:lstStyle/>
        <a:p>
          <a:endParaRPr lang="en-US"/>
        </a:p>
      </dgm:t>
    </dgm:pt>
    <dgm:pt modelId="{C08CF9A7-0081-40C8-91E8-24161774F86E}">
      <dgm:prSe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a:t>If you could wave a magic wand, what would you wish for to “fix” self-direction?</a:t>
          </a:r>
        </a:p>
      </dgm:t>
    </dgm:pt>
    <dgm:pt modelId="{6F7A571A-29C4-4644-9EC4-3206396C8779}" type="parTrans" cxnId="{1C5F6F66-2490-49E8-97AF-F6DAB224AB25}">
      <dgm:prSet/>
      <dgm:spPr/>
      <dgm:t>
        <a:bodyPr/>
        <a:lstStyle/>
        <a:p>
          <a:endParaRPr lang="en-US"/>
        </a:p>
      </dgm:t>
    </dgm:pt>
    <dgm:pt modelId="{7F8A3A19-6873-4D83-8914-65A1651559BC}" type="sibTrans" cxnId="{1C5F6F66-2490-49E8-97AF-F6DAB224AB25}">
      <dgm:prSet/>
      <dgm:spPr/>
      <dgm:t>
        <a:bodyPr/>
        <a:lstStyle/>
        <a:p>
          <a:endParaRPr lang="en-US"/>
        </a:p>
      </dgm:t>
    </dgm:pt>
    <dgm:pt modelId="{B201E321-21A1-4F62-9933-78B09500C029}" type="pres">
      <dgm:prSet presAssocID="{84A01ACD-A8BB-40B4-ACCE-B1E9CFB4BD22}" presName="linear" presStyleCnt="0">
        <dgm:presLayoutVars>
          <dgm:animLvl val="lvl"/>
          <dgm:resizeHandles val="exact"/>
        </dgm:presLayoutVars>
      </dgm:prSet>
      <dgm:spPr/>
    </dgm:pt>
    <dgm:pt modelId="{4CA64082-C91E-4264-9C64-49CA928EC578}" type="pres">
      <dgm:prSet presAssocID="{164E1465-F768-4D4E-AE64-A1FD45027B60}" presName="parentText" presStyleLbl="node1" presStyleIdx="0" presStyleCnt="2">
        <dgm:presLayoutVars>
          <dgm:chMax val="0"/>
          <dgm:bulletEnabled val="1"/>
        </dgm:presLayoutVars>
      </dgm:prSet>
      <dgm:spPr/>
    </dgm:pt>
    <dgm:pt modelId="{1BDE6379-D93D-4862-AF6C-1CA4311BF1F7}" type="pres">
      <dgm:prSet presAssocID="{0F90B63B-A21A-4A59-A529-81FAB099A18E}" presName="spacer" presStyleCnt="0"/>
      <dgm:spPr/>
    </dgm:pt>
    <dgm:pt modelId="{2EBA058E-11C2-4767-A169-96C5D6DE1582}" type="pres">
      <dgm:prSet presAssocID="{C08CF9A7-0081-40C8-91E8-24161774F86E}" presName="parentText" presStyleLbl="node1" presStyleIdx="1" presStyleCnt="2">
        <dgm:presLayoutVars>
          <dgm:chMax val="0"/>
          <dgm:bulletEnabled val="1"/>
        </dgm:presLayoutVars>
      </dgm:prSet>
      <dgm:spPr/>
    </dgm:pt>
  </dgm:ptLst>
  <dgm:cxnLst>
    <dgm:cxn modelId="{1C5F6F66-2490-49E8-97AF-F6DAB224AB25}" srcId="{84A01ACD-A8BB-40B4-ACCE-B1E9CFB4BD22}" destId="{C08CF9A7-0081-40C8-91E8-24161774F86E}" srcOrd="1" destOrd="0" parTransId="{6F7A571A-29C4-4644-9EC4-3206396C8779}" sibTransId="{7F8A3A19-6873-4D83-8914-65A1651559BC}"/>
    <dgm:cxn modelId="{91B61B76-E8F6-4C7A-916D-AC581A93A00F}" type="presOf" srcId="{84A01ACD-A8BB-40B4-ACCE-B1E9CFB4BD22}" destId="{B201E321-21A1-4F62-9933-78B09500C029}" srcOrd="0" destOrd="0" presId="urn:microsoft.com/office/officeart/2005/8/layout/vList2"/>
    <dgm:cxn modelId="{BCE58F82-BFCA-4A5B-A805-28E6001474BB}" srcId="{84A01ACD-A8BB-40B4-ACCE-B1E9CFB4BD22}" destId="{164E1465-F768-4D4E-AE64-A1FD45027B60}" srcOrd="0" destOrd="0" parTransId="{DF2D5CC8-556E-4A29-823B-7EC57D18DA66}" sibTransId="{0F90B63B-A21A-4A59-A529-81FAB099A18E}"/>
    <dgm:cxn modelId="{861B72B9-0386-497D-8C6B-CE62147FE5AE}" type="presOf" srcId="{164E1465-F768-4D4E-AE64-A1FD45027B60}" destId="{4CA64082-C91E-4264-9C64-49CA928EC578}" srcOrd="0" destOrd="0" presId="urn:microsoft.com/office/officeart/2005/8/layout/vList2"/>
    <dgm:cxn modelId="{B87F29BC-64DF-4E3B-B934-18683B9D53DB}" type="presOf" srcId="{C08CF9A7-0081-40C8-91E8-24161774F86E}" destId="{2EBA058E-11C2-4767-A169-96C5D6DE1582}" srcOrd="0" destOrd="0" presId="urn:microsoft.com/office/officeart/2005/8/layout/vList2"/>
    <dgm:cxn modelId="{10B97032-8B03-44B4-B984-7BB850FA6FE3}" type="presParOf" srcId="{B201E321-21A1-4F62-9933-78B09500C029}" destId="{4CA64082-C91E-4264-9C64-49CA928EC578}" srcOrd="0" destOrd="0" presId="urn:microsoft.com/office/officeart/2005/8/layout/vList2"/>
    <dgm:cxn modelId="{C929B4E9-E2D9-4D30-B8E6-16C72C95CDBD}" type="presParOf" srcId="{B201E321-21A1-4F62-9933-78B09500C029}" destId="{1BDE6379-D93D-4862-AF6C-1CA4311BF1F7}" srcOrd="1" destOrd="0" presId="urn:microsoft.com/office/officeart/2005/8/layout/vList2"/>
    <dgm:cxn modelId="{1D3A0B7A-686F-4DD8-B65C-AF725694419F}" type="presParOf" srcId="{B201E321-21A1-4F62-9933-78B09500C029}" destId="{2EBA058E-11C2-4767-A169-96C5D6DE158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3646-DB7A-41C4-89B1-F033D1FCA223}">
      <dsp:nvSpPr>
        <dsp:cNvPr id="0" name=""/>
        <dsp:cNvSpPr/>
      </dsp:nvSpPr>
      <dsp:spPr>
        <a:xfrm>
          <a:off x="0" y="131184"/>
          <a:ext cx="6263640" cy="2569319"/>
        </a:xfrm>
        <a:prstGeom prst="round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Based on data from the National Core Indicators 20-21 In-Person Survey, only 18% of respondents are self-directing </a:t>
          </a:r>
        </a:p>
      </dsp:txBody>
      <dsp:txXfrm>
        <a:off x="125424" y="256608"/>
        <a:ext cx="6012792" cy="2318471"/>
      </dsp:txXfrm>
    </dsp:sp>
    <dsp:sp modelId="{CA322A17-347D-455F-B9BC-FD38F6C73889}">
      <dsp:nvSpPr>
        <dsp:cNvPr id="0" name=""/>
        <dsp:cNvSpPr/>
      </dsp:nvSpPr>
      <dsp:spPr>
        <a:xfrm>
          <a:off x="0" y="2804183"/>
          <a:ext cx="6263640" cy="2569319"/>
        </a:xfrm>
        <a:prstGeom prst="roundRect">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Further – the numbers of people self-directing by state ranged from 1% to 55% </a:t>
          </a:r>
        </a:p>
      </dsp:txBody>
      <dsp:txXfrm>
        <a:off x="125424" y="2929607"/>
        <a:ext cx="6012792" cy="2318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64082-C91E-4264-9C64-49CA928EC578}">
      <dsp:nvSpPr>
        <dsp:cNvPr id="0" name=""/>
        <dsp:cNvSpPr/>
      </dsp:nvSpPr>
      <dsp:spPr>
        <a:xfrm>
          <a:off x="0" y="131184"/>
          <a:ext cx="6263640" cy="25693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What are some challenges to enhancing and expanding self-direction? Any success stories you would like to share?</a:t>
          </a:r>
        </a:p>
      </dsp:txBody>
      <dsp:txXfrm>
        <a:off x="125424" y="256608"/>
        <a:ext cx="6012792" cy="2318471"/>
      </dsp:txXfrm>
    </dsp:sp>
    <dsp:sp modelId="{2EBA058E-11C2-4767-A169-96C5D6DE1582}">
      <dsp:nvSpPr>
        <dsp:cNvPr id="0" name=""/>
        <dsp:cNvSpPr/>
      </dsp:nvSpPr>
      <dsp:spPr>
        <a:xfrm>
          <a:off x="0" y="2804183"/>
          <a:ext cx="6263640" cy="2569319"/>
        </a:xfrm>
        <a:prstGeom prst="roundRect">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If you could wave a magic wand, what would you wish for to “fix” self-direction?</a:t>
          </a:r>
        </a:p>
      </dsp:txBody>
      <dsp:txXfrm>
        <a:off x="125424" y="2929607"/>
        <a:ext cx="6012792" cy="23184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9297408" cy="2386053"/>
          </a:xfrm>
          <a:prstGeom prst="rect">
            <a:avLst/>
          </a:prstGeom>
          <a:solidFill>
            <a:schemeClr val="lt2"/>
          </a:solidFill>
          <a:ln>
            <a:noFill/>
          </a:ln>
        </p:spPr>
        <p:txBody>
          <a:bodyPr spcFirstLastPara="1" wrap="square" lIns="92825" tIns="46400" rIns="92825" bIns="464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sp>
        <p:nvSpPr>
          <p:cNvPr id="4" name="Google Shape;4;n"/>
          <p:cNvSpPr txBox="1">
            <a:spLocks noGrp="1"/>
          </p:cNvSpPr>
          <p:nvPr>
            <p:ph type="body" idx="1"/>
          </p:nvPr>
        </p:nvSpPr>
        <p:spPr>
          <a:xfrm>
            <a:off x="1" y="2564102"/>
            <a:ext cx="9236076" cy="3926278"/>
          </a:xfrm>
          <a:prstGeom prst="rect">
            <a:avLst/>
          </a:prstGeom>
          <a:noFill/>
          <a:ln>
            <a:noFill/>
          </a:ln>
        </p:spPr>
        <p:txBody>
          <a:bodyPr spcFirstLastPara="1" wrap="square" lIns="92825" tIns="46400" rIns="92825" bIns="46400" anchor="t" anchorCtr="0">
            <a:noAutofit/>
          </a:bodyPr>
          <a:lstStyle>
            <a:lvl1pPr marL="457200" marR="0" lvl="0" indent="-228600" algn="l" rtl="0">
              <a:spcBef>
                <a:spcPts val="0"/>
              </a:spcBef>
              <a:spcAft>
                <a:spcPts val="0"/>
              </a:spcAft>
              <a:buSzPts val="1400"/>
              <a:buNone/>
              <a:defRPr sz="1400" b="0" i="0" u="none" strike="noStrike" cap="none">
                <a:solidFill>
                  <a:schemeClr val="dk1"/>
                </a:solidFill>
                <a:latin typeface="Georgia"/>
                <a:ea typeface="Georgia"/>
                <a:cs typeface="Georgia"/>
                <a:sym typeface="Georgia"/>
              </a:defRPr>
            </a:lvl1pPr>
            <a:lvl2pPr marL="914400" marR="0" lvl="1" indent="-228600" algn="l" rtl="0">
              <a:spcBef>
                <a:spcPts val="0"/>
              </a:spcBef>
              <a:spcAft>
                <a:spcPts val="0"/>
              </a:spcAft>
              <a:buSzPts val="1400"/>
              <a:buNone/>
              <a:defRPr sz="14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SzPts val="1400"/>
              <a:buNone/>
              <a:defRPr sz="1400" b="0" i="0" u="none" strike="noStrike" cap="none">
                <a:solidFill>
                  <a:schemeClr val="dk1"/>
                </a:solidFill>
                <a:latin typeface="Georgia"/>
                <a:ea typeface="Georgia"/>
                <a:cs typeface="Georgia"/>
                <a:sym typeface="Georgia"/>
              </a:defRPr>
            </a:lvl3pPr>
            <a:lvl4pPr marL="1828800" marR="0" lvl="3" indent="-228600" algn="l" rtl="0">
              <a:spcBef>
                <a:spcPts val="0"/>
              </a:spcBef>
              <a:spcAft>
                <a:spcPts val="0"/>
              </a:spcAft>
              <a:buSzPts val="1400"/>
              <a:buNone/>
              <a:defRPr sz="1400" b="0" i="0" u="none" strike="noStrike" cap="none">
                <a:solidFill>
                  <a:schemeClr val="dk1"/>
                </a:solidFill>
                <a:latin typeface="Georgia"/>
                <a:ea typeface="Georgia"/>
                <a:cs typeface="Georgia"/>
                <a:sym typeface="Georgia"/>
              </a:defRPr>
            </a:lvl4pPr>
            <a:lvl5pPr marL="2286000" marR="0" lvl="4" indent="-228600" algn="l" rtl="0">
              <a:spcBef>
                <a:spcPts val="0"/>
              </a:spcBef>
              <a:spcAft>
                <a:spcPts val="0"/>
              </a:spcAft>
              <a:buSzPts val="1400"/>
              <a:buNone/>
              <a:defRPr sz="1400" b="0" i="0" u="none" strike="noStrike" cap="none">
                <a:solidFill>
                  <a:schemeClr val="dk1"/>
                </a:solidFill>
                <a:latin typeface="Georgia"/>
                <a:ea typeface="Georgia"/>
                <a:cs typeface="Georgia"/>
                <a:sym typeface="Georgia"/>
              </a:defRPr>
            </a:lvl5pPr>
            <a:lvl6pPr marL="2743200" marR="0" lvl="5" indent="-228600" algn="l" rtl="0">
              <a:spcBef>
                <a:spcPts val="0"/>
              </a:spcBef>
              <a:spcAft>
                <a:spcPts val="0"/>
              </a:spcAft>
              <a:buSzPts val="1400"/>
              <a:buNone/>
              <a:defRPr sz="1200" b="0" i="0" u="none" strike="noStrike" cap="none">
                <a:solidFill>
                  <a:schemeClr val="dk1"/>
                </a:solidFill>
                <a:latin typeface="Merriweather"/>
                <a:ea typeface="Merriweather"/>
                <a:cs typeface="Merriweather"/>
                <a:sym typeface="Merriweather"/>
              </a:defRPr>
            </a:lvl6pPr>
            <a:lvl7pPr marL="3200400" marR="0" lvl="6" indent="-228600" algn="l" rtl="0">
              <a:spcBef>
                <a:spcPts val="0"/>
              </a:spcBef>
              <a:spcAft>
                <a:spcPts val="0"/>
              </a:spcAft>
              <a:buSzPts val="1400"/>
              <a:buNone/>
              <a:defRPr sz="1200" b="0" i="0" u="none" strike="noStrike" cap="none">
                <a:solidFill>
                  <a:schemeClr val="dk1"/>
                </a:solidFill>
                <a:latin typeface="Merriweather"/>
                <a:ea typeface="Merriweather"/>
                <a:cs typeface="Merriweather"/>
                <a:sym typeface="Merriweather"/>
              </a:defRPr>
            </a:lvl7pPr>
            <a:lvl8pPr marL="3657600" marR="0" lvl="7" indent="-228600" algn="l" rtl="0">
              <a:spcBef>
                <a:spcPts val="0"/>
              </a:spcBef>
              <a:spcAft>
                <a:spcPts val="0"/>
              </a:spcAft>
              <a:buSzPts val="1400"/>
              <a:buNone/>
              <a:defRPr sz="1200" b="0" i="0" u="none" strike="noStrike" cap="none">
                <a:solidFill>
                  <a:schemeClr val="dk1"/>
                </a:solidFill>
                <a:latin typeface="Merriweather"/>
                <a:ea typeface="Merriweather"/>
                <a:cs typeface="Merriweather"/>
                <a:sym typeface="Merriweather"/>
              </a:defRPr>
            </a:lvl8pPr>
            <a:lvl9pPr marL="4114800" marR="0" lvl="8" indent="-228600" algn="l" rtl="0">
              <a:spcBef>
                <a:spcPts val="0"/>
              </a:spcBef>
              <a:spcAft>
                <a:spcPts val="0"/>
              </a:spcAft>
              <a:buSzPts val="1400"/>
              <a:buNone/>
              <a:defRPr sz="1200" b="0" i="0" u="none" strike="noStrike" cap="none">
                <a:solidFill>
                  <a:schemeClr val="dk1"/>
                </a:solidFill>
                <a:latin typeface="Merriweather"/>
                <a:ea typeface="Merriweather"/>
                <a:cs typeface="Merriweather"/>
                <a:sym typeface="Merriweather"/>
              </a:defRPr>
            </a:lvl9pPr>
          </a:lstStyle>
          <a:p>
            <a:endParaRPr/>
          </a:p>
        </p:txBody>
      </p:sp>
      <p:sp>
        <p:nvSpPr>
          <p:cNvPr id="5" name="Google Shape;5;n"/>
          <p:cNvSpPr txBox="1">
            <a:spLocks noGrp="1"/>
          </p:cNvSpPr>
          <p:nvPr>
            <p:ph type="sldNum" idx="12"/>
          </p:nvPr>
        </p:nvSpPr>
        <p:spPr>
          <a:xfrm>
            <a:off x="0" y="6658664"/>
            <a:ext cx="4002299" cy="351736"/>
          </a:xfrm>
          <a:prstGeom prst="rect">
            <a:avLst/>
          </a:prstGeom>
          <a:noFill/>
          <a:ln>
            <a:noFill/>
          </a:ln>
        </p:spPr>
        <p:txBody>
          <a:bodyPr spcFirstLastPara="1" wrap="square" lIns="92825" tIns="46400" rIns="92825" bIns="46400" anchor="b" anchorCtr="0">
            <a:noAutofit/>
          </a:bodyPr>
          <a:lstStyle/>
          <a:p>
            <a:pPr marL="0" marR="0" lvl="0" indent="0" algn="l" rtl="0">
              <a:spcBef>
                <a:spcPts val="0"/>
              </a:spcBef>
              <a:spcAft>
                <a:spcPts val="0"/>
              </a:spcAft>
              <a:buNone/>
            </a:pPr>
            <a:fld id="{00000000-1234-1234-1234-123412341234}" type="slidenum">
              <a:rPr lang="en-US" sz="1000" b="0" i="0" u="none" strike="noStrike" cap="none">
                <a:solidFill>
                  <a:srgbClr val="7F7F7F"/>
                </a:solidFill>
                <a:latin typeface="Georgia"/>
                <a:ea typeface="Georgia"/>
                <a:cs typeface="Georgia"/>
                <a:sym typeface="Georgia"/>
              </a:rPr>
              <a:t>‹#›</a:t>
            </a:fld>
            <a:endParaRPr sz="1000" b="0" i="0" u="none" strike="noStrike" cap="none">
              <a:solidFill>
                <a:srgbClr val="7F7F7F"/>
              </a:solidFill>
              <a:latin typeface="Georgia"/>
              <a:ea typeface="Georgia"/>
              <a:cs typeface="Georgia"/>
              <a:sym typeface="Georgia"/>
            </a:endParaRPr>
          </a:p>
        </p:txBody>
      </p:sp>
      <p:grpSp>
        <p:nvGrpSpPr>
          <p:cNvPr id="6" name="Google Shape;6;n"/>
          <p:cNvGrpSpPr/>
          <p:nvPr/>
        </p:nvGrpSpPr>
        <p:grpSpPr>
          <a:xfrm>
            <a:off x="10905" y="-21916"/>
            <a:ext cx="2232310" cy="2387927"/>
            <a:chOff x="0" y="-21441"/>
            <a:chExt cx="2220852" cy="2347427"/>
          </a:xfrm>
        </p:grpSpPr>
        <p:grpSp>
          <p:nvGrpSpPr>
            <p:cNvPr id="7" name="Google Shape;7;n"/>
            <p:cNvGrpSpPr/>
            <p:nvPr/>
          </p:nvGrpSpPr>
          <p:grpSpPr>
            <a:xfrm>
              <a:off x="0" y="-21441"/>
              <a:ext cx="2059652" cy="2347427"/>
              <a:chOff x="-10225826" y="-2761466"/>
              <a:chExt cx="11837968" cy="6863388"/>
            </a:xfrm>
          </p:grpSpPr>
          <p:sp>
            <p:nvSpPr>
              <p:cNvPr id="8" name="Google Shape;8;n"/>
              <p:cNvSpPr/>
              <p:nvPr/>
            </p:nvSpPr>
            <p:spPr>
              <a:xfrm>
                <a:off x="-9022931" y="-2761466"/>
                <a:ext cx="10635073" cy="6863388"/>
              </a:xfrm>
              <a:custGeom>
                <a:avLst/>
                <a:gdLst/>
                <a:ahLst/>
                <a:cxnLst/>
                <a:rect l="l" t="t" r="r" b="b"/>
                <a:pathLst>
                  <a:path w="15599548" h="10067227" extrusionOk="0">
                    <a:moveTo>
                      <a:pt x="0" y="10067227"/>
                    </a:moveTo>
                    <a:lnTo>
                      <a:pt x="0" y="0"/>
                    </a:lnTo>
                    <a:lnTo>
                      <a:pt x="15599548" y="9452"/>
                    </a:lnTo>
                    <a:lnTo>
                      <a:pt x="4490976" y="10067227"/>
                    </a:lnTo>
                    <a:lnTo>
                      <a:pt x="0" y="10067227"/>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sp>
            <p:nvSpPr>
              <p:cNvPr id="9" name="Google Shape;9;n"/>
              <p:cNvSpPr/>
              <p:nvPr/>
            </p:nvSpPr>
            <p:spPr>
              <a:xfrm>
                <a:off x="-10225826" y="-2756078"/>
                <a:ext cx="1202893"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grpSp>
        <p:pic>
          <p:nvPicPr>
            <p:cNvPr id="10" name="Google Shape;10;n"/>
            <p:cNvPicPr preferRelativeResize="0"/>
            <p:nvPr/>
          </p:nvPicPr>
          <p:blipFill rotWithShape="1">
            <a:blip r:embed="rId2">
              <a:alphaModFix/>
            </a:blip>
            <a:srcRect t="6902" b="5458"/>
            <a:stretch/>
          </p:blipFill>
          <p:spPr>
            <a:xfrm>
              <a:off x="629658" y="-21441"/>
              <a:ext cx="1591194" cy="2345584"/>
            </a:xfrm>
            <a:prstGeom prst="rect">
              <a:avLst/>
            </a:prstGeom>
            <a:noFill/>
            <a:ln>
              <a:noFill/>
            </a:ln>
          </p:spPr>
        </p:pic>
      </p:grpSp>
      <p:sp>
        <p:nvSpPr>
          <p:cNvPr id="11" name="Google Shape;11;n"/>
          <p:cNvSpPr>
            <a:spLocks noGrp="1" noRot="1" noChangeAspect="1"/>
          </p:cNvSpPr>
          <p:nvPr>
            <p:ph type="sldImg" idx="2"/>
          </p:nvPr>
        </p:nvSpPr>
        <p:spPr>
          <a:xfrm>
            <a:off x="5056188" y="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5033963" y="0"/>
            <a:ext cx="4227512" cy="2378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1" y="2564102"/>
            <a:ext cx="9236076" cy="3926278"/>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9" name="Google Shape;209;p1:notes"/>
          <p:cNvSpPr txBox="1">
            <a:spLocks noGrp="1"/>
          </p:cNvSpPr>
          <p:nvPr>
            <p:ph type="sldNum" idx="12"/>
          </p:nvPr>
        </p:nvSpPr>
        <p:spPr>
          <a:xfrm>
            <a:off x="0" y="6658664"/>
            <a:ext cx="4002299" cy="351736"/>
          </a:xfrm>
          <a:prstGeom prst="rect">
            <a:avLst/>
          </a:prstGeom>
          <a:noFill/>
          <a:ln>
            <a:noFill/>
          </a:ln>
        </p:spPr>
        <p:txBody>
          <a:bodyPr spcFirstLastPara="1" wrap="square" lIns="92825" tIns="46400" rIns="92825" bIns="46400" anchor="b" anchorCtr="0">
            <a:noAutofit/>
          </a:bodyPr>
          <a:lstStyle/>
          <a:p>
            <a:pPr marL="0" lvl="0" indent="0" algn="l" rtl="0">
              <a:spcBef>
                <a:spcPts val="0"/>
              </a:spcBef>
              <a:spcAft>
                <a:spcPts val="0"/>
              </a:spcAft>
              <a:buNone/>
            </a:pPr>
            <a:fld id="{00000000-1234-1234-1234-123412341234}" type="slidenum">
              <a:rPr lang="en-US"/>
              <a:t>1</a:t>
            </a:fld>
            <a:endParaRPr/>
          </a:p>
        </p:txBody>
      </p:sp>
      <p:sp>
        <p:nvSpPr>
          <p:cNvPr id="210" name="Google Shape;210;p1:notes"/>
          <p:cNvSpPr txBox="1"/>
          <p:nvPr/>
        </p:nvSpPr>
        <p:spPr>
          <a:xfrm>
            <a:off x="1851871" y="464748"/>
            <a:ext cx="3390001" cy="1636003"/>
          </a:xfrm>
          <a:prstGeom prst="rect">
            <a:avLst/>
          </a:prstGeom>
          <a:noFill/>
          <a:ln>
            <a:noFill/>
          </a:ln>
        </p:spPr>
        <p:txBody>
          <a:bodyPr spcFirstLastPara="1" wrap="square" lIns="92825" tIns="46400" rIns="92825" bIns="46400" anchor="t" anchorCtr="0">
            <a:spAutoFit/>
          </a:bodyPr>
          <a:lstStyle/>
          <a:p>
            <a:pPr marL="0" marR="0" lvl="0" indent="0" algn="l" rtl="0">
              <a:spcBef>
                <a:spcPts val="0"/>
              </a:spcBef>
              <a:spcAft>
                <a:spcPts val="0"/>
              </a:spcAft>
              <a:buNone/>
            </a:pPr>
            <a:r>
              <a:rPr lang="en-US" sz="4100" b="1" i="0" u="none" strike="noStrike" cap="none">
                <a:solidFill>
                  <a:schemeClr val="accent1"/>
                </a:solidFill>
                <a:latin typeface="Libre Franklin"/>
                <a:ea typeface="Libre Franklin"/>
                <a:cs typeface="Libre Franklin"/>
                <a:sym typeface="Libre Franklin"/>
              </a:rPr>
              <a:t>Notes Page Title Here </a:t>
            </a:r>
            <a:endParaRPr/>
          </a:p>
          <a:p>
            <a:pPr marL="0" marR="0" lvl="0" indent="0" algn="l" rtl="0">
              <a:spcBef>
                <a:spcPts val="0"/>
              </a:spcBef>
              <a:spcAft>
                <a:spcPts val="0"/>
              </a:spcAft>
              <a:buNone/>
            </a:pPr>
            <a:r>
              <a:rPr lang="en-US" sz="1800" b="1" i="0" u="none" strike="noStrike" cap="none">
                <a:solidFill>
                  <a:schemeClr val="accent1"/>
                </a:solidFill>
                <a:latin typeface="Libre Franklin"/>
                <a:ea typeface="Libre Franklin"/>
                <a:cs typeface="Libre Franklin"/>
                <a:sym typeface="Libre Franklin"/>
              </a:rPr>
              <a:t>(edit this in notes view)</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Presenter: Emily - 15 seconds</a:t>
            </a:r>
            <a:endParaRPr sz="1200">
              <a:solidFill>
                <a:schemeClr val="dk1"/>
              </a:solidFill>
              <a:latin typeface="Calibri"/>
              <a:ea typeface="Calibri"/>
              <a:cs typeface="Calibri"/>
              <a:sym typeface="Calibri"/>
            </a:endParaRPr>
          </a:p>
        </p:txBody>
      </p:sp>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Presenter: Emily - 15 seconds</a:t>
            </a:r>
            <a:endParaRPr sz="1200">
              <a:solidFill>
                <a:schemeClr val="dk1"/>
              </a:solidFill>
              <a:latin typeface="Calibri"/>
              <a:ea typeface="Calibri"/>
              <a:cs typeface="Calibri"/>
              <a:sym typeface="Calibri"/>
            </a:endParaRPr>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Presenter: Emily - 1 minute</a:t>
            </a:r>
            <a:endParaRPr sz="1200">
              <a:solidFill>
                <a:schemeClr val="dk1"/>
              </a:solidFill>
              <a:latin typeface="Calibri"/>
              <a:ea typeface="Calibri"/>
              <a:cs typeface="Calibri"/>
              <a:sym typeface="Calibri"/>
            </a:endParaRPr>
          </a:p>
        </p:txBody>
      </p:sp>
      <p:sp>
        <p:nvSpPr>
          <p:cNvPr id="135" name="Google Shape;13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Presenter: Emily - 1 minute</a:t>
            </a:r>
            <a:endParaRPr sz="1200">
              <a:solidFill>
                <a:schemeClr val="dk1"/>
              </a:solidFill>
              <a:latin typeface="Calibri"/>
              <a:ea typeface="Calibri"/>
              <a:cs typeface="Calibri"/>
              <a:sym typeface="Calibri"/>
            </a:endParaRPr>
          </a:p>
        </p:txBody>
      </p:sp>
      <p:sp>
        <p:nvSpPr>
          <p:cNvPr id="155" name="Google Shape;1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Presenter: Oliver - 3 minutes</a:t>
            </a:r>
            <a:endParaRPr sz="1200">
              <a:solidFill>
                <a:schemeClr val="dk1"/>
              </a:solidFill>
              <a:latin typeface="Calibri"/>
              <a:ea typeface="Calibri"/>
              <a:cs typeface="Calibri"/>
              <a:sym typeface="Calibri"/>
            </a:endParaRPr>
          </a:p>
        </p:txBody>
      </p:sp>
      <p:sp>
        <p:nvSpPr>
          <p:cNvPr id="176" name="Google Shape;1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Presenter: Oliver - 7 minutes</a:t>
            </a:r>
            <a:endParaRPr sz="1200">
              <a:solidFill>
                <a:schemeClr val="dk1"/>
              </a:solidFill>
              <a:latin typeface="Calibri"/>
              <a:ea typeface="Calibri"/>
              <a:cs typeface="Calibri"/>
              <a:sym typeface="Calibri"/>
            </a:endParaRPr>
          </a:p>
        </p:txBody>
      </p:sp>
      <p:sp>
        <p:nvSpPr>
          <p:cNvPr id="199" name="Google Shape;19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i="0" u="none" strike="noStrike">
                <a:solidFill>
                  <a:srgbClr val="000000"/>
                </a:solidFill>
                <a:latin typeface="Calibri"/>
                <a:ea typeface="Calibri"/>
                <a:cs typeface="Calibri"/>
                <a:sym typeface="Calibri"/>
              </a:rPr>
              <a:t>Presenter: </a:t>
            </a:r>
            <a:r>
              <a:rPr lang="en-US" sz="1200">
                <a:latin typeface="Calibri"/>
                <a:ea typeface="Calibri"/>
                <a:cs typeface="Calibri"/>
                <a:sym typeface="Calibri"/>
              </a:rPr>
              <a:t>Jessica - 1 minute</a:t>
            </a:r>
            <a:endParaRPr sz="1200">
              <a:latin typeface="Calibri"/>
              <a:ea typeface="Calibri"/>
              <a:cs typeface="Calibri"/>
              <a:sym typeface="Calibri"/>
            </a:endParaRPr>
          </a:p>
        </p:txBody>
      </p:sp>
      <p:sp>
        <p:nvSpPr>
          <p:cNvPr id="221" name="Google Shape;22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Presenter: Jessica - 30 seconds</a:t>
            </a:r>
            <a:endParaRPr sz="1200">
              <a:solidFill>
                <a:schemeClr val="dk1"/>
              </a:solidFill>
              <a:latin typeface="Calibri"/>
              <a:ea typeface="Calibri"/>
              <a:cs typeface="Calibri"/>
              <a:sym typeface="Calibri"/>
            </a:endParaRPr>
          </a:p>
        </p:txBody>
      </p:sp>
      <p:sp>
        <p:nvSpPr>
          <p:cNvPr id="351" name="Google Shape;3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Presenter: Jessica - 1 minute</a:t>
            </a:r>
            <a:endParaRPr sz="1200">
              <a:solidFill>
                <a:schemeClr val="dk1"/>
              </a:solidFill>
              <a:latin typeface="Calibri"/>
              <a:ea typeface="Calibri"/>
              <a:cs typeface="Calibri"/>
              <a:sym typeface="Calibri"/>
            </a:endParaRPr>
          </a:p>
        </p:txBody>
      </p:sp>
      <p:sp>
        <p:nvSpPr>
          <p:cNvPr id="396" name="Google Shape;39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latin typeface="Calibri"/>
                <a:ea typeface="Calibri"/>
                <a:cs typeface="Calibri"/>
                <a:sym typeface="Calibri"/>
              </a:rPr>
              <a:t>Presenter: Oliver</a:t>
            </a:r>
            <a:endParaRPr sz="1200">
              <a:latin typeface="Calibri"/>
              <a:ea typeface="Calibri"/>
              <a:cs typeface="Calibri"/>
              <a:sym typeface="Calibri"/>
            </a:endParaRPr>
          </a:p>
        </p:txBody>
      </p:sp>
      <p:sp>
        <p:nvSpPr>
          <p:cNvPr id="413" name="Google Shape;41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5871D-C205-4475-9F09-4E8322E06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85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1713" cy="19923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115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1713" cy="1992312"/>
          </a:xfrm>
        </p:spPr>
      </p:sp>
      <p:sp>
        <p:nvSpPr>
          <p:cNvPr id="3" name="Notes Placeholder 2"/>
          <p:cNvSpPr>
            <a:spLocks noGrp="1"/>
          </p:cNvSpPr>
          <p:nvPr>
            <p:ph type="body" idx="1"/>
          </p:nvPr>
        </p:nvSpPr>
        <p:spPr/>
        <p:txBody>
          <a:bodyPr/>
          <a:lstStyle/>
          <a:p>
            <a:r>
              <a:rPr lang="en-US"/>
              <a:t>During the learning collaborative “Our Crew” held the following roles:</a:t>
            </a:r>
          </a:p>
          <a:p>
            <a:pPr marL="176611" indent="-176611">
              <a:buFont typeface="Arial" panose="020B0604020202020204" pitchFamily="34" charset="0"/>
              <a:buChar char="•"/>
            </a:pPr>
            <a:r>
              <a:rPr lang="en-US"/>
              <a:t>Dana Charlton, Day-to-Day Lead, Executive Director, Ohio Self Determination Association (OSDA)</a:t>
            </a:r>
          </a:p>
          <a:p>
            <a:pPr marL="176611" indent="-176611">
              <a:buFont typeface="Arial" panose="020B0604020202020204" pitchFamily="34" charset="0"/>
              <a:buChar char="•"/>
            </a:pPr>
            <a:r>
              <a:rPr lang="en-US"/>
              <a:t>Nathan Turner, Lived Experience Advisor, Ohio Dept. of Developmental Disabilities</a:t>
            </a:r>
          </a:p>
          <a:p>
            <a:pPr marL="176611" indent="-176611">
              <a:buFont typeface="Arial" panose="020B0604020202020204" pitchFamily="34" charset="0"/>
              <a:buChar char="•"/>
            </a:pPr>
            <a:r>
              <a:rPr lang="en-US"/>
              <a:t>Renee’ Wood, Lived Experience Advisor, The Ability Center of Toledo</a:t>
            </a:r>
          </a:p>
          <a:p>
            <a:pPr marL="176611" indent="-176611">
              <a:buFont typeface="Arial" panose="020B0604020202020204" pitchFamily="34" charset="0"/>
              <a:buChar char="•"/>
            </a:pPr>
            <a:r>
              <a:rPr lang="en-US"/>
              <a:t>Steve Oster, Implementation Specialist in local system leadership, Superintendent, Coshocton and Knox County Boards of DD</a:t>
            </a:r>
          </a:p>
          <a:p>
            <a:pPr marL="176611" indent="-176611">
              <a:buFont typeface="Arial" panose="020B0604020202020204" pitchFamily="34" charset="0"/>
              <a:buChar char="•"/>
            </a:pPr>
            <a:r>
              <a:rPr lang="en-US"/>
              <a:t>Lisa Comes, Implementation Specialist,  Advisor to local case managers (SSAs) and parents, Ohio Association of County Boards, serving people with DD (OACBDD)</a:t>
            </a:r>
          </a:p>
          <a:p>
            <a:pPr marL="176611" indent="-176611">
              <a:buFont typeface="Arial" panose="020B0604020202020204" pitchFamily="34" charset="0"/>
              <a:buChar char="•"/>
            </a:pPr>
            <a:r>
              <a:rPr lang="en-US" err="1"/>
              <a:t>Nyoka</a:t>
            </a:r>
            <a:r>
              <a:rPr lang="en-US"/>
              <a:t> </a:t>
            </a:r>
            <a:r>
              <a:rPr lang="en-US" err="1"/>
              <a:t>Craddolph</a:t>
            </a:r>
            <a:r>
              <a:rPr lang="en-US"/>
              <a:t>, Implementation Specialist, State agency leadership, Medicaid Policy Division, Ohio Dept. of Developmental Disabilities</a:t>
            </a:r>
          </a:p>
          <a:p>
            <a:pPr marL="176611" indent="-176611">
              <a:buFont typeface="Arial" panose="020B0604020202020204" pitchFamily="34" charset="0"/>
              <a:buChar char="•"/>
            </a:pPr>
            <a:r>
              <a:rPr lang="en-US"/>
              <a:t>Jeanne </a:t>
            </a:r>
            <a:r>
              <a:rPr lang="en-US" err="1"/>
              <a:t>Stuntz</a:t>
            </a:r>
            <a:r>
              <a:rPr lang="en-US"/>
              <a:t>, Reporting/Data Support, Owner/CEO, Dynamic Pathways, Inc., consulting, training, support brokerage</a:t>
            </a:r>
          </a:p>
          <a:p>
            <a:pPr marL="176611" indent="-176611">
              <a:buFont typeface="Arial" panose="020B0604020202020204" pitchFamily="34" charset="0"/>
              <a:buChar char="•"/>
            </a:pPr>
            <a:r>
              <a:rPr lang="en-US"/>
              <a:t>Nancy Richards, Implementation Specialist, local case managers and system leadership, Clearwater Council of Governments.</a:t>
            </a:r>
          </a:p>
          <a:p>
            <a:pPr marL="176611" indent="-176611">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800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422618" cy="266224"/>
          </a:xfrm>
          <a:prstGeom prst="rect">
            <a:avLst/>
          </a:prstGeom>
        </p:spPr>
        <p:txBody>
          <a:bodyPr vert="horz" lIns="94192" tIns="47096" rIns="94192" bIns="47096"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7088944" y="0"/>
            <a:ext cx="5422618" cy="266224"/>
          </a:xfrm>
          <a:prstGeom prst="rect">
            <a:avLst/>
          </a:prstGeom>
        </p:spPr>
        <p:txBody>
          <a:bodyPr vert="horz" lIns="94192" tIns="47096" rIns="94192" bIns="47096"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4486275" y="398463"/>
            <a:ext cx="3541713" cy="1992312"/>
          </a:xfrm>
          <a:prstGeom prst="rect">
            <a:avLst/>
          </a:prstGeom>
          <a:noFill/>
          <a:ln w="12700">
            <a:solidFill>
              <a:prstClr val="black"/>
            </a:solidFill>
          </a:ln>
        </p:spPr>
        <p:txBody>
          <a:bodyPr vert="horz" lIns="94192" tIns="47096" rIns="94192" bIns="47096" rtlCol="0" anchor="ctr"/>
          <a:lstStyle/>
          <a:p>
            <a:endParaRPr/>
          </a:p>
        </p:txBody>
      </p:sp>
      <p:sp>
        <p:nvSpPr>
          <p:cNvPr id="5" name="Notes Placeholder 4"/>
          <p:cNvSpPr>
            <a:spLocks noGrp="1"/>
          </p:cNvSpPr>
          <p:nvPr>
            <p:ph type="body" sz="quarter" idx="3"/>
          </p:nvPr>
        </p:nvSpPr>
        <p:spPr>
          <a:xfrm>
            <a:off x="1251376" y="2524198"/>
            <a:ext cx="10010987" cy="2392317"/>
          </a:xfrm>
          <a:prstGeom prst="rect">
            <a:avLst/>
          </a:prstGeom>
        </p:spPr>
        <p:txBody>
          <a:bodyPr vert="horz" lIns="94192" tIns="47096" rIns="94192" bIns="47096" rtlCol="0"/>
          <a:lstStyle/>
          <a:p>
            <a:pPr marL="0" lvl="0" indent="0">
              <a:buNone/>
            </a:pPr>
            <a:r>
              <a:rPr lang="en-US"/>
              <a:t>Earth: Ohio’s disability system team entered the NCAPPS Learning Collaborative with a history of self-direction and a </a:t>
            </a:r>
          </a:p>
          <a:p>
            <a:pPr marL="0" lvl="0" indent="0">
              <a:buNone/>
            </a:pPr>
            <a:r>
              <a:rPr lang="en-US"/>
              <a:t>person-centered focus.  Since the late 1980s Ohio statute has recognized supported living. This is where two or more </a:t>
            </a:r>
          </a:p>
          <a:p>
            <a:pPr marL="0" lvl="0" indent="0">
              <a:buNone/>
            </a:pPr>
            <a:r>
              <a:rPr lang="en-US"/>
              <a:t>people with disabilities, not related by blood or marriage, can live together in their own home and receive government </a:t>
            </a:r>
          </a:p>
          <a:p>
            <a:pPr marL="0" lvl="0" indent="0">
              <a:buNone/>
            </a:pPr>
            <a:r>
              <a:rPr lang="en-US"/>
              <a:t>support. The home is prohibited from being provider controlled with two exceptions: 1. The owner of the home also</a:t>
            </a:r>
          </a:p>
          <a:p>
            <a:pPr marL="0" lvl="0" indent="0">
              <a:buNone/>
            </a:pPr>
            <a:r>
              <a:rPr lang="en-US"/>
              <a:t>lives in the home with no more than three persons with DD, or 2. The owner is an association of family members and </a:t>
            </a:r>
          </a:p>
          <a:p>
            <a:pPr marL="0" lvl="0" indent="0">
              <a:buNone/>
            </a:pPr>
            <a:r>
              <a:rPr lang="en-US"/>
              <a:t>the property is a home for no more four people with DD. All residents of the home have free choice of provider for </a:t>
            </a:r>
          </a:p>
          <a:p>
            <a:pPr marL="0" lvl="0" indent="0">
              <a:buNone/>
            </a:pPr>
            <a:r>
              <a:rPr lang="en-US"/>
              <a:t>services. The Self Empowered Life Funding (SELF) Waiver was approved in 2011 and requires enrollees to use at least </a:t>
            </a:r>
          </a:p>
          <a:p>
            <a:pPr marL="0" lvl="0" indent="0">
              <a:buNone/>
            </a:pPr>
            <a:r>
              <a:rPr lang="en-US"/>
              <a:t>one self-directed service. Other history includes:</a:t>
            </a:r>
          </a:p>
          <a:p>
            <a:pPr marL="0" lvl="0" indent="0">
              <a:buNone/>
            </a:pPr>
            <a:r>
              <a:rPr lang="en-US"/>
              <a:t>	1995 – “Removing the Mask” – Ohio DD Council project for person centered planning</a:t>
            </a:r>
          </a:p>
          <a:p>
            <a:pPr lvl="1"/>
            <a:r>
              <a:rPr lang="en-US"/>
              <a:t>	1995 – Project More for supported employment</a:t>
            </a:r>
          </a:p>
          <a:p>
            <a:pPr lvl="1"/>
            <a:r>
              <a:rPr lang="en-US"/>
              <a:t>	1997 – Ohio’s Self Determination project funded by RWJ Foundation (Partners: State, Delaware, Knox, </a:t>
            </a:r>
          </a:p>
          <a:p>
            <a:pPr lvl="1"/>
            <a:r>
              <a:rPr lang="en-US"/>
              <a:t>Lucas &amp; Marion Counties)</a:t>
            </a:r>
          </a:p>
          <a:p>
            <a:pPr marL="470962" lvl="1" defTabSz="941923">
              <a:defRPr/>
            </a:pPr>
            <a:r>
              <a:rPr lang="en-US"/>
              <a:t>	2011 – SELF waiver approved </a:t>
            </a:r>
          </a:p>
          <a:p>
            <a:pPr defTabSz="941923">
              <a:defRPr/>
            </a:pPr>
            <a:r>
              <a:rPr lang="en-US"/>
              <a:t>NCAPPS Learning Collaborative re-energized Ohio’s self-direction journey to include a greater commitment to </a:t>
            </a:r>
          </a:p>
          <a:p>
            <a:pPr defTabSz="941923">
              <a:defRPr/>
            </a:pPr>
            <a:r>
              <a:rPr lang="en-US"/>
              <a:t>self-determination with increased focus on budget and employer authority, self direction, support broker and </a:t>
            </a:r>
          </a:p>
          <a:p>
            <a:pPr defTabSz="941923">
              <a:defRPr/>
            </a:pPr>
            <a:r>
              <a:rPr lang="en-US"/>
              <a:t>supported decision making.</a:t>
            </a:r>
          </a:p>
          <a:p>
            <a:pPr lvl="1"/>
            <a:endParaRPr lang="en-US"/>
          </a:p>
          <a:p>
            <a:endParaRPr lang="en-US"/>
          </a:p>
        </p:txBody>
      </p:sp>
      <p:sp>
        <p:nvSpPr>
          <p:cNvPr id="6" name="Footer Placeholder 5"/>
          <p:cNvSpPr>
            <a:spLocks noGrp="1"/>
          </p:cNvSpPr>
          <p:nvPr>
            <p:ph type="ftr" sz="quarter" idx="4"/>
          </p:nvPr>
        </p:nvSpPr>
        <p:spPr>
          <a:xfrm>
            <a:off x="0" y="5048392"/>
            <a:ext cx="5422618" cy="264992"/>
          </a:xfrm>
          <a:prstGeom prst="rect">
            <a:avLst/>
          </a:prstGeom>
        </p:spPr>
        <p:txBody>
          <a:bodyPr vert="horz" lIns="94192" tIns="47096" rIns="94192" bIns="47096"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7088944" y="5048392"/>
            <a:ext cx="5422618" cy="264992"/>
          </a:xfrm>
          <a:prstGeom prst="rect">
            <a:avLst/>
          </a:prstGeom>
        </p:spPr>
        <p:txBody>
          <a:bodyPr vert="horz" lIns="94192" tIns="47096" rIns="94192" bIns="47096"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1713" cy="1992312"/>
          </a:xfrm>
        </p:spPr>
      </p:sp>
      <p:sp>
        <p:nvSpPr>
          <p:cNvPr id="3" name="Notes Placeholder 2"/>
          <p:cNvSpPr>
            <a:spLocks noGrp="1"/>
          </p:cNvSpPr>
          <p:nvPr>
            <p:ph type="body" idx="1"/>
          </p:nvPr>
        </p:nvSpPr>
        <p:spPr/>
        <p:txBody>
          <a:bodyPr/>
          <a:lstStyle/>
          <a:p>
            <a:r>
              <a:rPr lang="en-US"/>
              <a:t>Primary driver-D1: Disseminating information regarding self-direction, its benefits and </a:t>
            </a:r>
          </a:p>
          <a:p>
            <a:r>
              <a:rPr lang="en-US"/>
              <a:t>how it works.</a:t>
            </a:r>
          </a:p>
          <a:p>
            <a:r>
              <a:rPr lang="en-US"/>
              <a:t>Primary driver-D4: Recruit and train plan facilitators (case managers/SSAs) and peer </a:t>
            </a:r>
          </a:p>
          <a:p>
            <a:r>
              <a:rPr lang="en-US"/>
              <a:t>mentors to assist participants to determine array of services and supports.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155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1713" cy="1992312"/>
          </a:xfrm>
        </p:spPr>
      </p:sp>
      <p:sp>
        <p:nvSpPr>
          <p:cNvPr id="3" name="Notes Placeholder 2"/>
          <p:cNvSpPr>
            <a:spLocks noGrp="1"/>
          </p:cNvSpPr>
          <p:nvPr>
            <p:ph type="body" idx="1"/>
          </p:nvPr>
        </p:nvSpPr>
        <p:spPr/>
        <p:txBody>
          <a:bodyPr/>
          <a:lstStyle/>
          <a:p>
            <a:r>
              <a:rPr lang="en-US"/>
              <a:t>Measures – Baselines were 0 for all but #4, as other efforts were started as part of the collaborative:</a:t>
            </a:r>
          </a:p>
          <a:p>
            <a:pPr marL="235481" indent="-235481">
              <a:buAutoNum type="arabicPeriod"/>
            </a:pPr>
            <a:r>
              <a:rPr lang="en-US"/>
              <a:t>Increase the number of “views” of self-directed documents and videos on the Dept of DD website</a:t>
            </a:r>
          </a:p>
          <a:p>
            <a:pPr marL="235481" indent="-235481">
              <a:buAutoNum type="arabicPeriod"/>
            </a:pPr>
            <a:r>
              <a:rPr lang="en-US"/>
              <a:t>from 0 to 15, 000.</a:t>
            </a:r>
          </a:p>
          <a:p>
            <a:pPr marL="235481" indent="-235481">
              <a:buAutoNum type="arabicPeriod"/>
            </a:pPr>
            <a:r>
              <a:rPr lang="en-US"/>
              <a:t>On-going training and education about self-direction will reach a majority of SSA staff in each of </a:t>
            </a:r>
          </a:p>
          <a:p>
            <a:pPr marL="235481" indent="-235481">
              <a:buAutoNum type="arabicPeriod"/>
            </a:pPr>
            <a:r>
              <a:rPr lang="en-US"/>
              <a:t>Ohio’s 88 counties. </a:t>
            </a:r>
          </a:p>
          <a:p>
            <a:pPr marL="235481" indent="-235481">
              <a:buAutoNum type="arabicPeriod"/>
            </a:pPr>
            <a:r>
              <a:rPr lang="en-US"/>
              <a:t>A peer support network will be established.</a:t>
            </a:r>
          </a:p>
          <a:p>
            <a:pPr marL="235481" indent="-235481">
              <a:buAutoNum type="arabicPeriod"/>
            </a:pPr>
            <a:r>
              <a:rPr lang="en-US"/>
              <a:t>Increase the unduplicated number of people using at least one self-directed home and community-</a:t>
            </a:r>
          </a:p>
          <a:p>
            <a:pPr marL="235481" indent="-235481">
              <a:buAutoNum type="arabicPeriod"/>
            </a:pPr>
            <a:r>
              <a:rPr lang="en-US"/>
              <a:t>based service by 25%.</a:t>
            </a:r>
          </a:p>
          <a:p>
            <a:pPr marL="235481" indent="-235481">
              <a:buAutoNum type="arabicPeriod"/>
            </a:pPr>
            <a:r>
              <a:rPr lang="en-US"/>
              <a:t>Increase the use of support brokerage by waiver enrollees from 15 to 100.</a:t>
            </a:r>
          </a:p>
          <a:p>
            <a:pPr marL="235481" indent="-235481">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735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1713" cy="1992312"/>
          </a:xfrm>
        </p:spPr>
      </p:sp>
      <p:sp>
        <p:nvSpPr>
          <p:cNvPr id="3" name="Notes Placeholder 2"/>
          <p:cNvSpPr>
            <a:spLocks noGrp="1"/>
          </p:cNvSpPr>
          <p:nvPr>
            <p:ph type="body" idx="1"/>
          </p:nvPr>
        </p:nvSpPr>
        <p:spPr/>
        <p:txBody>
          <a:bodyPr/>
          <a:lstStyle/>
          <a:p>
            <a:r>
              <a:rPr lang="en-US"/>
              <a:t>Success as of August 2023:</a:t>
            </a:r>
          </a:p>
          <a:p>
            <a:pPr marL="235481" indent="-235481">
              <a:buAutoNum type="arabicPeriod"/>
            </a:pPr>
            <a:r>
              <a:rPr lang="en-US"/>
              <a:t>12,378 / 82.5% of goal – </a:t>
            </a:r>
          </a:p>
          <a:p>
            <a:pPr marL="457200" lvl="1" indent="0">
              <a:buNone/>
            </a:pPr>
            <a:r>
              <a:rPr lang="en-US" i="1"/>
              <a:t>Increase the number of “views” of self-directed documents and videos on the Dept of DD website from 0 to </a:t>
            </a:r>
          </a:p>
          <a:p>
            <a:pPr marL="457200" lvl="1" indent="0">
              <a:buNone/>
            </a:pPr>
            <a:r>
              <a:rPr lang="en-US" i="1"/>
              <a:t>15, 000. Views were of multiple resources on self-direction were counted and compared to our baseline.</a:t>
            </a:r>
          </a:p>
          <a:p>
            <a:pPr marL="235481" indent="-235481">
              <a:buAutoNum type="arabicPeriod"/>
            </a:pPr>
            <a:r>
              <a:rPr lang="en-US"/>
              <a:t>1,529 case manager/SSAs trained – majority of 2000 SSAs statewide </a:t>
            </a:r>
            <a:r>
              <a:rPr lang="en-US" i="1"/>
              <a:t>–</a:t>
            </a:r>
          </a:p>
          <a:p>
            <a:pPr marL="457200" lvl="1" indent="0">
              <a:buNone/>
            </a:pPr>
            <a:r>
              <a:rPr lang="en-US" i="1"/>
              <a:t>On-going training and education about self-direction will reach a majority of SSA staff in each of Ohio’s 88 </a:t>
            </a:r>
          </a:p>
          <a:p>
            <a:pPr marL="457200" lvl="1" indent="0">
              <a:buNone/>
            </a:pPr>
            <a:r>
              <a:rPr lang="en-US" i="1"/>
              <a:t>counties</a:t>
            </a:r>
            <a:r>
              <a:rPr lang="en-US"/>
              <a:t>. </a:t>
            </a:r>
            <a:r>
              <a:rPr lang="en-US" i="1"/>
              <a:t>15 publications of “Self-Directed Services Scoop” targets local case managers/SSAs, with plans to </a:t>
            </a:r>
          </a:p>
          <a:p>
            <a:pPr marL="457200" lvl="1" indent="0">
              <a:buNone/>
            </a:pPr>
            <a:r>
              <a:rPr lang="en-US" i="1"/>
              <a:t>continue in the future</a:t>
            </a:r>
            <a:r>
              <a:rPr lang="en-US"/>
              <a:t>. </a:t>
            </a:r>
          </a:p>
          <a:p>
            <a:pPr marL="235481" indent="-235481">
              <a:buAutoNum type="arabicPeriod"/>
            </a:pPr>
            <a:r>
              <a:rPr lang="en-US" i="0"/>
              <a:t>Peer network meets monthly, virtually, with 21 peers on the distribution list</a:t>
            </a:r>
            <a:r>
              <a:rPr lang="en-US" i="1"/>
              <a:t>.</a:t>
            </a:r>
          </a:p>
          <a:p>
            <a:pPr marL="457200" lvl="1" indent="0">
              <a:buNone/>
            </a:pPr>
            <a:r>
              <a:rPr lang="en-US" i="1"/>
              <a:t> A peer support network will be established. </a:t>
            </a:r>
            <a:endParaRPr lang="en-US"/>
          </a:p>
          <a:p>
            <a:pPr marL="235481" indent="-235481">
              <a:buAutoNum type="arabicPeriod"/>
            </a:pPr>
            <a:r>
              <a:rPr lang="en-US"/>
              <a:t>2,482 unduplicated people using at least 1 self-directed service – 645 more than 7/2022 baseline of 1,837 (26% more) –</a:t>
            </a:r>
          </a:p>
          <a:p>
            <a:pPr marL="457200" lvl="1" indent="0">
              <a:buNone/>
            </a:pPr>
            <a:r>
              <a:rPr lang="en-US" i="1"/>
              <a:t>Increase the unduplicated number of people using at least one self-directed home and community-based service by </a:t>
            </a:r>
          </a:p>
          <a:p>
            <a:pPr marL="457200" lvl="1" indent="0">
              <a:buNone/>
            </a:pPr>
            <a:r>
              <a:rPr lang="en-US" i="1"/>
              <a:t>25%. Data from the Dept of DD from paid claims was used. Department IT staff worked with Ohio’s Team to create </a:t>
            </a:r>
          </a:p>
          <a:p>
            <a:pPr marL="457200" lvl="1" indent="0">
              <a:buNone/>
            </a:pPr>
            <a:r>
              <a:rPr lang="en-US" i="1"/>
              <a:t>a report that could be updated monthly and sent to the Team.</a:t>
            </a:r>
          </a:p>
          <a:p>
            <a:pPr marL="235481" indent="-235481">
              <a:buAutoNum type="arabicPeriod"/>
            </a:pPr>
            <a:r>
              <a:rPr lang="en-US" i="0"/>
              <a:t>The existence of the NCAPPS learning collaborative and Ohio’s Team created connections that have been valuable in</a:t>
            </a:r>
          </a:p>
          <a:p>
            <a:pPr marL="0" indent="0">
              <a:buNone/>
            </a:pPr>
            <a:r>
              <a:rPr lang="en-US" i="0"/>
              <a:t>	addressing the challenges.</a:t>
            </a:r>
          </a:p>
          <a:p>
            <a:pPr marL="0" indent="0">
              <a:buFont typeface="+mj-lt"/>
              <a:buNone/>
            </a:pPr>
            <a:r>
              <a:rPr lang="en-US"/>
              <a:t>6.   Have a plan for future work </a:t>
            </a:r>
            <a:r>
              <a:rPr lang="en-US" i="1"/>
              <a:t>- Increase the use of support brokerage by waiver enrollees from 15 to 100.</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794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1713" cy="1992312"/>
          </a:xfrm>
        </p:spPr>
      </p:sp>
      <p:sp>
        <p:nvSpPr>
          <p:cNvPr id="3" name="Notes Placeholder 2"/>
          <p:cNvSpPr>
            <a:spLocks noGrp="1"/>
          </p:cNvSpPr>
          <p:nvPr>
            <p:ph type="body" idx="1"/>
          </p:nvPr>
        </p:nvSpPr>
        <p:spPr/>
        <p:txBody>
          <a:bodyPr/>
          <a:lstStyle/>
          <a:p>
            <a:r>
              <a:rPr lang="en-US"/>
              <a:t>Challenges to progress/Lessons learned – Ohio took on too much too fast!</a:t>
            </a:r>
          </a:p>
          <a:p>
            <a:r>
              <a:rPr lang="en-US"/>
              <a:t>Biggest disappointment was no real success in expanding the use of support broker services. In the fall of 2022, </a:t>
            </a:r>
          </a:p>
          <a:p>
            <a:r>
              <a:rPr lang="en-US"/>
              <a:t>data from the Ohio Dept. of DD showed 3 agencies billing for support broker services to about 20 waiver enrollees. </a:t>
            </a:r>
          </a:p>
          <a:p>
            <a:r>
              <a:rPr lang="en-US"/>
              <a:t>Only 3 responses were received from a survey that was sent to the 12 providers of support broker services (included </a:t>
            </a:r>
          </a:p>
          <a:p>
            <a:r>
              <a:rPr lang="en-US"/>
              <a:t>those who had submitted no claims for payment). Views as of July 2023 on support broker resources on the Dept </a:t>
            </a:r>
          </a:p>
          <a:p>
            <a:r>
              <a:rPr lang="en-US"/>
              <a:t>of DD website, did increase by 215 from August 2022 – gives hopes for the future!</a:t>
            </a:r>
          </a:p>
          <a:p>
            <a:endParaRPr lang="en-US"/>
          </a:p>
          <a:p>
            <a:r>
              <a:rPr lang="en-US"/>
              <a:t>Other lessons learned:</a:t>
            </a:r>
          </a:p>
          <a:p>
            <a:pPr marL="0" indent="0">
              <a:buFont typeface="+mj-lt"/>
              <a:buNone/>
            </a:pPr>
            <a:r>
              <a:rPr lang="en-US"/>
              <a:t>1. A personal invitation is the best way to get someone to participate in a network.</a:t>
            </a:r>
          </a:p>
          <a:p>
            <a:pPr marL="0" indent="0">
              <a:buFont typeface="+mj-lt"/>
              <a:buNone/>
            </a:pPr>
            <a:r>
              <a:rPr lang="en-US"/>
              <a:t>2. Ohio’s FMS and State agency need to improve and simplify systems and processes to better support</a:t>
            </a:r>
          </a:p>
          <a:p>
            <a:pPr marL="0" indent="0">
              <a:buFont typeface="+mj-lt"/>
              <a:buNone/>
            </a:pPr>
            <a:r>
              <a:rPr lang="en-US"/>
              <a:t>self-direction.</a:t>
            </a:r>
          </a:p>
          <a:p>
            <a:pPr marL="0" indent="0">
              <a:buFont typeface="+mj-lt"/>
              <a:buNone/>
            </a:pPr>
            <a:r>
              <a:rPr lang="en-US"/>
              <a:t>3. Transition from one FMS to another should include a period of overlap to be “seamless” to the waiver </a:t>
            </a:r>
          </a:p>
          <a:p>
            <a:pPr marL="0" indent="0">
              <a:buFont typeface="+mj-lt"/>
              <a:buNone/>
            </a:pPr>
            <a:r>
              <a:rPr lang="en-US"/>
              <a:t>enrollee and better coordinate process.</a:t>
            </a:r>
          </a:p>
          <a:p>
            <a:pPr marL="0" indent="0">
              <a:buFont typeface="+mj-lt"/>
              <a:buNone/>
            </a:pPr>
            <a:r>
              <a:rPr lang="en-US"/>
              <a:t>4. Training on self-direction for people with disabilities and families needs to include the meaning and </a:t>
            </a:r>
          </a:p>
          <a:p>
            <a:pPr marL="0" indent="0">
              <a:buFont typeface="+mj-lt"/>
              <a:buNone/>
            </a:pPr>
            <a:r>
              <a:rPr lang="en-US"/>
              <a:t>benefits of self-direction, how it can exist even without HCBS waiver services and tips on ways to</a:t>
            </a:r>
          </a:p>
          <a:p>
            <a:pPr marL="0" indent="0">
              <a:buFont typeface="+mj-lt"/>
              <a:buNone/>
            </a:pPr>
            <a:r>
              <a:rPr lang="en-US"/>
              <a:t> “empower” yourself – e.g. submit your own agenda for your planning meeting/discussion.</a:t>
            </a:r>
          </a:p>
          <a:p>
            <a:pPr marL="0" indent="0">
              <a:buFont typeface="+mj-lt"/>
              <a:buNone/>
            </a:pPr>
            <a:r>
              <a:rPr lang="en-US"/>
              <a:t>5. Don’t include auditors in brainstorming and rule interpretation discussions – give them the bottom line.</a:t>
            </a:r>
          </a:p>
          <a:p>
            <a:pPr marL="0" indent="0">
              <a:buFont typeface="+mj-lt"/>
              <a:buNone/>
            </a:pPr>
            <a:r>
              <a:rPr lang="en-US"/>
              <a:t>6. Too much, too fast and the resulting confusion does not send a very positive message about self-direction.</a:t>
            </a:r>
          </a:p>
          <a:p>
            <a:pPr marL="0" indent="0">
              <a:buFont typeface="+mj-lt"/>
              <a:buNone/>
            </a:pPr>
            <a:r>
              <a:rPr lang="en-US"/>
              <a:t>7. It is possible for support broker and participant-directed homemaker/personal care services to work </a:t>
            </a:r>
          </a:p>
          <a:p>
            <a:pPr marL="0" indent="0">
              <a:buFont typeface="+mj-lt"/>
              <a:buNone/>
            </a:pPr>
            <a:r>
              <a:rPr lang="en-US"/>
              <a:t>through an agreement with the FMS when the provider is an individual (not an agency). This could simplify </a:t>
            </a:r>
          </a:p>
          <a:p>
            <a:pPr marL="0" indent="0">
              <a:buFont typeface="+mj-lt"/>
              <a:buNone/>
            </a:pPr>
            <a:r>
              <a:rPr lang="en-US"/>
              <a:t>the process of certification of individuals as providers.</a:t>
            </a:r>
          </a:p>
          <a:p>
            <a:pPr marL="0" indent="0">
              <a:buFont typeface="+mj-lt"/>
              <a:buNone/>
            </a:pPr>
            <a:r>
              <a:rPr lang="en-US"/>
              <a:t>8. Little is generally known and understood about self-direction by the majority of case managers/SSAs, </a:t>
            </a:r>
          </a:p>
          <a:p>
            <a:pPr marL="0" indent="0">
              <a:buFont typeface="+mj-lt"/>
              <a:buNone/>
            </a:pPr>
            <a:r>
              <a:rPr lang="en-US"/>
              <a:t>people with disabilities and families. Few recognize the term self-direction unless it is associated with </a:t>
            </a:r>
          </a:p>
          <a:p>
            <a:pPr marL="0" indent="0">
              <a:buFont typeface="+mj-lt"/>
              <a:buNone/>
            </a:pPr>
            <a:r>
              <a:rPr lang="en-US"/>
              <a:t>choice and greater control.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804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1713" cy="1992312"/>
          </a:xfrm>
        </p:spPr>
      </p:sp>
      <p:sp>
        <p:nvSpPr>
          <p:cNvPr id="3" name="Notes Placeholder 2"/>
          <p:cNvSpPr>
            <a:spLocks noGrp="1"/>
          </p:cNvSpPr>
          <p:nvPr>
            <p:ph type="body" idx="1"/>
          </p:nvPr>
        </p:nvSpPr>
        <p:spPr/>
        <p:txBody>
          <a:bodyPr/>
          <a:lstStyle/>
          <a:p>
            <a:r>
              <a:rPr lang="en-US"/>
              <a:t>Though engagement with the NCAPPS Learning Collaborative is coming to an end, the Ohio Self-Direction Team will </a:t>
            </a:r>
          </a:p>
          <a:p>
            <a:r>
              <a:rPr lang="en-US"/>
              <a:t>continue to work together. Future efforts include:</a:t>
            </a:r>
          </a:p>
          <a:p>
            <a:pPr marL="176611" indent="-176611">
              <a:buFont typeface="Arial" panose="020B0604020202020204" pitchFamily="34" charset="0"/>
              <a:buChar char="•"/>
            </a:pPr>
            <a:r>
              <a:rPr lang="en-US"/>
              <a:t>More education, resources and use of budget and employer authority, self-direction and understanding of its benefits.</a:t>
            </a:r>
          </a:p>
          <a:p>
            <a:pPr marL="176611" indent="-176611">
              <a:buFont typeface="Arial" panose="020B0604020202020204" pitchFamily="34" charset="0"/>
              <a:buChar char="•"/>
            </a:pPr>
            <a:r>
              <a:rPr lang="en-US"/>
              <a:t>Growing Ohio’s network of peer mentors.</a:t>
            </a:r>
          </a:p>
          <a:p>
            <a:pPr marL="176611" indent="-176611">
              <a:buFont typeface="Arial" panose="020B0604020202020204" pitchFamily="34" charset="0"/>
              <a:buChar char="•"/>
            </a:pPr>
            <a:r>
              <a:rPr lang="en-US"/>
              <a:t>Improvements in Ohio’s system of HCBS waiver services to include support broker and a simplified provider </a:t>
            </a:r>
          </a:p>
          <a:p>
            <a:pPr marL="0" indent="0">
              <a:buFont typeface="Arial" panose="020B0604020202020204" pitchFamily="34" charset="0"/>
              <a:buNone/>
            </a:pPr>
            <a:r>
              <a:rPr lang="en-US"/>
              <a:t>certification process for providers of those who choose self-direction.</a:t>
            </a:r>
          </a:p>
          <a:p>
            <a:pPr marL="176611" indent="-176611">
              <a:buFont typeface="Arial" panose="020B0604020202020204" pitchFamily="34" charset="0"/>
              <a:buChar char="•"/>
            </a:pPr>
            <a:r>
              <a:rPr lang="en-US"/>
              <a:t>Expansion of Ohio’s Self-Direction Team</a:t>
            </a:r>
          </a:p>
          <a:p>
            <a:pPr marL="176611" indent="-176611">
              <a:buFont typeface="Arial" panose="020B0604020202020204" pitchFamily="34" charset="0"/>
              <a:buChar char="•"/>
            </a:pPr>
            <a:r>
              <a:rPr lang="en-US"/>
              <a:t>Hoping for future opportunities to collaborate on self-direction.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192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86275" y="398463"/>
            <a:ext cx="3541713" cy="1992312"/>
          </a:xfrm>
        </p:spPr>
      </p:sp>
      <p:sp>
        <p:nvSpPr>
          <p:cNvPr id="3" name="Notes Placeholder 2"/>
          <p:cNvSpPr>
            <a:spLocks noGrp="1"/>
          </p:cNvSpPr>
          <p:nvPr>
            <p:ph type="body" idx="1"/>
          </p:nvPr>
        </p:nvSpPr>
        <p:spPr/>
        <p:txBody>
          <a:bodyPr/>
          <a:lstStyle/>
          <a:p>
            <a:pPr algn="ctr">
              <a:lnSpc>
                <a:spcPts val="13519"/>
              </a:lnSpc>
            </a:pPr>
            <a:endParaRPr lang="en-US" sz="900">
              <a:solidFill>
                <a:srgbClr val="FFDE59"/>
              </a:solidFill>
              <a:latin typeface="Canva Sans Bold"/>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361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l" rtl="0">
              <a:spcBef>
                <a:spcPts val="0"/>
              </a:spcBef>
              <a:spcAft>
                <a:spcPts val="0"/>
              </a:spcAft>
              <a:buNone/>
            </a:pPr>
            <a:fld id="{00000000-1234-1234-1234-123412341234}" type="slidenum">
              <a:rPr lang="en-US" sz="1000" b="0" i="0" u="none" strike="noStrike" cap="none" smtClean="0">
                <a:solidFill>
                  <a:srgbClr val="7F7F7F"/>
                </a:solidFill>
                <a:latin typeface="Georgia"/>
                <a:ea typeface="Georgia"/>
                <a:cs typeface="Georgia"/>
                <a:sym typeface="Georgia"/>
              </a:rPr>
              <a:t>36</a:t>
            </a:fld>
            <a:endParaRPr lang="en-US" sz="1000" b="0" i="0" u="none" strike="noStrike" cap="none">
              <a:solidFill>
                <a:srgbClr val="7F7F7F"/>
              </a:solidFill>
              <a:latin typeface="Georgia"/>
              <a:ea typeface="Georgia"/>
              <a:cs typeface="Georgia"/>
              <a:sym typeface="Georgia"/>
            </a:endParaRPr>
          </a:p>
        </p:txBody>
      </p:sp>
    </p:spTree>
    <p:extLst>
      <p:ext uri="{BB962C8B-B14F-4D97-AF65-F5344CB8AC3E}">
        <p14:creationId xmlns:p14="http://schemas.microsoft.com/office/powerpoint/2010/main" val="399413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notes"/>
          <p:cNvSpPr txBox="1">
            <a:spLocks noGrp="1"/>
          </p:cNvSpPr>
          <p:nvPr>
            <p:ph type="body" idx="1"/>
          </p:nvPr>
        </p:nvSpPr>
        <p:spPr>
          <a:xfrm>
            <a:off x="1" y="2564102"/>
            <a:ext cx="9236076" cy="3926278"/>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2" name="Google Shape;242;p5:notes"/>
          <p:cNvSpPr>
            <a:spLocks noGrp="1" noRot="1" noChangeAspect="1"/>
          </p:cNvSpPr>
          <p:nvPr>
            <p:ph type="sldImg" idx="2"/>
          </p:nvPr>
        </p:nvSpPr>
        <p:spPr>
          <a:xfrm>
            <a:off x="5056188" y="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l" rtl="0">
              <a:spcBef>
                <a:spcPts val="0"/>
              </a:spcBef>
              <a:spcAft>
                <a:spcPts val="0"/>
              </a:spcAft>
              <a:buNone/>
            </a:pPr>
            <a:fld id="{00000000-1234-1234-1234-123412341234}" type="slidenum">
              <a:rPr lang="en-US" sz="1000" b="0" i="0" u="none" strike="noStrike" cap="none" smtClean="0">
                <a:solidFill>
                  <a:srgbClr val="7F7F7F"/>
                </a:solidFill>
                <a:latin typeface="Georgia"/>
                <a:ea typeface="Georgia"/>
                <a:cs typeface="Georgia"/>
                <a:sym typeface="Georgia"/>
              </a:rPr>
              <a:t>38</a:t>
            </a:fld>
            <a:endParaRPr lang="en-US" sz="1000" b="0" i="0" u="none" strike="noStrike" cap="none">
              <a:solidFill>
                <a:srgbClr val="7F7F7F"/>
              </a:solidFill>
              <a:latin typeface="Georgia"/>
              <a:ea typeface="Georgia"/>
              <a:cs typeface="Georgia"/>
              <a:sym typeface="Georgia"/>
            </a:endParaRPr>
          </a:p>
        </p:txBody>
      </p:sp>
    </p:spTree>
    <p:extLst>
      <p:ext uri="{BB962C8B-B14F-4D97-AF65-F5344CB8AC3E}">
        <p14:creationId xmlns:p14="http://schemas.microsoft.com/office/powerpoint/2010/main" val="779825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0:notes"/>
          <p:cNvSpPr txBox="1">
            <a:spLocks noGrp="1"/>
          </p:cNvSpPr>
          <p:nvPr>
            <p:ph type="body" idx="1"/>
          </p:nvPr>
        </p:nvSpPr>
        <p:spPr>
          <a:xfrm>
            <a:off x="1" y="2564102"/>
            <a:ext cx="9236076" cy="3926278"/>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49" name="Google Shape;449;p10:notes"/>
          <p:cNvSpPr>
            <a:spLocks noGrp="1" noRot="1" noChangeAspect="1"/>
          </p:cNvSpPr>
          <p:nvPr>
            <p:ph type="sldImg" idx="2"/>
          </p:nvPr>
        </p:nvSpPr>
        <p:spPr>
          <a:xfrm>
            <a:off x="5056188" y="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1:notes"/>
          <p:cNvSpPr txBox="1">
            <a:spLocks noGrp="1"/>
          </p:cNvSpPr>
          <p:nvPr>
            <p:ph type="body" idx="1"/>
          </p:nvPr>
        </p:nvSpPr>
        <p:spPr>
          <a:xfrm>
            <a:off x="1" y="2564102"/>
            <a:ext cx="9236076" cy="3926278"/>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56" name="Google Shape;456;p11:notes"/>
          <p:cNvSpPr>
            <a:spLocks noGrp="1" noRot="1" noChangeAspect="1"/>
          </p:cNvSpPr>
          <p:nvPr>
            <p:ph type="sldImg" idx="2"/>
          </p:nvPr>
        </p:nvSpPr>
        <p:spPr>
          <a:xfrm>
            <a:off x="5056188" y="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3:notes"/>
          <p:cNvSpPr>
            <a:spLocks noGrp="1" noRot="1" noChangeAspect="1"/>
          </p:cNvSpPr>
          <p:nvPr>
            <p:ph type="sldImg" idx="2"/>
          </p:nvPr>
        </p:nvSpPr>
        <p:spPr>
          <a:xfrm>
            <a:off x="5056188" y="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13:notes"/>
          <p:cNvSpPr txBox="1">
            <a:spLocks noGrp="1"/>
          </p:cNvSpPr>
          <p:nvPr>
            <p:ph type="body" idx="1"/>
          </p:nvPr>
        </p:nvSpPr>
        <p:spPr>
          <a:xfrm>
            <a:off x="1" y="2564102"/>
            <a:ext cx="9236076" cy="3926278"/>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71" name="Google Shape;471;p13:notes"/>
          <p:cNvSpPr txBox="1">
            <a:spLocks noGrp="1"/>
          </p:cNvSpPr>
          <p:nvPr>
            <p:ph type="sldNum" idx="12"/>
          </p:nvPr>
        </p:nvSpPr>
        <p:spPr>
          <a:xfrm>
            <a:off x="0" y="6658664"/>
            <a:ext cx="4002299" cy="351736"/>
          </a:xfrm>
          <a:prstGeom prst="rect">
            <a:avLst/>
          </a:prstGeom>
          <a:noFill/>
          <a:ln>
            <a:noFill/>
          </a:ln>
        </p:spPr>
        <p:txBody>
          <a:bodyPr spcFirstLastPara="1" wrap="square" lIns="92825" tIns="46400" rIns="92825" bIns="46400" anchor="b" anchorCtr="0">
            <a:noAutofit/>
          </a:bodyPr>
          <a:lstStyle/>
          <a:p>
            <a:pPr marL="0" lvl="0" indent="0" algn="l" rtl="0">
              <a:spcBef>
                <a:spcPts val="0"/>
              </a:spcBef>
              <a:spcAft>
                <a:spcPts val="0"/>
              </a:spcAft>
              <a:buNone/>
            </a:pPr>
            <a:fld id="{00000000-1234-1234-1234-123412341234}" type="slidenum">
              <a:rPr lang="en-US"/>
              <a:t>45</a:t>
            </a:fld>
            <a:endParaRPr/>
          </a:p>
        </p:txBody>
      </p:sp>
      <p:sp>
        <p:nvSpPr>
          <p:cNvPr id="472" name="Google Shape;472;p13:notes"/>
          <p:cNvSpPr txBox="1"/>
          <p:nvPr/>
        </p:nvSpPr>
        <p:spPr>
          <a:xfrm>
            <a:off x="1833410" y="454645"/>
            <a:ext cx="3356206"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4000"/>
              <a:buFont typeface="Libre Franklin"/>
              <a:buNone/>
            </a:pPr>
            <a:r>
              <a:rPr lang="en-US" sz="4000" b="1" i="0" u="none" strike="noStrike" cap="none">
                <a:solidFill>
                  <a:schemeClr val="accent1"/>
                </a:solidFill>
                <a:latin typeface="Libre Franklin"/>
                <a:ea typeface="Libre Franklin"/>
                <a:cs typeface="Libre Franklin"/>
                <a:sym typeface="Libre Franklin"/>
              </a:rPr>
              <a:t>Notes Page Title Here </a:t>
            </a:r>
            <a:endParaRPr/>
          </a:p>
          <a:p>
            <a:pPr marL="0" marR="0" lvl="0" indent="0" algn="l" rtl="0">
              <a:lnSpc>
                <a:spcPct val="100000"/>
              </a:lnSpc>
              <a:spcBef>
                <a:spcPts val="0"/>
              </a:spcBef>
              <a:spcAft>
                <a:spcPts val="0"/>
              </a:spcAft>
              <a:buClr>
                <a:schemeClr val="accent1"/>
              </a:buClr>
              <a:buSzPts val="1800"/>
              <a:buFont typeface="Libre Franklin"/>
              <a:buNone/>
            </a:pPr>
            <a:r>
              <a:rPr lang="en-US" sz="1800" b="1" i="0" u="none" strike="noStrike" cap="none">
                <a:solidFill>
                  <a:schemeClr val="accent1"/>
                </a:solidFill>
                <a:latin typeface="Libre Franklin"/>
                <a:ea typeface="Libre Franklin"/>
                <a:cs typeface="Libre Franklin"/>
                <a:sym typeface="Libre Franklin"/>
              </a:rPr>
              <a:t>(edit this in notes view)</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notes"/>
          <p:cNvSpPr txBox="1">
            <a:spLocks noGrp="1"/>
          </p:cNvSpPr>
          <p:nvPr>
            <p:ph type="body" idx="1"/>
          </p:nvPr>
        </p:nvSpPr>
        <p:spPr>
          <a:xfrm>
            <a:off x="1" y="2564102"/>
            <a:ext cx="9236076" cy="3926278"/>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2" name="Google Shape;242;p5:notes"/>
          <p:cNvSpPr>
            <a:spLocks noGrp="1" noRot="1" noChangeAspect="1"/>
          </p:cNvSpPr>
          <p:nvPr>
            <p:ph type="sldImg" idx="2"/>
          </p:nvPr>
        </p:nvSpPr>
        <p:spPr>
          <a:xfrm>
            <a:off x="5056188" y="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55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l" rtl="0">
              <a:spcBef>
                <a:spcPts val="0"/>
              </a:spcBef>
              <a:spcAft>
                <a:spcPts val="0"/>
              </a:spcAft>
              <a:buNone/>
            </a:pPr>
            <a:fld id="{00000000-1234-1234-1234-123412341234}" type="slidenum">
              <a:rPr lang="en-US" sz="1000" b="0" i="0" u="none" strike="noStrike" cap="none" smtClean="0">
                <a:solidFill>
                  <a:srgbClr val="7F7F7F"/>
                </a:solidFill>
                <a:latin typeface="Georgia"/>
                <a:ea typeface="Georgia"/>
                <a:cs typeface="Georgia"/>
                <a:sym typeface="Georgia"/>
              </a:rPr>
              <a:t>6</a:t>
            </a:fld>
            <a:endParaRPr lang="en-US" sz="1000" b="0" i="0" u="none" strike="noStrike" cap="none">
              <a:solidFill>
                <a:srgbClr val="7F7F7F"/>
              </a:solidFill>
              <a:latin typeface="Georgia"/>
              <a:ea typeface="Georgia"/>
              <a:cs typeface="Georgia"/>
              <a:sym typeface="Georgia"/>
            </a:endParaRPr>
          </a:p>
        </p:txBody>
      </p:sp>
    </p:spTree>
    <p:extLst>
      <p:ext uri="{BB962C8B-B14F-4D97-AF65-F5344CB8AC3E}">
        <p14:creationId xmlns:p14="http://schemas.microsoft.com/office/powerpoint/2010/main" val="22597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75871D-C205-4475-9F09-4E8322E06539}" type="slidenum">
              <a:rPr kumimoji="0" lang="en-US" sz="1000" b="0" i="0" u="none" strike="noStrike" kern="1200" cap="none" spc="0" normalizeH="0" baseline="0" noProof="0" smtClean="0">
                <a:ln>
                  <a:noFill/>
                </a:ln>
                <a:solidFill>
                  <a:prstClr val="black">
                    <a:lumMod val="50000"/>
                    <a:lumOff val="50000"/>
                  </a:prstClr>
                </a:solidFill>
                <a:effectLst/>
                <a:uLnTx/>
                <a:uFillTx/>
                <a:latin typeface="Georgia" panose="02040502050405020303"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lumMod val="50000"/>
                  <a:lumOff val="50000"/>
                </a:prstClr>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52855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a:spLocks noGrp="1" noRot="1" noChangeAspect="1"/>
          </p:cNvSpPr>
          <p:nvPr>
            <p:ph type="sldImg" idx="2"/>
          </p:nvPr>
        </p:nvSpPr>
        <p:spPr>
          <a:xfrm>
            <a:off x="5056188" y="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1:notes"/>
          <p:cNvSpPr txBox="1">
            <a:spLocks noGrp="1"/>
          </p:cNvSpPr>
          <p:nvPr>
            <p:ph type="body" idx="1"/>
          </p:nvPr>
        </p:nvSpPr>
        <p:spPr>
          <a:xfrm>
            <a:off x="1" y="2564102"/>
            <a:ext cx="9236076" cy="3926278"/>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86" name="Google Shape;286;p11:notes"/>
          <p:cNvSpPr txBox="1">
            <a:spLocks noGrp="1"/>
          </p:cNvSpPr>
          <p:nvPr>
            <p:ph type="sldNum" idx="12"/>
          </p:nvPr>
        </p:nvSpPr>
        <p:spPr>
          <a:xfrm>
            <a:off x="0" y="6658664"/>
            <a:ext cx="4002299" cy="351736"/>
          </a:xfrm>
          <a:prstGeom prst="rect">
            <a:avLst/>
          </a:prstGeom>
          <a:noFill/>
          <a:ln>
            <a:noFill/>
          </a:ln>
        </p:spPr>
        <p:txBody>
          <a:bodyPr spcFirstLastPara="1" wrap="square" lIns="92825" tIns="46400" rIns="92825" bIns="464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smtClean="0">
                <a:ln>
                  <a:noFill/>
                </a:ln>
                <a:solidFill>
                  <a:srgbClr val="7F7F7F"/>
                </a:solidFill>
                <a:effectLst/>
                <a:uLnTx/>
                <a:uFillTx/>
                <a:latin typeface="Georgia"/>
                <a:ea typeface="Georgia"/>
                <a:cs typeface="Georgia"/>
                <a:sym typeface="Georgi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000" b="0" i="0" u="none" strike="noStrike" kern="0" cap="none" spc="0" normalizeH="0" baseline="0" noProof="0">
              <a:ln>
                <a:noFill/>
              </a:ln>
              <a:solidFill>
                <a:srgbClr val="7F7F7F"/>
              </a:solidFill>
              <a:effectLst/>
              <a:uLnTx/>
              <a:uFillTx/>
              <a:latin typeface="Georgia"/>
              <a:ea typeface="Georgia"/>
              <a:cs typeface="Georgia"/>
              <a:sym typeface="Georgia"/>
            </a:endParaRPr>
          </a:p>
        </p:txBody>
      </p:sp>
    </p:spTree>
    <p:extLst>
      <p:ext uri="{BB962C8B-B14F-4D97-AF65-F5344CB8AC3E}">
        <p14:creationId xmlns:p14="http://schemas.microsoft.com/office/powerpoint/2010/main" val="121956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75871D-C205-4475-9F09-4E8322E06539}" type="slidenum">
              <a:rPr kumimoji="0" lang="en-US" sz="1000" b="0" i="0" u="none" strike="noStrike" kern="1200" cap="none" spc="0" normalizeH="0" baseline="0" noProof="0" smtClean="0">
                <a:ln>
                  <a:noFill/>
                </a:ln>
                <a:solidFill>
                  <a:prstClr val="black">
                    <a:lumMod val="50000"/>
                    <a:lumOff val="50000"/>
                  </a:prstClr>
                </a:solidFill>
                <a:effectLst/>
                <a:uLnTx/>
                <a:uFillTx/>
                <a:latin typeface="Georgia" panose="02040502050405020303" pitchFamily="18" charset="0"/>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lumMod val="50000"/>
                  <a:lumOff val="50000"/>
                </a:prstClr>
              </a:solidFill>
              <a:effectLst/>
              <a:uLnTx/>
              <a:uFillTx/>
              <a:latin typeface="Georgia" panose="02040502050405020303" pitchFamily="18" charset="0"/>
              <a:ea typeface="+mn-ea"/>
              <a:cs typeface="Arial"/>
              <a:sym typeface="Arial"/>
            </a:endParaRPr>
          </a:p>
        </p:txBody>
      </p:sp>
    </p:spTree>
    <p:extLst>
      <p:ext uri="{BB962C8B-B14F-4D97-AF65-F5344CB8AC3E}">
        <p14:creationId xmlns:p14="http://schemas.microsoft.com/office/powerpoint/2010/main" val="2948657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18"/>
        <p:cNvGrpSpPr/>
        <p:nvPr/>
      </p:nvGrpSpPr>
      <p:grpSpPr>
        <a:xfrm>
          <a:off x="0" y="0"/>
          <a:ext cx="0" cy="0"/>
          <a:chOff x="0" y="0"/>
          <a:chExt cx="0" cy="0"/>
        </a:xfrm>
      </p:grpSpPr>
      <p:pic>
        <p:nvPicPr>
          <p:cNvPr id="19" name="Google Shape;19;p15"/>
          <p:cNvPicPr preferRelativeResize="0"/>
          <p:nvPr/>
        </p:nvPicPr>
        <p:blipFill rotWithShape="1">
          <a:blip r:embed="rId2">
            <a:alphaModFix/>
          </a:blip>
          <a:srcRect/>
          <a:stretch/>
        </p:blipFill>
        <p:spPr>
          <a:xfrm>
            <a:off x="2292968" y="7981"/>
            <a:ext cx="9897180" cy="6850019"/>
          </a:xfrm>
          <a:prstGeom prst="rect">
            <a:avLst/>
          </a:prstGeom>
          <a:noFill/>
          <a:ln>
            <a:noFill/>
          </a:ln>
        </p:spPr>
      </p:pic>
      <p:sp>
        <p:nvSpPr>
          <p:cNvPr id="20" name="Google Shape;20;p15" descr="&quot; &quot;"/>
          <p:cNvSpPr/>
          <p:nvPr/>
        </p:nvSpPr>
        <p:spPr>
          <a:xfrm>
            <a:off x="3048840" y="11639"/>
            <a:ext cx="9143160" cy="6857371"/>
          </a:xfrm>
          <a:prstGeom prst="rect">
            <a:avLst/>
          </a:prstGeom>
          <a:solidFill>
            <a:srgbClr val="ACB8CA">
              <a:alpha val="5411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15"/>
          <p:cNvPicPr preferRelativeResize="0"/>
          <p:nvPr/>
        </p:nvPicPr>
        <p:blipFill rotWithShape="1">
          <a:blip r:embed="rId3">
            <a:alphaModFix/>
          </a:blip>
          <a:srcRect t="7715" b="42692"/>
          <a:stretch/>
        </p:blipFill>
        <p:spPr>
          <a:xfrm>
            <a:off x="447176" y="0"/>
            <a:ext cx="9007982" cy="6879171"/>
          </a:xfrm>
          <a:prstGeom prst="rect">
            <a:avLst/>
          </a:prstGeom>
          <a:noFill/>
          <a:ln>
            <a:noFill/>
          </a:ln>
        </p:spPr>
      </p:pic>
      <p:sp>
        <p:nvSpPr>
          <p:cNvPr id="22" name="Google Shape;22;p15"/>
          <p:cNvSpPr/>
          <p:nvPr/>
        </p:nvSpPr>
        <p:spPr>
          <a:xfrm>
            <a:off x="1202893" y="-21170"/>
            <a:ext cx="7496548" cy="6879170"/>
          </a:xfrm>
          <a:custGeom>
            <a:avLst/>
            <a:gdLst/>
            <a:ahLst/>
            <a:cxnLst/>
            <a:rect l="l" t="t" r="r" b="b"/>
            <a:pathLst>
              <a:path w="10995949" h="10090376" extrusionOk="0">
                <a:moveTo>
                  <a:pt x="0" y="10090376"/>
                </a:moveTo>
                <a:lnTo>
                  <a:pt x="0" y="23149"/>
                </a:lnTo>
                <a:lnTo>
                  <a:pt x="10995949" y="0"/>
                </a:lnTo>
                <a:lnTo>
                  <a:pt x="4490976" y="10090376"/>
                </a:lnTo>
                <a:lnTo>
                  <a:pt x="0" y="1009037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15"/>
          <p:cNvCxnSpPr/>
          <p:nvPr/>
        </p:nvCxnSpPr>
        <p:spPr>
          <a:xfrm rot="10800000">
            <a:off x="413484" y="744830"/>
            <a:ext cx="0" cy="2194560"/>
          </a:xfrm>
          <a:prstGeom prst="straightConnector1">
            <a:avLst/>
          </a:prstGeom>
          <a:noFill/>
          <a:ln w="76200" cap="flat" cmpd="sng">
            <a:solidFill>
              <a:schemeClr val="accent2"/>
            </a:solidFill>
            <a:prstDash val="solid"/>
            <a:miter lim="800000"/>
            <a:headEnd type="none" w="sm" len="sm"/>
            <a:tailEnd type="none" w="sm" len="sm"/>
          </a:ln>
        </p:spPr>
      </p:cxnSp>
      <p:sp>
        <p:nvSpPr>
          <p:cNvPr id="24" name="Google Shape;24;p15"/>
          <p:cNvSpPr txBox="1">
            <a:spLocks noGrp="1"/>
          </p:cNvSpPr>
          <p:nvPr>
            <p:ph type="body" idx="1"/>
          </p:nvPr>
        </p:nvSpPr>
        <p:spPr>
          <a:xfrm>
            <a:off x="628069" y="2259135"/>
            <a:ext cx="6099048" cy="7589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7F7F7F"/>
              </a:buClr>
              <a:buSzPts val="2400"/>
              <a:buNone/>
              <a:defRPr sz="2400" b="0" cap="none">
                <a:solidFill>
                  <a:srgbClr val="7F7F7F"/>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15" descr="NCAPPS logo"/>
          <p:cNvPicPr preferRelativeResize="0"/>
          <p:nvPr/>
        </p:nvPicPr>
        <p:blipFill rotWithShape="1">
          <a:blip r:embed="rId4">
            <a:alphaModFix/>
          </a:blip>
          <a:srcRect/>
          <a:stretch/>
        </p:blipFill>
        <p:spPr>
          <a:xfrm>
            <a:off x="1316492" y="3975699"/>
            <a:ext cx="3772426" cy="1343212"/>
          </a:xfrm>
          <a:prstGeom prst="rect">
            <a:avLst/>
          </a:prstGeom>
          <a:noFill/>
          <a:ln>
            <a:noFill/>
          </a:ln>
        </p:spPr>
      </p:pic>
      <p:sp>
        <p:nvSpPr>
          <p:cNvPr id="26" name="Google Shape;26;p15"/>
          <p:cNvSpPr txBox="1">
            <a:spLocks noGrp="1"/>
          </p:cNvSpPr>
          <p:nvPr>
            <p:ph type="title"/>
          </p:nvPr>
        </p:nvSpPr>
        <p:spPr>
          <a:xfrm>
            <a:off x="628069" y="704171"/>
            <a:ext cx="67125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mbria"/>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osing">
  <p:cSld name="Closing">
    <p:bg>
      <p:bgPr>
        <a:solidFill>
          <a:srgbClr val="063C6C"/>
        </a:solidFill>
        <a:effectLst/>
      </p:bgPr>
    </p:bg>
    <p:spTree>
      <p:nvGrpSpPr>
        <p:cNvPr id="1" name="Shape 198"/>
        <p:cNvGrpSpPr/>
        <p:nvPr/>
      </p:nvGrpSpPr>
      <p:grpSpPr>
        <a:xfrm>
          <a:off x="0" y="0"/>
          <a:ext cx="0" cy="0"/>
          <a:chOff x="0" y="0"/>
          <a:chExt cx="0" cy="0"/>
        </a:xfrm>
      </p:grpSpPr>
      <p:sp>
        <p:nvSpPr>
          <p:cNvPr id="199" name="Google Shape;199;p23"/>
          <p:cNvSpPr/>
          <p:nvPr/>
        </p:nvSpPr>
        <p:spPr>
          <a:xfrm>
            <a:off x="0" y="4558691"/>
            <a:ext cx="12191987" cy="1851536"/>
          </a:xfrm>
          <a:prstGeom prst="rect">
            <a:avLst/>
          </a:prstGeom>
          <a:solidFill>
            <a:schemeClr val="lt1"/>
          </a:solidFill>
          <a:ln w="12700" cap="flat" cmpd="sng">
            <a:solidFill>
              <a:srgbClr val="063B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00" name="Google Shape;200;p23"/>
          <p:cNvCxnSpPr/>
          <p:nvPr/>
        </p:nvCxnSpPr>
        <p:spPr>
          <a:xfrm rot="10800000">
            <a:off x="413484" y="744830"/>
            <a:ext cx="0" cy="1554480"/>
          </a:xfrm>
          <a:prstGeom prst="straightConnector1">
            <a:avLst/>
          </a:prstGeom>
          <a:noFill/>
          <a:ln w="76200" cap="flat" cmpd="sng">
            <a:solidFill>
              <a:schemeClr val="accent3"/>
            </a:solidFill>
            <a:prstDash val="solid"/>
            <a:miter lim="800000"/>
            <a:headEnd type="none" w="sm" len="sm"/>
            <a:tailEnd type="none" w="sm" len="sm"/>
          </a:ln>
        </p:spPr>
      </p:cxnSp>
      <p:sp>
        <p:nvSpPr>
          <p:cNvPr id="201" name="Google Shape;201;p23"/>
          <p:cNvSpPr/>
          <p:nvPr/>
        </p:nvSpPr>
        <p:spPr>
          <a:xfrm>
            <a:off x="675968" y="2505941"/>
            <a:ext cx="6715530"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NCAPPS is funded and led by the Administration for Community Living and the Centers for Medicare &amp; Medicaid Services and is administered by HSRI.  </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content and views expressed in this webinar are those of the presenters and do not necessarily reflect that of Centers for Medicare and Medicaid Services (CMS)  or the Administration for Community Living (ACL) .</a:t>
            </a:r>
            <a:endParaRPr/>
          </a:p>
        </p:txBody>
      </p:sp>
      <p:pic>
        <p:nvPicPr>
          <p:cNvPr id="202" name="Google Shape;202;p23" descr="CMS Logo "/>
          <p:cNvPicPr preferRelativeResize="0"/>
          <p:nvPr/>
        </p:nvPicPr>
        <p:blipFill rotWithShape="1">
          <a:blip r:embed="rId2">
            <a:alphaModFix/>
          </a:blip>
          <a:srcRect/>
          <a:stretch/>
        </p:blipFill>
        <p:spPr>
          <a:xfrm>
            <a:off x="937889" y="4842866"/>
            <a:ext cx="3246120" cy="1188085"/>
          </a:xfrm>
          <a:prstGeom prst="rect">
            <a:avLst/>
          </a:prstGeom>
          <a:noFill/>
          <a:ln>
            <a:noFill/>
          </a:ln>
        </p:spPr>
      </p:pic>
      <p:pic>
        <p:nvPicPr>
          <p:cNvPr id="203" name="Google Shape;203;p23" descr="ACL logo"/>
          <p:cNvPicPr preferRelativeResize="0"/>
          <p:nvPr/>
        </p:nvPicPr>
        <p:blipFill rotWithShape="1">
          <a:blip r:embed="rId3">
            <a:alphaModFix/>
          </a:blip>
          <a:srcRect/>
          <a:stretch/>
        </p:blipFill>
        <p:spPr>
          <a:xfrm>
            <a:off x="5661033" y="5169891"/>
            <a:ext cx="2346960" cy="861060"/>
          </a:xfrm>
          <a:prstGeom prst="rect">
            <a:avLst/>
          </a:prstGeom>
          <a:noFill/>
          <a:ln>
            <a:noFill/>
          </a:ln>
        </p:spPr>
      </p:pic>
      <p:sp>
        <p:nvSpPr>
          <p:cNvPr id="204" name="Google Shape;204;p23"/>
          <p:cNvSpPr txBox="1">
            <a:spLocks noGrp="1"/>
          </p:cNvSpPr>
          <p:nvPr>
            <p:ph type="title"/>
          </p:nvPr>
        </p:nvSpPr>
        <p:spPr>
          <a:xfrm>
            <a:off x="675968" y="823464"/>
            <a:ext cx="449293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23"/>
          <p:cNvSpPr txBox="1">
            <a:spLocks noGrp="1"/>
          </p:cNvSpPr>
          <p:nvPr>
            <p:ph type="body" idx="1"/>
          </p:nvPr>
        </p:nvSpPr>
        <p:spPr>
          <a:xfrm>
            <a:off x="6527803" y="607564"/>
            <a:ext cx="5162551" cy="1541463"/>
          </a:xfrm>
          <a:prstGeom prst="rect">
            <a:avLst/>
          </a:prstGeom>
          <a:solidFill>
            <a:srgbClr val="B8DEFC"/>
          </a:solid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solidFill>
                  <a:srgbClr val="000000"/>
                </a:solidFill>
              </a:defRPr>
            </a:lvl1pPr>
            <a:lvl2pPr marL="914400" lvl="1" indent="-381000" algn="l">
              <a:lnSpc>
                <a:spcPct val="90000"/>
              </a:lnSpc>
              <a:spcBef>
                <a:spcPts val="500"/>
              </a:spcBef>
              <a:spcAft>
                <a:spcPts val="0"/>
              </a:spcAft>
              <a:buClr>
                <a:srgbClr val="000000"/>
              </a:buClr>
              <a:buSzPts val="2400"/>
              <a:buChar char="•"/>
              <a:defRPr>
                <a:solidFill>
                  <a:srgbClr val="000000"/>
                </a:solidFill>
              </a:defRPr>
            </a:lvl2pPr>
            <a:lvl3pPr marL="1371600" lvl="2" indent="-355600" algn="l">
              <a:lnSpc>
                <a:spcPct val="90000"/>
              </a:lnSpc>
              <a:spcBef>
                <a:spcPts val="500"/>
              </a:spcBef>
              <a:spcAft>
                <a:spcPts val="0"/>
              </a:spcAft>
              <a:buClr>
                <a:srgbClr val="000000"/>
              </a:buClr>
              <a:buSzPts val="2000"/>
              <a:buChar char="•"/>
              <a:defRPr>
                <a:solidFill>
                  <a:srgbClr val="000000"/>
                </a:solidFill>
              </a:defRPr>
            </a:lvl3pPr>
            <a:lvl4pPr marL="1828800" lvl="3" indent="-342900" algn="l">
              <a:lnSpc>
                <a:spcPct val="90000"/>
              </a:lnSpc>
              <a:spcBef>
                <a:spcPts val="500"/>
              </a:spcBef>
              <a:spcAft>
                <a:spcPts val="0"/>
              </a:spcAft>
              <a:buClr>
                <a:srgbClr val="000000"/>
              </a:buClr>
              <a:buSzPts val="1800"/>
              <a:buChar char="•"/>
              <a:defRPr>
                <a:solidFill>
                  <a:srgbClr val="000000"/>
                </a:solidFill>
              </a:defRPr>
            </a:lvl4pPr>
            <a:lvl5pPr marL="2286000" lvl="4" indent="-342900" algn="l">
              <a:lnSpc>
                <a:spcPct val="90000"/>
              </a:lnSpc>
              <a:spcBef>
                <a:spcPts val="500"/>
              </a:spcBef>
              <a:spcAft>
                <a:spcPts val="0"/>
              </a:spcAft>
              <a:buClr>
                <a:srgbClr val="000000"/>
              </a:buClr>
              <a:buSzPts val="1800"/>
              <a:buChar char="•"/>
              <a:defRPr>
                <a:solidFill>
                  <a:srgbClr val="000000"/>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Quote + P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18B15F-60F3-4D31-92BA-A2509137A14D}"/>
              </a:ext>
            </a:extLst>
          </p:cNvPr>
          <p:cNvSpPr txBox="1">
            <a:spLocks/>
          </p:cNvSpPr>
          <p:nvPr userDrawn="1"/>
        </p:nvSpPr>
        <p:spPr>
          <a:xfrm>
            <a:off x="4766733" y="523760"/>
            <a:ext cx="1369710" cy="214763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300" b="1">
                <a:solidFill>
                  <a:schemeClr val="accent1"/>
                </a:solidFill>
                <a:latin typeface="+mn-lt"/>
                <a:cs typeface="AngsanaUPC" panose="02020603050405020304" pitchFamily="18" charset="-34"/>
              </a:rPr>
              <a:t>“</a:t>
            </a:r>
          </a:p>
        </p:txBody>
      </p:sp>
      <p:sp>
        <p:nvSpPr>
          <p:cNvPr id="11" name="Rectangle 10">
            <a:extLst>
              <a:ext uri="{FF2B5EF4-FFF2-40B4-BE49-F238E27FC236}">
                <a16:creationId xmlns:a16="http://schemas.microsoft.com/office/drawing/2014/main" id="{A6E86310-9369-4734-834F-6AA6FF530F52}"/>
              </a:ext>
            </a:extLst>
          </p:cNvPr>
          <p:cNvSpPr/>
          <p:nvPr userDrawn="1"/>
        </p:nvSpPr>
        <p:spPr>
          <a:xfrm>
            <a:off x="1524" y="0"/>
            <a:ext cx="12188952" cy="109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54B3D3C2-4FC5-42A8-AE79-823E2379B807}"/>
              </a:ext>
            </a:extLst>
          </p:cNvPr>
          <p:cNvSpPr>
            <a:spLocks noGrp="1"/>
          </p:cNvSpPr>
          <p:nvPr>
            <p:ph type="pic" sz="quarter" idx="10"/>
          </p:nvPr>
        </p:nvSpPr>
        <p:spPr>
          <a:xfrm>
            <a:off x="0" y="109468"/>
            <a:ext cx="4766733" cy="6748531"/>
          </a:xfrm>
        </p:spPr>
        <p:txBody>
          <a:bodyPr/>
          <a:lstStyle/>
          <a:p>
            <a:endParaRPr lang="en-US"/>
          </a:p>
        </p:txBody>
      </p:sp>
      <p:sp>
        <p:nvSpPr>
          <p:cNvPr id="16" name="Text Placeholder 36">
            <a:extLst>
              <a:ext uri="{FF2B5EF4-FFF2-40B4-BE49-F238E27FC236}">
                <a16:creationId xmlns:a16="http://schemas.microsoft.com/office/drawing/2014/main" id="{DB6B1CDB-A6AF-4072-A73F-DE3E725F6174}"/>
              </a:ext>
            </a:extLst>
          </p:cNvPr>
          <p:cNvSpPr>
            <a:spLocks noGrp="1"/>
          </p:cNvSpPr>
          <p:nvPr>
            <p:ph type="body" sz="quarter" idx="14" hasCustomPrompt="1"/>
          </p:nvPr>
        </p:nvSpPr>
        <p:spPr>
          <a:xfrm>
            <a:off x="5945318" y="1341180"/>
            <a:ext cx="5468112" cy="4517752"/>
          </a:xfrm>
        </p:spPr>
        <p:txBody>
          <a:bodyPr>
            <a:normAutofit/>
          </a:bodyPr>
          <a:lstStyle>
            <a:lvl1pPr marL="0" indent="0" algn="l" defTabSz="342853" rtl="0" eaLnBrk="1" latinLnBrk="0" hangingPunct="1">
              <a:lnSpc>
                <a:spcPct val="114000"/>
              </a:lnSpc>
              <a:spcBef>
                <a:spcPct val="0"/>
              </a:spcBef>
              <a:spcAft>
                <a:spcPts val="300"/>
              </a:spcAft>
              <a:buNone/>
              <a:defRPr lang="en-US" sz="24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content here</a:t>
            </a:r>
          </a:p>
        </p:txBody>
      </p:sp>
      <p:sp>
        <p:nvSpPr>
          <p:cNvPr id="17" name="Text Placeholder 36">
            <a:extLst>
              <a:ext uri="{FF2B5EF4-FFF2-40B4-BE49-F238E27FC236}">
                <a16:creationId xmlns:a16="http://schemas.microsoft.com/office/drawing/2014/main" id="{A253885E-E574-4B8A-8312-FB5FEFB318D4}"/>
              </a:ext>
            </a:extLst>
          </p:cNvPr>
          <p:cNvSpPr>
            <a:spLocks noGrp="1"/>
          </p:cNvSpPr>
          <p:nvPr>
            <p:ph type="body" sz="quarter" idx="15" hasCustomPrompt="1"/>
          </p:nvPr>
        </p:nvSpPr>
        <p:spPr>
          <a:xfrm>
            <a:off x="5945318" y="5858932"/>
            <a:ext cx="5468112" cy="558802"/>
          </a:xfrm>
        </p:spPr>
        <p:txBody>
          <a:bodyPr>
            <a:normAutofit/>
          </a:bodyPr>
          <a:lstStyle>
            <a:lvl1pPr marL="0" indent="0" algn="l" defTabSz="342853" rtl="0" eaLnBrk="1" latinLnBrk="0" hangingPunct="1">
              <a:lnSpc>
                <a:spcPct val="114000"/>
              </a:lnSpc>
              <a:spcBef>
                <a:spcPct val="0"/>
              </a:spcBef>
              <a:spcAft>
                <a:spcPts val="300"/>
              </a:spcAft>
              <a:buNone/>
              <a:defRPr lang="en-US" sz="20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Name</a:t>
            </a:r>
          </a:p>
        </p:txBody>
      </p:sp>
      <p:sp>
        <p:nvSpPr>
          <p:cNvPr id="2" name="Google Shape;29;p61">
            <a:extLst>
              <a:ext uri="{FF2B5EF4-FFF2-40B4-BE49-F238E27FC236}">
                <a16:creationId xmlns:a16="http://schemas.microsoft.com/office/drawing/2014/main" id="{B886742D-E4AD-829E-28BE-4AF5C0417E8A}"/>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5025262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7822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18"/>
        <p:cNvGrpSpPr/>
        <p:nvPr/>
      </p:nvGrpSpPr>
      <p:grpSpPr>
        <a:xfrm>
          <a:off x="0" y="0"/>
          <a:ext cx="0" cy="0"/>
          <a:chOff x="0" y="0"/>
          <a:chExt cx="0" cy="0"/>
        </a:xfrm>
      </p:grpSpPr>
      <p:pic>
        <p:nvPicPr>
          <p:cNvPr id="19" name="Google Shape;19;p22" descr="&quot; &quot;"/>
          <p:cNvPicPr preferRelativeResize="0"/>
          <p:nvPr/>
        </p:nvPicPr>
        <p:blipFill rotWithShape="1">
          <a:blip r:embed="rId2">
            <a:alphaModFix/>
          </a:blip>
          <a:srcRect/>
          <a:stretch/>
        </p:blipFill>
        <p:spPr>
          <a:xfrm>
            <a:off x="2291117" y="7981"/>
            <a:ext cx="9900883" cy="6850019"/>
          </a:xfrm>
          <a:prstGeom prst="rect">
            <a:avLst/>
          </a:prstGeom>
          <a:noFill/>
          <a:ln>
            <a:noFill/>
          </a:ln>
        </p:spPr>
      </p:pic>
      <p:sp>
        <p:nvSpPr>
          <p:cNvPr id="20" name="Google Shape;20;p22" descr="&quot; &quot;"/>
          <p:cNvSpPr/>
          <p:nvPr/>
        </p:nvSpPr>
        <p:spPr>
          <a:xfrm>
            <a:off x="3048840" y="629"/>
            <a:ext cx="9143160" cy="6857371"/>
          </a:xfrm>
          <a:prstGeom prst="rect">
            <a:avLst/>
          </a:prstGeom>
          <a:solidFill>
            <a:srgbClr val="ACB8CA">
              <a:alpha val="5411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22"/>
          <p:cNvPicPr preferRelativeResize="0"/>
          <p:nvPr/>
        </p:nvPicPr>
        <p:blipFill rotWithShape="1">
          <a:blip r:embed="rId3">
            <a:alphaModFix/>
          </a:blip>
          <a:srcRect t="7715" b="42692"/>
          <a:stretch/>
        </p:blipFill>
        <p:spPr>
          <a:xfrm>
            <a:off x="447176" y="0"/>
            <a:ext cx="9007982" cy="6879171"/>
          </a:xfrm>
          <a:prstGeom prst="rect">
            <a:avLst/>
          </a:prstGeom>
          <a:noFill/>
          <a:ln>
            <a:noFill/>
          </a:ln>
        </p:spPr>
      </p:pic>
      <p:sp>
        <p:nvSpPr>
          <p:cNvPr id="22" name="Google Shape;22;p22"/>
          <p:cNvSpPr/>
          <p:nvPr/>
        </p:nvSpPr>
        <p:spPr>
          <a:xfrm>
            <a:off x="1202893" y="-21170"/>
            <a:ext cx="7496548" cy="6879170"/>
          </a:xfrm>
          <a:custGeom>
            <a:avLst/>
            <a:gdLst/>
            <a:ahLst/>
            <a:cxnLst/>
            <a:rect l="l" t="t" r="r" b="b"/>
            <a:pathLst>
              <a:path w="10995949" h="10090376" extrusionOk="0">
                <a:moveTo>
                  <a:pt x="0" y="10090376"/>
                </a:moveTo>
                <a:lnTo>
                  <a:pt x="0" y="23149"/>
                </a:lnTo>
                <a:lnTo>
                  <a:pt x="10995949" y="0"/>
                </a:lnTo>
                <a:lnTo>
                  <a:pt x="4490976" y="10090376"/>
                </a:lnTo>
                <a:lnTo>
                  <a:pt x="0" y="1009037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22"/>
          <p:cNvSpPr txBox="1">
            <a:spLocks noGrp="1"/>
          </p:cNvSpPr>
          <p:nvPr>
            <p:ph type="title"/>
          </p:nvPr>
        </p:nvSpPr>
        <p:spPr>
          <a:xfrm>
            <a:off x="628069" y="744830"/>
            <a:ext cx="6099048" cy="14904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Cambria"/>
              <a:buNone/>
              <a:defRPr sz="4800" b="1" cap="none">
                <a:solidFill>
                  <a:schemeClr val="dk1"/>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4" name="Google Shape;24;p22"/>
          <p:cNvCxnSpPr/>
          <p:nvPr/>
        </p:nvCxnSpPr>
        <p:spPr>
          <a:xfrm rot="10800000">
            <a:off x="413484" y="744830"/>
            <a:ext cx="0" cy="2194560"/>
          </a:xfrm>
          <a:prstGeom prst="straightConnector1">
            <a:avLst/>
          </a:prstGeom>
          <a:noFill/>
          <a:ln w="76200" cap="flat" cmpd="sng">
            <a:solidFill>
              <a:schemeClr val="accent2"/>
            </a:solidFill>
            <a:prstDash val="solid"/>
            <a:miter lim="800000"/>
            <a:headEnd type="none" w="sm" len="sm"/>
            <a:tailEnd type="none" w="sm" len="sm"/>
          </a:ln>
        </p:spPr>
      </p:cxnSp>
      <p:sp>
        <p:nvSpPr>
          <p:cNvPr id="25" name="Google Shape;25;p22"/>
          <p:cNvSpPr txBox="1">
            <a:spLocks noGrp="1"/>
          </p:cNvSpPr>
          <p:nvPr>
            <p:ph type="body" idx="1"/>
          </p:nvPr>
        </p:nvSpPr>
        <p:spPr>
          <a:xfrm>
            <a:off x="628069" y="2259135"/>
            <a:ext cx="6099048" cy="7589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7F7F7F"/>
              </a:buClr>
              <a:buSzPts val="2400"/>
              <a:buNone/>
              <a:defRPr sz="2400" b="0" cap="none">
                <a:solidFill>
                  <a:srgbClr val="7F7F7F"/>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 name="Google Shape;26;p22" descr="NCAPPS logo"/>
          <p:cNvPicPr preferRelativeResize="0"/>
          <p:nvPr/>
        </p:nvPicPr>
        <p:blipFill rotWithShape="1">
          <a:blip r:embed="rId4">
            <a:alphaModFix/>
          </a:blip>
          <a:srcRect/>
          <a:stretch/>
        </p:blipFill>
        <p:spPr>
          <a:xfrm>
            <a:off x="1316492" y="3975699"/>
            <a:ext cx="3772426" cy="1343212"/>
          </a:xfrm>
          <a:prstGeom prst="rect">
            <a:avLst/>
          </a:prstGeom>
          <a:noFill/>
          <a:ln>
            <a:noFill/>
          </a:ln>
        </p:spPr>
      </p:pic>
    </p:spTree>
    <p:extLst>
      <p:ext uri="{BB962C8B-B14F-4D97-AF65-F5344CB8AC3E}">
        <p14:creationId xmlns:p14="http://schemas.microsoft.com/office/powerpoint/2010/main" val="15044954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Text Slide">
  <p:cSld name="1_Text Slide">
    <p:spTree>
      <p:nvGrpSpPr>
        <p:cNvPr id="1" name="Shape 27"/>
        <p:cNvGrpSpPr/>
        <p:nvPr/>
      </p:nvGrpSpPr>
      <p:grpSpPr>
        <a:xfrm>
          <a:off x="0" y="0"/>
          <a:ext cx="0" cy="0"/>
          <a:chOff x="0" y="0"/>
          <a:chExt cx="0" cy="0"/>
        </a:xfrm>
      </p:grpSpPr>
      <p:pic>
        <p:nvPicPr>
          <p:cNvPr id="28" name="Google Shape;28;p23"/>
          <p:cNvPicPr preferRelativeResize="0"/>
          <p:nvPr/>
        </p:nvPicPr>
        <p:blipFill rotWithShape="1">
          <a:blip r:embed="rId2">
            <a:alphaModFix/>
          </a:blip>
          <a:srcRect t="9985" b="18659"/>
          <a:stretch/>
        </p:blipFill>
        <p:spPr>
          <a:xfrm>
            <a:off x="0" y="-1101"/>
            <a:ext cx="1652159" cy="974426"/>
          </a:xfrm>
          <a:prstGeom prst="rect">
            <a:avLst/>
          </a:prstGeom>
          <a:noFill/>
          <a:ln>
            <a:noFill/>
          </a:ln>
        </p:spPr>
      </p:pic>
      <p:sp>
        <p:nvSpPr>
          <p:cNvPr id="29" name="Google Shape;29;p23"/>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1789932" y="1672253"/>
            <a:ext cx="8926512" cy="4384675"/>
          </a:xfrm>
          <a:prstGeom prst="rect">
            <a:avLst/>
          </a:prstGeom>
          <a:noFill/>
          <a:ln>
            <a:noFill/>
          </a:ln>
        </p:spPr>
        <p:txBody>
          <a:bodyPr spcFirstLastPara="1" wrap="square" lIns="91425" tIns="45700" rIns="91425" bIns="45700" anchor="t" anchorCtr="0">
            <a:normAutofit/>
          </a:bodyPr>
          <a:lstStyle>
            <a:lvl1pPr marL="457200" lvl="0" indent="-406400" algn="l">
              <a:lnSpc>
                <a:spcPct val="125000"/>
              </a:lnSpc>
              <a:spcBef>
                <a:spcPts val="1000"/>
              </a:spcBef>
              <a:spcAft>
                <a:spcPts val="0"/>
              </a:spcAft>
              <a:buClr>
                <a:schemeClr val="dk1"/>
              </a:buClr>
              <a:buSzPts val="2800"/>
              <a:buChar char="•"/>
              <a:defRPr/>
            </a:lvl1pPr>
            <a:lvl2pPr marL="914400" lvl="1" indent="-381000" algn="l">
              <a:lnSpc>
                <a:spcPct val="125000"/>
              </a:lnSpc>
              <a:spcBef>
                <a:spcPts val="500"/>
              </a:spcBef>
              <a:spcAft>
                <a:spcPts val="0"/>
              </a:spcAft>
              <a:buClr>
                <a:schemeClr val="dk1"/>
              </a:buClr>
              <a:buSzPts val="2400"/>
              <a:buChar char="•"/>
              <a:defRPr/>
            </a:lvl2pPr>
            <a:lvl3pPr marL="1371600" lvl="2" indent="-355600" algn="l">
              <a:lnSpc>
                <a:spcPct val="125000"/>
              </a:lnSpc>
              <a:spcBef>
                <a:spcPts val="500"/>
              </a:spcBef>
              <a:spcAft>
                <a:spcPts val="0"/>
              </a:spcAft>
              <a:buClr>
                <a:schemeClr val="dk1"/>
              </a:buClr>
              <a:buSzPts val="2000"/>
              <a:buChar char="•"/>
              <a:defRPr/>
            </a:lvl3pPr>
            <a:lvl4pPr marL="1828800" lvl="3" indent="-342900" algn="l">
              <a:lnSpc>
                <a:spcPct val="125000"/>
              </a:lnSpc>
              <a:spcBef>
                <a:spcPts val="500"/>
              </a:spcBef>
              <a:spcAft>
                <a:spcPts val="0"/>
              </a:spcAft>
              <a:buClr>
                <a:schemeClr val="dk1"/>
              </a:buClr>
              <a:buSzPts val="1800"/>
              <a:buChar char="•"/>
              <a:defRPr/>
            </a:lvl4pPr>
            <a:lvl5pPr marL="2286000" lvl="4" indent="-342900" algn="l">
              <a:lnSpc>
                <a:spcPct val="125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5745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ullet Slide">
  <p:cSld name="Bullet Slide">
    <p:spTree>
      <p:nvGrpSpPr>
        <p:cNvPr id="1" name="Shape 37"/>
        <p:cNvGrpSpPr/>
        <p:nvPr/>
      </p:nvGrpSpPr>
      <p:grpSpPr>
        <a:xfrm>
          <a:off x="0" y="0"/>
          <a:ext cx="0" cy="0"/>
          <a:chOff x="0" y="0"/>
          <a:chExt cx="0" cy="0"/>
        </a:xfrm>
      </p:grpSpPr>
      <p:pic>
        <p:nvPicPr>
          <p:cNvPr id="38" name="Google Shape;38;p27"/>
          <p:cNvPicPr preferRelativeResize="0"/>
          <p:nvPr/>
        </p:nvPicPr>
        <p:blipFill rotWithShape="1">
          <a:blip r:embed="rId2">
            <a:alphaModFix/>
          </a:blip>
          <a:srcRect t="9985" b="18659"/>
          <a:stretch/>
        </p:blipFill>
        <p:spPr>
          <a:xfrm>
            <a:off x="0" y="-1101"/>
            <a:ext cx="1652159" cy="974426"/>
          </a:xfrm>
          <a:prstGeom prst="rect">
            <a:avLst/>
          </a:prstGeom>
          <a:noFill/>
          <a:ln>
            <a:noFill/>
          </a:ln>
        </p:spPr>
      </p:pic>
      <p:sp>
        <p:nvSpPr>
          <p:cNvPr id="39" name="Google Shape;39;p27"/>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0" name="Google Shape;40;p27"/>
          <p:cNvGrpSpPr/>
          <p:nvPr/>
        </p:nvGrpSpPr>
        <p:grpSpPr>
          <a:xfrm>
            <a:off x="746757" y="1560130"/>
            <a:ext cx="2479264" cy="4792133"/>
            <a:chOff x="746757" y="1574799"/>
            <a:chExt cx="2479264" cy="4792133"/>
          </a:xfrm>
        </p:grpSpPr>
        <p:sp>
          <p:nvSpPr>
            <p:cNvPr id="41" name="Google Shape;41;p27"/>
            <p:cNvSpPr/>
            <p:nvPr/>
          </p:nvSpPr>
          <p:spPr>
            <a:xfrm>
              <a:off x="746757" y="2031999"/>
              <a:ext cx="2479264" cy="43349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27"/>
            <p:cNvSpPr/>
            <p:nvPr/>
          </p:nvSpPr>
          <p:spPr>
            <a:xfrm>
              <a:off x="1529189" y="1574799"/>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mbria"/>
                  <a:ea typeface="Cambria"/>
                  <a:cs typeface="Cambria"/>
                  <a:sym typeface="Cambria"/>
                </a:rPr>
                <a:t>1</a:t>
              </a:r>
              <a:endParaRPr/>
            </a:p>
          </p:txBody>
        </p:sp>
      </p:grpSp>
      <p:grpSp>
        <p:nvGrpSpPr>
          <p:cNvPr id="43" name="Google Shape;43;p27"/>
          <p:cNvGrpSpPr/>
          <p:nvPr/>
        </p:nvGrpSpPr>
        <p:grpSpPr>
          <a:xfrm>
            <a:off x="3486496" y="1560130"/>
            <a:ext cx="2479264" cy="4792133"/>
            <a:chOff x="746757" y="1574799"/>
            <a:chExt cx="2479264" cy="4792133"/>
          </a:xfrm>
        </p:grpSpPr>
        <p:sp>
          <p:nvSpPr>
            <p:cNvPr id="44" name="Google Shape;44;p27"/>
            <p:cNvSpPr/>
            <p:nvPr/>
          </p:nvSpPr>
          <p:spPr>
            <a:xfrm>
              <a:off x="746757" y="2031999"/>
              <a:ext cx="2479264" cy="43349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27"/>
            <p:cNvSpPr/>
            <p:nvPr/>
          </p:nvSpPr>
          <p:spPr>
            <a:xfrm>
              <a:off x="1529189" y="1574799"/>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mbria"/>
                  <a:ea typeface="Cambria"/>
                  <a:cs typeface="Cambria"/>
                  <a:sym typeface="Cambria"/>
                </a:rPr>
                <a:t>2</a:t>
              </a:r>
              <a:endParaRPr/>
            </a:p>
          </p:txBody>
        </p:sp>
      </p:grpSp>
      <p:grpSp>
        <p:nvGrpSpPr>
          <p:cNvPr id="46" name="Google Shape;46;p27"/>
          <p:cNvGrpSpPr/>
          <p:nvPr/>
        </p:nvGrpSpPr>
        <p:grpSpPr>
          <a:xfrm>
            <a:off x="6226235" y="1560130"/>
            <a:ext cx="2479264" cy="4792133"/>
            <a:chOff x="746757" y="1574799"/>
            <a:chExt cx="2479264" cy="4792133"/>
          </a:xfrm>
        </p:grpSpPr>
        <p:sp>
          <p:nvSpPr>
            <p:cNvPr id="47" name="Google Shape;47;p27"/>
            <p:cNvSpPr/>
            <p:nvPr/>
          </p:nvSpPr>
          <p:spPr>
            <a:xfrm>
              <a:off x="746757" y="2031999"/>
              <a:ext cx="2479264" cy="43349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27"/>
            <p:cNvSpPr/>
            <p:nvPr/>
          </p:nvSpPr>
          <p:spPr>
            <a:xfrm>
              <a:off x="1529189" y="1574799"/>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mbria"/>
                  <a:ea typeface="Cambria"/>
                  <a:cs typeface="Cambria"/>
                  <a:sym typeface="Cambria"/>
                </a:rPr>
                <a:t>3</a:t>
              </a:r>
              <a:endParaRPr/>
            </a:p>
          </p:txBody>
        </p:sp>
      </p:grpSp>
      <p:grpSp>
        <p:nvGrpSpPr>
          <p:cNvPr id="49" name="Google Shape;49;p27"/>
          <p:cNvGrpSpPr/>
          <p:nvPr/>
        </p:nvGrpSpPr>
        <p:grpSpPr>
          <a:xfrm>
            <a:off x="8965975" y="1560130"/>
            <a:ext cx="2479264" cy="4792133"/>
            <a:chOff x="746757" y="1574799"/>
            <a:chExt cx="2479264" cy="4792133"/>
          </a:xfrm>
        </p:grpSpPr>
        <p:sp>
          <p:nvSpPr>
            <p:cNvPr id="50" name="Google Shape;50;p27"/>
            <p:cNvSpPr/>
            <p:nvPr/>
          </p:nvSpPr>
          <p:spPr>
            <a:xfrm>
              <a:off x="746757" y="2031999"/>
              <a:ext cx="2479264" cy="43349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27"/>
            <p:cNvSpPr/>
            <p:nvPr/>
          </p:nvSpPr>
          <p:spPr>
            <a:xfrm>
              <a:off x="1529189" y="1574799"/>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mbria"/>
                  <a:ea typeface="Cambria"/>
                  <a:cs typeface="Cambria"/>
                  <a:sym typeface="Cambria"/>
                </a:rPr>
                <a:t>4</a:t>
              </a:r>
              <a:endParaRPr/>
            </a:p>
          </p:txBody>
        </p:sp>
      </p:grpSp>
      <p:sp>
        <p:nvSpPr>
          <p:cNvPr id="52" name="Google Shape;52;p27"/>
          <p:cNvSpPr txBox="1">
            <a:spLocks noGrp="1"/>
          </p:cNvSpPr>
          <p:nvPr>
            <p:ph type="body" idx="1"/>
          </p:nvPr>
        </p:nvSpPr>
        <p:spPr>
          <a:xfrm>
            <a:off x="3486496" y="2543448"/>
            <a:ext cx="2478024" cy="3739896"/>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b="0" cap="none">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7"/>
          <p:cNvSpPr txBox="1">
            <a:spLocks noGrp="1"/>
          </p:cNvSpPr>
          <p:nvPr>
            <p:ph type="body" idx="2"/>
          </p:nvPr>
        </p:nvSpPr>
        <p:spPr>
          <a:xfrm>
            <a:off x="6226855" y="2543448"/>
            <a:ext cx="2478024" cy="3739896"/>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b="0" cap="none">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7"/>
          <p:cNvSpPr txBox="1">
            <a:spLocks noGrp="1"/>
          </p:cNvSpPr>
          <p:nvPr>
            <p:ph type="body" idx="3"/>
          </p:nvPr>
        </p:nvSpPr>
        <p:spPr>
          <a:xfrm>
            <a:off x="8965974" y="2543448"/>
            <a:ext cx="2478024" cy="3739896"/>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b="0" cap="none">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7"/>
          <p:cNvSpPr txBox="1">
            <a:spLocks noGrp="1"/>
          </p:cNvSpPr>
          <p:nvPr>
            <p:ph type="body" idx="4"/>
          </p:nvPr>
        </p:nvSpPr>
        <p:spPr>
          <a:xfrm>
            <a:off x="746757" y="2543448"/>
            <a:ext cx="2478024" cy="3739896"/>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b="0" cap="none">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0344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7"/>
        <p:cNvGrpSpPr/>
        <p:nvPr/>
      </p:nvGrpSpPr>
      <p:grpSpPr>
        <a:xfrm>
          <a:off x="0" y="0"/>
          <a:ext cx="0" cy="0"/>
          <a:chOff x="0" y="0"/>
          <a:chExt cx="0" cy="0"/>
        </a:xfrm>
      </p:grpSpPr>
      <p:grpSp>
        <p:nvGrpSpPr>
          <p:cNvPr id="58" name="Google Shape;58;p28"/>
          <p:cNvGrpSpPr/>
          <p:nvPr/>
        </p:nvGrpSpPr>
        <p:grpSpPr>
          <a:xfrm>
            <a:off x="746760" y="1237303"/>
            <a:ext cx="10698480" cy="5233474"/>
            <a:chOff x="746760" y="1237303"/>
            <a:chExt cx="10698480" cy="5233474"/>
          </a:xfrm>
        </p:grpSpPr>
        <p:grpSp>
          <p:nvGrpSpPr>
            <p:cNvPr id="59" name="Google Shape;59;p28"/>
            <p:cNvGrpSpPr/>
            <p:nvPr/>
          </p:nvGrpSpPr>
          <p:grpSpPr>
            <a:xfrm>
              <a:off x="746760" y="3991514"/>
              <a:ext cx="10698480" cy="2479263"/>
              <a:chOff x="746760" y="1247226"/>
              <a:chExt cx="10698480" cy="2479263"/>
            </a:xfrm>
          </p:grpSpPr>
          <p:sp>
            <p:nvSpPr>
              <p:cNvPr id="60" name="Google Shape;60;p28"/>
              <p:cNvSpPr/>
              <p:nvPr/>
            </p:nvSpPr>
            <p:spPr>
              <a:xfrm>
                <a:off x="3486498" y="1247226"/>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28"/>
              <p:cNvSpPr/>
              <p:nvPr/>
            </p:nvSpPr>
            <p:spPr>
              <a:xfrm>
                <a:off x="8965976" y="1247226"/>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 name="Google Shape;62;p28"/>
              <p:cNvSpPr/>
              <p:nvPr/>
            </p:nvSpPr>
            <p:spPr>
              <a:xfrm>
                <a:off x="746760" y="1247226"/>
                <a:ext cx="2479264" cy="24792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28"/>
              <p:cNvSpPr/>
              <p:nvPr/>
            </p:nvSpPr>
            <p:spPr>
              <a:xfrm>
                <a:off x="6226237" y="1247226"/>
                <a:ext cx="2479264" cy="247926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28"/>
              <p:cNvSpPr txBox="1"/>
              <p:nvPr/>
            </p:nvSpPr>
            <p:spPr>
              <a:xfrm>
                <a:off x="3486498" y="1247226"/>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2"/>
                  </a:buClr>
                  <a:buSzPts val="4800"/>
                  <a:buFont typeface="Cambria"/>
                  <a:buNone/>
                </a:pPr>
                <a:r>
                  <a:rPr lang="en-US" sz="4800" b="1" cap="none">
                    <a:solidFill>
                      <a:schemeClr val="accent2"/>
                    </a:solidFill>
                    <a:latin typeface="Cambria"/>
                    <a:ea typeface="Cambria"/>
                    <a:cs typeface="Cambria"/>
                    <a:sym typeface="Cambria"/>
                  </a:rPr>
                  <a:t>02</a:t>
                </a:r>
                <a:endParaRPr sz="6600" b="1" cap="none">
                  <a:solidFill>
                    <a:schemeClr val="accent2"/>
                  </a:solidFill>
                  <a:latin typeface="Cambria"/>
                  <a:ea typeface="Cambria"/>
                  <a:cs typeface="Cambria"/>
                  <a:sym typeface="Cambria"/>
                </a:endParaRPr>
              </a:p>
            </p:txBody>
          </p:sp>
          <p:sp>
            <p:nvSpPr>
              <p:cNvPr id="65" name="Google Shape;65;p28"/>
              <p:cNvSpPr txBox="1"/>
              <p:nvPr/>
            </p:nvSpPr>
            <p:spPr>
              <a:xfrm>
                <a:off x="8965976" y="1247226"/>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4"/>
                  </a:buClr>
                  <a:buSzPts val="4800"/>
                  <a:buFont typeface="Cambria"/>
                  <a:buNone/>
                </a:pPr>
                <a:r>
                  <a:rPr lang="en-US" sz="4800" b="1" cap="none">
                    <a:solidFill>
                      <a:schemeClr val="accent4"/>
                    </a:solidFill>
                    <a:latin typeface="Cambria"/>
                    <a:ea typeface="Cambria"/>
                    <a:cs typeface="Cambria"/>
                    <a:sym typeface="Cambria"/>
                  </a:rPr>
                  <a:t>04</a:t>
                </a:r>
                <a:endParaRPr sz="6600" b="1" cap="none">
                  <a:solidFill>
                    <a:schemeClr val="accent4"/>
                  </a:solidFill>
                  <a:latin typeface="Cambria"/>
                  <a:ea typeface="Cambria"/>
                  <a:cs typeface="Cambria"/>
                  <a:sym typeface="Cambria"/>
                </a:endParaRPr>
              </a:p>
            </p:txBody>
          </p:sp>
        </p:grpSp>
        <p:grpSp>
          <p:nvGrpSpPr>
            <p:cNvPr id="66" name="Google Shape;66;p28"/>
            <p:cNvGrpSpPr/>
            <p:nvPr/>
          </p:nvGrpSpPr>
          <p:grpSpPr>
            <a:xfrm>
              <a:off x="746760" y="1237303"/>
              <a:ext cx="10698480" cy="2489186"/>
              <a:chOff x="746760" y="3981591"/>
              <a:chExt cx="10698480" cy="2489186"/>
            </a:xfrm>
          </p:grpSpPr>
          <p:sp>
            <p:nvSpPr>
              <p:cNvPr id="67" name="Google Shape;67;p28"/>
              <p:cNvSpPr/>
              <p:nvPr/>
            </p:nvSpPr>
            <p:spPr>
              <a:xfrm>
                <a:off x="6226237" y="3991514"/>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28"/>
              <p:cNvSpPr/>
              <p:nvPr/>
            </p:nvSpPr>
            <p:spPr>
              <a:xfrm>
                <a:off x="746760" y="3991514"/>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28"/>
              <p:cNvSpPr/>
              <p:nvPr/>
            </p:nvSpPr>
            <p:spPr>
              <a:xfrm>
                <a:off x="3486498" y="3991514"/>
                <a:ext cx="2479264" cy="247926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28"/>
              <p:cNvSpPr/>
              <p:nvPr/>
            </p:nvSpPr>
            <p:spPr>
              <a:xfrm>
                <a:off x="8965976" y="3991514"/>
                <a:ext cx="2479264" cy="247926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28"/>
              <p:cNvSpPr txBox="1"/>
              <p:nvPr/>
            </p:nvSpPr>
            <p:spPr>
              <a:xfrm>
                <a:off x="768744" y="3981591"/>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1"/>
                  </a:buClr>
                  <a:buSzPts val="4800"/>
                  <a:buFont typeface="Cambria"/>
                  <a:buNone/>
                </a:pPr>
                <a:r>
                  <a:rPr lang="en-US" sz="4800" b="1" cap="none">
                    <a:solidFill>
                      <a:schemeClr val="accent1"/>
                    </a:solidFill>
                    <a:latin typeface="Cambria"/>
                    <a:ea typeface="Cambria"/>
                    <a:cs typeface="Cambria"/>
                    <a:sym typeface="Cambria"/>
                  </a:rPr>
                  <a:t>01</a:t>
                </a:r>
                <a:endParaRPr sz="6600" b="1" cap="none">
                  <a:solidFill>
                    <a:schemeClr val="accent1"/>
                  </a:solidFill>
                  <a:latin typeface="Cambria"/>
                  <a:ea typeface="Cambria"/>
                  <a:cs typeface="Cambria"/>
                  <a:sym typeface="Cambria"/>
                </a:endParaRPr>
              </a:p>
            </p:txBody>
          </p:sp>
          <p:sp>
            <p:nvSpPr>
              <p:cNvPr id="72" name="Google Shape;72;p28"/>
              <p:cNvSpPr txBox="1"/>
              <p:nvPr/>
            </p:nvSpPr>
            <p:spPr>
              <a:xfrm>
                <a:off x="6226236" y="3981591"/>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3"/>
                  </a:buClr>
                  <a:buSzPts val="4800"/>
                  <a:buFont typeface="Cambria"/>
                  <a:buNone/>
                </a:pPr>
                <a:r>
                  <a:rPr lang="en-US" sz="4800" b="1" cap="none">
                    <a:solidFill>
                      <a:schemeClr val="accent3"/>
                    </a:solidFill>
                    <a:latin typeface="Cambria"/>
                    <a:ea typeface="Cambria"/>
                    <a:cs typeface="Cambria"/>
                    <a:sym typeface="Cambria"/>
                  </a:rPr>
                  <a:t>03</a:t>
                </a:r>
                <a:endParaRPr sz="6600" b="1" cap="none">
                  <a:solidFill>
                    <a:schemeClr val="accent3"/>
                  </a:solidFill>
                  <a:latin typeface="Cambria"/>
                  <a:ea typeface="Cambria"/>
                  <a:cs typeface="Cambria"/>
                  <a:sym typeface="Cambria"/>
                </a:endParaRPr>
              </a:p>
            </p:txBody>
          </p:sp>
        </p:grpSp>
      </p:grpSp>
      <p:cxnSp>
        <p:nvCxnSpPr>
          <p:cNvPr id="73" name="Google Shape;73;p28"/>
          <p:cNvCxnSpPr/>
          <p:nvPr/>
        </p:nvCxnSpPr>
        <p:spPr>
          <a:xfrm rot="10800000">
            <a:off x="413484" y="113769"/>
            <a:ext cx="0" cy="822960"/>
          </a:xfrm>
          <a:prstGeom prst="straightConnector1">
            <a:avLst/>
          </a:prstGeom>
          <a:noFill/>
          <a:ln w="76200" cap="flat" cmpd="sng">
            <a:solidFill>
              <a:srgbClr val="A5A5A5"/>
            </a:solidFill>
            <a:prstDash val="solid"/>
            <a:miter lim="800000"/>
            <a:headEnd type="none" w="sm" len="sm"/>
            <a:tailEnd type="none" w="sm" len="sm"/>
          </a:ln>
        </p:spPr>
      </p:cxnSp>
      <p:sp>
        <p:nvSpPr>
          <p:cNvPr id="74" name="Google Shape;74;p28"/>
          <p:cNvSpPr txBox="1"/>
          <p:nvPr/>
        </p:nvSpPr>
        <p:spPr>
          <a:xfrm>
            <a:off x="628069" y="-1101"/>
            <a:ext cx="6087436" cy="1031411"/>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1"/>
              </a:buClr>
              <a:buSzPts val="4000"/>
              <a:buFont typeface="Cambria"/>
              <a:buNone/>
            </a:pPr>
            <a:r>
              <a:rPr lang="en-US" sz="4000" b="1" cap="none">
                <a:solidFill>
                  <a:schemeClr val="accent1"/>
                </a:solidFill>
                <a:latin typeface="Cambria"/>
                <a:ea typeface="Cambria"/>
                <a:cs typeface="Cambria"/>
                <a:sym typeface="Cambria"/>
              </a:rPr>
              <a:t>AGENDA</a:t>
            </a:r>
            <a:endParaRPr sz="5400" b="1" cap="none">
              <a:solidFill>
                <a:schemeClr val="dk1"/>
              </a:solidFill>
              <a:latin typeface="Cambria"/>
              <a:ea typeface="Cambria"/>
              <a:cs typeface="Cambria"/>
              <a:sym typeface="Cambria"/>
            </a:endParaRPr>
          </a:p>
        </p:txBody>
      </p:sp>
      <p:sp>
        <p:nvSpPr>
          <p:cNvPr id="75" name="Google Shape;75;p28"/>
          <p:cNvSpPr txBox="1">
            <a:spLocks noGrp="1"/>
          </p:cNvSpPr>
          <p:nvPr>
            <p:ph type="body" idx="1"/>
          </p:nvPr>
        </p:nvSpPr>
        <p:spPr>
          <a:xfrm>
            <a:off x="746758" y="4594341"/>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8"/>
          <p:cNvSpPr txBox="1">
            <a:spLocks noGrp="1"/>
          </p:cNvSpPr>
          <p:nvPr>
            <p:ph type="body" idx="2"/>
          </p:nvPr>
        </p:nvSpPr>
        <p:spPr>
          <a:xfrm>
            <a:off x="746758" y="3994866"/>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8"/>
          <p:cNvSpPr txBox="1">
            <a:spLocks noGrp="1"/>
          </p:cNvSpPr>
          <p:nvPr>
            <p:ph type="body" idx="3"/>
          </p:nvPr>
        </p:nvSpPr>
        <p:spPr>
          <a:xfrm>
            <a:off x="3486497" y="1846400"/>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8"/>
          <p:cNvSpPr txBox="1">
            <a:spLocks noGrp="1"/>
          </p:cNvSpPr>
          <p:nvPr>
            <p:ph type="body" idx="4"/>
          </p:nvPr>
        </p:nvSpPr>
        <p:spPr>
          <a:xfrm>
            <a:off x="3486497" y="1246925"/>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8"/>
          <p:cNvSpPr txBox="1">
            <a:spLocks noGrp="1"/>
          </p:cNvSpPr>
          <p:nvPr>
            <p:ph type="body" idx="5"/>
          </p:nvPr>
        </p:nvSpPr>
        <p:spPr>
          <a:xfrm>
            <a:off x="6226236" y="4605051"/>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8"/>
          <p:cNvSpPr txBox="1">
            <a:spLocks noGrp="1"/>
          </p:cNvSpPr>
          <p:nvPr>
            <p:ph type="body" idx="6"/>
          </p:nvPr>
        </p:nvSpPr>
        <p:spPr>
          <a:xfrm>
            <a:off x="6226236" y="4005576"/>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body" idx="7"/>
          </p:nvPr>
        </p:nvSpPr>
        <p:spPr>
          <a:xfrm>
            <a:off x="8970633" y="1846400"/>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8"/>
          <p:cNvSpPr txBox="1">
            <a:spLocks noGrp="1"/>
          </p:cNvSpPr>
          <p:nvPr>
            <p:ph type="body" idx="8"/>
          </p:nvPr>
        </p:nvSpPr>
        <p:spPr>
          <a:xfrm>
            <a:off x="8970633" y="1246925"/>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860327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Section Header_bright green">
  <p:cSld name="1_Section Header_bright green">
    <p:spTree>
      <p:nvGrpSpPr>
        <p:cNvPr id="1" name="Shape 83"/>
        <p:cNvGrpSpPr/>
        <p:nvPr/>
      </p:nvGrpSpPr>
      <p:grpSpPr>
        <a:xfrm>
          <a:off x="0" y="0"/>
          <a:ext cx="0" cy="0"/>
          <a:chOff x="0" y="0"/>
          <a:chExt cx="0" cy="0"/>
        </a:xfrm>
      </p:grpSpPr>
      <p:sp>
        <p:nvSpPr>
          <p:cNvPr id="84" name="Google Shape;84;p29"/>
          <p:cNvSpPr>
            <a:spLocks noGrp="1"/>
          </p:cNvSpPr>
          <p:nvPr>
            <p:ph type="pic" idx="2"/>
          </p:nvPr>
        </p:nvSpPr>
        <p:spPr>
          <a:xfrm>
            <a:off x="9175" y="1574799"/>
            <a:ext cx="12188952" cy="5285232"/>
          </a:xfrm>
          <a:prstGeom prst="rect">
            <a:avLst/>
          </a:prstGeom>
          <a:noFill/>
          <a:ln>
            <a:noFill/>
          </a:ln>
        </p:spPr>
      </p:sp>
      <p:cxnSp>
        <p:nvCxnSpPr>
          <p:cNvPr id="85" name="Google Shape;85;p29"/>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86" name="Google Shape;86;p29"/>
          <p:cNvSpPr txBox="1">
            <a:spLocks noGrp="1"/>
          </p:cNvSpPr>
          <p:nvPr>
            <p:ph type="title"/>
          </p:nvPr>
        </p:nvSpPr>
        <p:spPr>
          <a:xfrm>
            <a:off x="628069" y="0"/>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7" name="Google Shape;87;p29"/>
          <p:cNvPicPr preferRelativeResize="0"/>
          <p:nvPr/>
        </p:nvPicPr>
        <p:blipFill rotWithShape="1">
          <a:blip r:embed="rId2">
            <a:alphaModFix/>
          </a:blip>
          <a:srcRect t="22962"/>
          <a:stretch/>
        </p:blipFill>
        <p:spPr>
          <a:xfrm>
            <a:off x="0" y="1574800"/>
            <a:ext cx="8679085" cy="5283200"/>
          </a:xfrm>
          <a:prstGeom prst="rect">
            <a:avLst/>
          </a:prstGeom>
          <a:noFill/>
          <a:ln>
            <a:noFill/>
          </a:ln>
        </p:spPr>
      </p:pic>
    </p:spTree>
    <p:extLst>
      <p:ext uri="{BB962C8B-B14F-4D97-AF65-F5344CB8AC3E}">
        <p14:creationId xmlns:p14="http://schemas.microsoft.com/office/powerpoint/2010/main" val="19850122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Section Header_dark blue">
  <p:cSld name="2_Section Header_dark blue">
    <p:spTree>
      <p:nvGrpSpPr>
        <p:cNvPr id="1" name="Shape 88"/>
        <p:cNvGrpSpPr/>
        <p:nvPr/>
      </p:nvGrpSpPr>
      <p:grpSpPr>
        <a:xfrm>
          <a:off x="0" y="0"/>
          <a:ext cx="0" cy="0"/>
          <a:chOff x="0" y="0"/>
          <a:chExt cx="0" cy="0"/>
        </a:xfrm>
      </p:grpSpPr>
      <p:sp>
        <p:nvSpPr>
          <p:cNvPr id="89" name="Google Shape;89;p30"/>
          <p:cNvSpPr>
            <a:spLocks noGrp="1"/>
          </p:cNvSpPr>
          <p:nvPr>
            <p:ph type="pic" idx="2"/>
          </p:nvPr>
        </p:nvSpPr>
        <p:spPr>
          <a:xfrm>
            <a:off x="9175" y="1574799"/>
            <a:ext cx="12188952" cy="5285232"/>
          </a:xfrm>
          <a:prstGeom prst="rect">
            <a:avLst/>
          </a:prstGeom>
          <a:noFill/>
          <a:ln>
            <a:noFill/>
          </a:ln>
        </p:spPr>
      </p:sp>
      <p:cxnSp>
        <p:nvCxnSpPr>
          <p:cNvPr id="90" name="Google Shape;90;p30"/>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91" name="Google Shape;91;p30"/>
          <p:cNvSpPr txBox="1">
            <a:spLocks noGrp="1"/>
          </p:cNvSpPr>
          <p:nvPr>
            <p:ph type="title"/>
          </p:nvPr>
        </p:nvSpPr>
        <p:spPr>
          <a:xfrm>
            <a:off x="628068" y="-1101"/>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2" name="Google Shape;92;p30"/>
          <p:cNvPicPr preferRelativeResize="0"/>
          <p:nvPr/>
        </p:nvPicPr>
        <p:blipFill rotWithShape="1">
          <a:blip r:embed="rId2">
            <a:alphaModFix/>
          </a:blip>
          <a:srcRect t="22962"/>
          <a:stretch/>
        </p:blipFill>
        <p:spPr>
          <a:xfrm>
            <a:off x="0" y="1574800"/>
            <a:ext cx="8685175" cy="5283200"/>
          </a:xfrm>
          <a:prstGeom prst="rect">
            <a:avLst/>
          </a:prstGeom>
          <a:noFill/>
          <a:ln>
            <a:noFill/>
          </a:ln>
        </p:spPr>
      </p:pic>
    </p:spTree>
    <p:extLst>
      <p:ext uri="{BB962C8B-B14F-4D97-AF65-F5344CB8AC3E}">
        <p14:creationId xmlns:p14="http://schemas.microsoft.com/office/powerpoint/2010/main" val="22006264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_Section Header_bright blue">
  <p:cSld name="3_Section Header_bright blue">
    <p:spTree>
      <p:nvGrpSpPr>
        <p:cNvPr id="1" name="Shape 93"/>
        <p:cNvGrpSpPr/>
        <p:nvPr/>
      </p:nvGrpSpPr>
      <p:grpSpPr>
        <a:xfrm>
          <a:off x="0" y="0"/>
          <a:ext cx="0" cy="0"/>
          <a:chOff x="0" y="0"/>
          <a:chExt cx="0" cy="0"/>
        </a:xfrm>
      </p:grpSpPr>
      <p:sp>
        <p:nvSpPr>
          <p:cNvPr id="94" name="Google Shape;94;p31"/>
          <p:cNvSpPr>
            <a:spLocks noGrp="1"/>
          </p:cNvSpPr>
          <p:nvPr>
            <p:ph type="pic" idx="2"/>
          </p:nvPr>
        </p:nvSpPr>
        <p:spPr>
          <a:xfrm>
            <a:off x="9175" y="1574799"/>
            <a:ext cx="12188952" cy="5285232"/>
          </a:xfrm>
          <a:prstGeom prst="rect">
            <a:avLst/>
          </a:prstGeom>
          <a:noFill/>
          <a:ln>
            <a:noFill/>
          </a:ln>
        </p:spPr>
      </p:sp>
      <p:cxnSp>
        <p:nvCxnSpPr>
          <p:cNvPr id="95" name="Google Shape;95;p31"/>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96" name="Google Shape;96;p31"/>
          <p:cNvSpPr txBox="1">
            <a:spLocks noGrp="1"/>
          </p:cNvSpPr>
          <p:nvPr>
            <p:ph type="title"/>
          </p:nvPr>
        </p:nvSpPr>
        <p:spPr>
          <a:xfrm>
            <a:off x="628068" y="-1101"/>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7" name="Google Shape;97;p31"/>
          <p:cNvPicPr preferRelativeResize="0"/>
          <p:nvPr/>
        </p:nvPicPr>
        <p:blipFill rotWithShape="1">
          <a:blip r:embed="rId2">
            <a:alphaModFix/>
          </a:blip>
          <a:srcRect t="22962"/>
          <a:stretch/>
        </p:blipFill>
        <p:spPr>
          <a:xfrm>
            <a:off x="0" y="1574800"/>
            <a:ext cx="8685175" cy="5283200"/>
          </a:xfrm>
          <a:prstGeom prst="rect">
            <a:avLst/>
          </a:prstGeom>
          <a:noFill/>
          <a:ln>
            <a:noFill/>
          </a:ln>
        </p:spPr>
      </p:pic>
    </p:spTree>
    <p:extLst>
      <p:ext uri="{BB962C8B-B14F-4D97-AF65-F5344CB8AC3E}">
        <p14:creationId xmlns:p14="http://schemas.microsoft.com/office/powerpoint/2010/main" val="3306912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taff">
  <p:cSld name="Staff">
    <p:spTree>
      <p:nvGrpSpPr>
        <p:cNvPr id="1" name="Shape 98"/>
        <p:cNvGrpSpPr/>
        <p:nvPr/>
      </p:nvGrpSpPr>
      <p:grpSpPr>
        <a:xfrm>
          <a:off x="0" y="0"/>
          <a:ext cx="0" cy="0"/>
          <a:chOff x="0" y="0"/>
          <a:chExt cx="0" cy="0"/>
        </a:xfrm>
      </p:grpSpPr>
      <p:cxnSp>
        <p:nvCxnSpPr>
          <p:cNvPr id="99" name="Google Shape;99;p32"/>
          <p:cNvCxnSpPr/>
          <p:nvPr/>
        </p:nvCxnSpPr>
        <p:spPr>
          <a:xfrm rot="10800000">
            <a:off x="413484" y="113769"/>
            <a:ext cx="0" cy="822960"/>
          </a:xfrm>
          <a:prstGeom prst="straightConnector1">
            <a:avLst/>
          </a:prstGeom>
          <a:noFill/>
          <a:ln w="76200" cap="flat" cmpd="sng">
            <a:solidFill>
              <a:schemeClr val="accent1"/>
            </a:solidFill>
            <a:prstDash val="solid"/>
            <a:miter lim="800000"/>
            <a:headEnd type="none" w="sm" len="sm"/>
            <a:tailEnd type="none" w="sm" len="sm"/>
          </a:ln>
        </p:spPr>
      </p:cxnSp>
      <p:sp>
        <p:nvSpPr>
          <p:cNvPr id="100" name="Google Shape;100;p32"/>
          <p:cNvSpPr/>
          <p:nvPr/>
        </p:nvSpPr>
        <p:spPr>
          <a:xfrm>
            <a:off x="746757" y="4258978"/>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2"/>
          <p:cNvSpPr/>
          <p:nvPr/>
        </p:nvSpPr>
        <p:spPr>
          <a:xfrm>
            <a:off x="3484498" y="4258978"/>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32"/>
          <p:cNvSpPr/>
          <p:nvPr/>
        </p:nvSpPr>
        <p:spPr>
          <a:xfrm>
            <a:off x="6222234" y="4258978"/>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32"/>
          <p:cNvSpPr/>
          <p:nvPr/>
        </p:nvSpPr>
        <p:spPr>
          <a:xfrm>
            <a:off x="8965975" y="4258978"/>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32"/>
          <p:cNvSpPr>
            <a:spLocks noGrp="1"/>
          </p:cNvSpPr>
          <p:nvPr>
            <p:ph type="pic" idx="2"/>
          </p:nvPr>
        </p:nvSpPr>
        <p:spPr>
          <a:xfrm>
            <a:off x="746760" y="1685110"/>
            <a:ext cx="2478024" cy="2478024"/>
          </a:xfrm>
          <a:prstGeom prst="rect">
            <a:avLst/>
          </a:prstGeom>
          <a:noFill/>
          <a:ln>
            <a:noFill/>
          </a:ln>
        </p:spPr>
      </p:sp>
      <p:sp>
        <p:nvSpPr>
          <p:cNvPr id="105" name="Google Shape;105;p32"/>
          <p:cNvSpPr>
            <a:spLocks noGrp="1"/>
          </p:cNvSpPr>
          <p:nvPr>
            <p:ph type="pic" idx="3"/>
          </p:nvPr>
        </p:nvSpPr>
        <p:spPr>
          <a:xfrm>
            <a:off x="3484498" y="1685110"/>
            <a:ext cx="2478024" cy="2478024"/>
          </a:xfrm>
          <a:prstGeom prst="rect">
            <a:avLst/>
          </a:prstGeom>
          <a:noFill/>
          <a:ln>
            <a:noFill/>
          </a:ln>
        </p:spPr>
      </p:sp>
      <p:sp>
        <p:nvSpPr>
          <p:cNvPr id="106" name="Google Shape;106;p32"/>
          <p:cNvSpPr>
            <a:spLocks noGrp="1"/>
          </p:cNvSpPr>
          <p:nvPr>
            <p:ph type="pic" idx="4"/>
          </p:nvPr>
        </p:nvSpPr>
        <p:spPr>
          <a:xfrm>
            <a:off x="6222234" y="1685110"/>
            <a:ext cx="2478024" cy="2478024"/>
          </a:xfrm>
          <a:prstGeom prst="rect">
            <a:avLst/>
          </a:prstGeom>
          <a:noFill/>
          <a:ln>
            <a:noFill/>
          </a:ln>
        </p:spPr>
      </p:sp>
      <p:sp>
        <p:nvSpPr>
          <p:cNvPr id="107" name="Google Shape;107;p32"/>
          <p:cNvSpPr>
            <a:spLocks noGrp="1"/>
          </p:cNvSpPr>
          <p:nvPr>
            <p:ph type="pic" idx="5"/>
          </p:nvPr>
        </p:nvSpPr>
        <p:spPr>
          <a:xfrm>
            <a:off x="8965975" y="1685110"/>
            <a:ext cx="2478024" cy="2478024"/>
          </a:xfrm>
          <a:prstGeom prst="rect">
            <a:avLst/>
          </a:prstGeom>
          <a:noFill/>
          <a:ln>
            <a:noFill/>
          </a:ln>
        </p:spPr>
      </p:sp>
      <p:sp>
        <p:nvSpPr>
          <p:cNvPr id="108" name="Google Shape;108;p32"/>
          <p:cNvSpPr txBox="1">
            <a:spLocks noGrp="1"/>
          </p:cNvSpPr>
          <p:nvPr>
            <p:ph type="body" idx="1"/>
          </p:nvPr>
        </p:nvSpPr>
        <p:spPr>
          <a:xfrm>
            <a:off x="746757" y="5475553"/>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2"/>
          <p:cNvSpPr txBox="1">
            <a:spLocks noGrp="1"/>
          </p:cNvSpPr>
          <p:nvPr>
            <p:ph type="body" idx="6"/>
          </p:nvPr>
        </p:nvSpPr>
        <p:spPr>
          <a:xfrm>
            <a:off x="746757" y="4273285"/>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2"/>
          <p:cNvSpPr txBox="1">
            <a:spLocks noGrp="1"/>
          </p:cNvSpPr>
          <p:nvPr>
            <p:ph type="body" idx="7"/>
          </p:nvPr>
        </p:nvSpPr>
        <p:spPr>
          <a:xfrm>
            <a:off x="746757" y="4917819"/>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2"/>
          <p:cNvSpPr txBox="1">
            <a:spLocks noGrp="1"/>
          </p:cNvSpPr>
          <p:nvPr>
            <p:ph type="body" idx="8"/>
          </p:nvPr>
        </p:nvSpPr>
        <p:spPr>
          <a:xfrm>
            <a:off x="3479733" y="5463958"/>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2"/>
          <p:cNvSpPr txBox="1">
            <a:spLocks noGrp="1"/>
          </p:cNvSpPr>
          <p:nvPr>
            <p:ph type="body" idx="9"/>
          </p:nvPr>
        </p:nvSpPr>
        <p:spPr>
          <a:xfrm>
            <a:off x="3479733" y="4261690"/>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2"/>
          <p:cNvSpPr txBox="1">
            <a:spLocks noGrp="1"/>
          </p:cNvSpPr>
          <p:nvPr>
            <p:ph type="body" idx="13"/>
          </p:nvPr>
        </p:nvSpPr>
        <p:spPr>
          <a:xfrm>
            <a:off x="3479733" y="4906224"/>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32"/>
          <p:cNvSpPr txBox="1">
            <a:spLocks noGrp="1"/>
          </p:cNvSpPr>
          <p:nvPr>
            <p:ph type="body" idx="14"/>
          </p:nvPr>
        </p:nvSpPr>
        <p:spPr>
          <a:xfrm>
            <a:off x="6222234" y="5463958"/>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2"/>
          <p:cNvSpPr txBox="1">
            <a:spLocks noGrp="1"/>
          </p:cNvSpPr>
          <p:nvPr>
            <p:ph type="body" idx="15"/>
          </p:nvPr>
        </p:nvSpPr>
        <p:spPr>
          <a:xfrm>
            <a:off x="6222234" y="4261690"/>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32"/>
          <p:cNvSpPr txBox="1">
            <a:spLocks noGrp="1"/>
          </p:cNvSpPr>
          <p:nvPr>
            <p:ph type="body" idx="16"/>
          </p:nvPr>
        </p:nvSpPr>
        <p:spPr>
          <a:xfrm>
            <a:off x="6222234" y="4906224"/>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2"/>
          <p:cNvSpPr txBox="1">
            <a:spLocks noGrp="1"/>
          </p:cNvSpPr>
          <p:nvPr>
            <p:ph type="body" idx="17"/>
          </p:nvPr>
        </p:nvSpPr>
        <p:spPr>
          <a:xfrm>
            <a:off x="8965975" y="5463958"/>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32"/>
          <p:cNvSpPr txBox="1">
            <a:spLocks noGrp="1"/>
          </p:cNvSpPr>
          <p:nvPr>
            <p:ph type="body" idx="18"/>
          </p:nvPr>
        </p:nvSpPr>
        <p:spPr>
          <a:xfrm>
            <a:off x="8965975" y="4261690"/>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2"/>
          <p:cNvSpPr txBox="1">
            <a:spLocks noGrp="1"/>
          </p:cNvSpPr>
          <p:nvPr>
            <p:ph type="body" idx="19"/>
          </p:nvPr>
        </p:nvSpPr>
        <p:spPr>
          <a:xfrm>
            <a:off x="8965975" y="4906224"/>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32"/>
          <p:cNvSpPr txBox="1">
            <a:spLocks noGrp="1"/>
          </p:cNvSpPr>
          <p:nvPr>
            <p:ph type="title"/>
          </p:nvPr>
        </p:nvSpPr>
        <p:spPr>
          <a:xfrm>
            <a:off x="804729" y="-14379"/>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6934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228F9629-8B65-45D6-A232-84C18AF20C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292968" y="7981"/>
            <a:ext cx="9897180" cy="68500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quot; &quot;">
            <a:extLst>
              <a:ext uri="{FF2B5EF4-FFF2-40B4-BE49-F238E27FC236}">
                <a16:creationId xmlns:a16="http://schemas.microsoft.com/office/drawing/2014/main" id="{67F1C77D-4E52-4188-A80A-4A4D0B8CF5DF}"/>
              </a:ext>
            </a:extLst>
          </p:cNvPr>
          <p:cNvSpPr/>
          <p:nvPr userDrawn="1"/>
        </p:nvSpPr>
        <p:spPr>
          <a:xfrm>
            <a:off x="3048840" y="11639"/>
            <a:ext cx="9143160" cy="6857371"/>
          </a:xfrm>
          <a:prstGeom prst="rect">
            <a:avLst/>
          </a:prstGeom>
          <a:solidFill>
            <a:schemeClr val="tx2">
              <a:lumMod val="40000"/>
              <a:lumOff val="60000"/>
              <a:alpha val="5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85B41A1A-02B7-495E-A9E6-6C7E5F7F8502}"/>
              </a:ext>
            </a:extLst>
          </p:cNvPr>
          <p:cNvPicPr>
            <a:picLocks noChangeAspect="1"/>
          </p:cNvPicPr>
          <p:nvPr userDrawn="1"/>
        </p:nvPicPr>
        <p:blipFill rotWithShape="1">
          <a:blip r:embed="rId3">
            <a:duotone>
              <a:schemeClr val="accent2">
                <a:shade val="45000"/>
                <a:satMod val="135000"/>
              </a:schemeClr>
              <a:prstClr val="white"/>
            </a:duotone>
          </a:blip>
          <a:srcRect t="7715" b="42693"/>
          <a:stretch/>
        </p:blipFill>
        <p:spPr>
          <a:xfrm>
            <a:off x="447176" y="0"/>
            <a:ext cx="9007982" cy="6879171"/>
          </a:xfrm>
          <a:prstGeom prst="rect">
            <a:avLst/>
          </a:prstGeom>
        </p:spPr>
      </p:pic>
      <p:sp>
        <p:nvSpPr>
          <p:cNvPr id="10" name="Parallelogram 6">
            <a:extLst>
              <a:ext uri="{FF2B5EF4-FFF2-40B4-BE49-F238E27FC236}">
                <a16:creationId xmlns:a16="http://schemas.microsoft.com/office/drawing/2014/main" id="{9B1049A9-6AB6-40D1-B8D9-339A10F9219C}"/>
              </a:ext>
            </a:extLst>
          </p:cNvPr>
          <p:cNvSpPr/>
          <p:nvPr userDrawn="1"/>
        </p:nvSpPr>
        <p:spPr>
          <a:xfrm>
            <a:off x="1202893" y="-21170"/>
            <a:ext cx="7496548" cy="6879170"/>
          </a:xfrm>
          <a:custGeom>
            <a:avLst/>
            <a:gdLst>
              <a:gd name="connsiteX0" fmla="*/ 0 w 4490976"/>
              <a:gd name="connsiteY0" fmla="*/ 10067227 h 10067227"/>
              <a:gd name="connsiteX1" fmla="*/ 0 w 4490976"/>
              <a:gd name="connsiteY1" fmla="*/ 0 h 10067227"/>
              <a:gd name="connsiteX2" fmla="*/ 4490976 w 4490976"/>
              <a:gd name="connsiteY2" fmla="*/ 0 h 10067227"/>
              <a:gd name="connsiteX3" fmla="*/ 4490976 w 4490976"/>
              <a:gd name="connsiteY3" fmla="*/ 10067227 h 10067227"/>
              <a:gd name="connsiteX4" fmla="*/ 0 w 4490976"/>
              <a:gd name="connsiteY4" fmla="*/ 10067227 h 10067227"/>
              <a:gd name="connsiteX0" fmla="*/ 0 w 10926500"/>
              <a:gd name="connsiteY0" fmla="*/ 10067227 h 10067227"/>
              <a:gd name="connsiteX1" fmla="*/ 0 w 10926500"/>
              <a:gd name="connsiteY1" fmla="*/ 0 h 10067227"/>
              <a:gd name="connsiteX2" fmla="*/ 10926500 w 10926500"/>
              <a:gd name="connsiteY2" fmla="*/ 92597 h 10067227"/>
              <a:gd name="connsiteX3" fmla="*/ 4490976 w 10926500"/>
              <a:gd name="connsiteY3" fmla="*/ 10067227 h 10067227"/>
              <a:gd name="connsiteX4" fmla="*/ 0 w 10926500"/>
              <a:gd name="connsiteY4" fmla="*/ 10067227 h 10067227"/>
              <a:gd name="connsiteX0" fmla="*/ 0 w 10995949"/>
              <a:gd name="connsiteY0" fmla="*/ 10090376 h 10090376"/>
              <a:gd name="connsiteX1" fmla="*/ 0 w 10995949"/>
              <a:gd name="connsiteY1" fmla="*/ 23149 h 10090376"/>
              <a:gd name="connsiteX2" fmla="*/ 10995949 w 10995949"/>
              <a:gd name="connsiteY2" fmla="*/ 0 h 10090376"/>
              <a:gd name="connsiteX3" fmla="*/ 4490976 w 10995949"/>
              <a:gd name="connsiteY3" fmla="*/ 10090376 h 10090376"/>
              <a:gd name="connsiteX4" fmla="*/ 0 w 10995949"/>
              <a:gd name="connsiteY4" fmla="*/ 10090376 h 1009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949" h="10090376">
                <a:moveTo>
                  <a:pt x="0" y="10090376"/>
                </a:moveTo>
                <a:lnTo>
                  <a:pt x="0" y="23149"/>
                </a:lnTo>
                <a:lnTo>
                  <a:pt x="10995949" y="0"/>
                </a:lnTo>
                <a:lnTo>
                  <a:pt x="4490976" y="10090376"/>
                </a:lnTo>
                <a:lnTo>
                  <a:pt x="0" y="100903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a:extLst>
              <a:ext uri="{FF2B5EF4-FFF2-40B4-BE49-F238E27FC236}">
                <a16:creationId xmlns:a16="http://schemas.microsoft.com/office/drawing/2014/main" id="{7EABE35A-8328-40CD-AC31-1D00DE3B42FC}"/>
              </a:ext>
            </a:extLst>
          </p:cNvPr>
          <p:cNvCxnSpPr>
            <a:cxnSpLocks/>
          </p:cNvCxnSpPr>
          <p:nvPr userDrawn="1"/>
        </p:nvCxnSpPr>
        <p:spPr>
          <a:xfrm flipV="1">
            <a:off x="413484" y="744830"/>
            <a:ext cx="0" cy="21945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5791D07-CF37-4723-B999-6C73E5945BBE}"/>
              </a:ext>
            </a:extLst>
          </p:cNvPr>
          <p:cNvSpPr>
            <a:spLocks noGrp="1"/>
          </p:cNvSpPr>
          <p:nvPr>
            <p:ph type="body" sz="quarter" idx="10" hasCustomPrompt="1"/>
          </p:nvPr>
        </p:nvSpPr>
        <p:spPr>
          <a:xfrm>
            <a:off x="628069" y="2259135"/>
            <a:ext cx="6099048" cy="758952"/>
          </a:xfrm>
          <a:noFill/>
        </p:spPr>
        <p:txBody>
          <a:bodyPr>
            <a:normAutofit/>
          </a:bodyPr>
          <a:lstStyle>
            <a:lvl1pPr marL="0" indent="0" algn="l" defTabSz="914400" rtl="0" eaLnBrk="1" latinLnBrk="0" hangingPunct="1">
              <a:lnSpc>
                <a:spcPct val="90000"/>
              </a:lnSpc>
              <a:spcBef>
                <a:spcPct val="0"/>
              </a:spcBef>
              <a:buNone/>
              <a:defRPr lang="en-US" sz="2400" b="0" kern="1200" cap="none" spc="0" baseline="0" dirty="0">
                <a:solidFill>
                  <a:schemeClr val="tx1">
                    <a:lumMod val="50000"/>
                    <a:lumOff val="50000"/>
                  </a:schemeClr>
                </a:solidFill>
                <a:latin typeface="+mn-lt"/>
                <a:ea typeface="+mj-ea"/>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here.</a:t>
            </a:r>
          </a:p>
        </p:txBody>
      </p:sp>
      <p:pic>
        <p:nvPicPr>
          <p:cNvPr id="14" name="Picture 13" descr="NCAPPS logo">
            <a:extLst>
              <a:ext uri="{FF2B5EF4-FFF2-40B4-BE49-F238E27FC236}">
                <a16:creationId xmlns:a16="http://schemas.microsoft.com/office/drawing/2014/main" id="{9771B380-F8C8-4F7E-AC50-5F0B3B30E8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6492" y="3975699"/>
            <a:ext cx="3772426" cy="1343212"/>
          </a:xfrm>
          <a:prstGeom prst="rect">
            <a:avLst/>
          </a:prstGeom>
        </p:spPr>
      </p:pic>
      <p:sp>
        <p:nvSpPr>
          <p:cNvPr id="2" name="Title 1">
            <a:extLst>
              <a:ext uri="{FF2B5EF4-FFF2-40B4-BE49-F238E27FC236}">
                <a16:creationId xmlns:a16="http://schemas.microsoft.com/office/drawing/2014/main" id="{BE0909A6-B8C8-4108-8DE1-513A438A59C5}"/>
              </a:ext>
            </a:extLst>
          </p:cNvPr>
          <p:cNvSpPr>
            <a:spLocks noGrp="1"/>
          </p:cNvSpPr>
          <p:nvPr>
            <p:ph type="title"/>
          </p:nvPr>
        </p:nvSpPr>
        <p:spPr>
          <a:xfrm>
            <a:off x="628069" y="704171"/>
            <a:ext cx="6712531"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12093412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Staff">
  <p:cSld name="1_Staff">
    <p:spTree>
      <p:nvGrpSpPr>
        <p:cNvPr id="1" name="Shape 122"/>
        <p:cNvGrpSpPr/>
        <p:nvPr/>
      </p:nvGrpSpPr>
      <p:grpSpPr>
        <a:xfrm>
          <a:off x="0" y="0"/>
          <a:ext cx="0" cy="0"/>
          <a:chOff x="0" y="0"/>
          <a:chExt cx="0" cy="0"/>
        </a:xfrm>
      </p:grpSpPr>
      <p:cxnSp>
        <p:nvCxnSpPr>
          <p:cNvPr id="123" name="Google Shape;123;p33"/>
          <p:cNvCxnSpPr/>
          <p:nvPr/>
        </p:nvCxnSpPr>
        <p:spPr>
          <a:xfrm rot="10800000">
            <a:off x="413484" y="113769"/>
            <a:ext cx="0" cy="822960"/>
          </a:xfrm>
          <a:prstGeom prst="straightConnector1">
            <a:avLst/>
          </a:prstGeom>
          <a:noFill/>
          <a:ln w="76200" cap="flat" cmpd="sng">
            <a:solidFill>
              <a:schemeClr val="accent1"/>
            </a:solidFill>
            <a:prstDash val="solid"/>
            <a:miter lim="800000"/>
            <a:headEnd type="none" w="sm" len="sm"/>
            <a:tailEnd type="none" w="sm" len="sm"/>
          </a:ln>
        </p:spPr>
      </p:cxnSp>
      <p:sp>
        <p:nvSpPr>
          <p:cNvPr id="124" name="Google Shape;124;p33"/>
          <p:cNvSpPr/>
          <p:nvPr/>
        </p:nvSpPr>
        <p:spPr>
          <a:xfrm>
            <a:off x="2136645" y="4196585"/>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33"/>
          <p:cNvSpPr/>
          <p:nvPr/>
        </p:nvSpPr>
        <p:spPr>
          <a:xfrm>
            <a:off x="4874386" y="4196585"/>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33"/>
          <p:cNvSpPr/>
          <p:nvPr/>
        </p:nvSpPr>
        <p:spPr>
          <a:xfrm>
            <a:off x="7612122" y="4196585"/>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33"/>
          <p:cNvSpPr>
            <a:spLocks noGrp="1"/>
          </p:cNvSpPr>
          <p:nvPr>
            <p:ph type="pic" idx="2"/>
          </p:nvPr>
        </p:nvSpPr>
        <p:spPr>
          <a:xfrm>
            <a:off x="2136648" y="1622717"/>
            <a:ext cx="2478024" cy="2478024"/>
          </a:xfrm>
          <a:prstGeom prst="rect">
            <a:avLst/>
          </a:prstGeom>
          <a:noFill/>
          <a:ln>
            <a:noFill/>
          </a:ln>
        </p:spPr>
      </p:sp>
      <p:sp>
        <p:nvSpPr>
          <p:cNvPr id="128" name="Google Shape;128;p33"/>
          <p:cNvSpPr>
            <a:spLocks noGrp="1"/>
          </p:cNvSpPr>
          <p:nvPr>
            <p:ph type="pic" idx="3"/>
          </p:nvPr>
        </p:nvSpPr>
        <p:spPr>
          <a:xfrm>
            <a:off x="4874386" y="1622717"/>
            <a:ext cx="2478024" cy="2478024"/>
          </a:xfrm>
          <a:prstGeom prst="rect">
            <a:avLst/>
          </a:prstGeom>
          <a:noFill/>
          <a:ln>
            <a:noFill/>
          </a:ln>
        </p:spPr>
      </p:sp>
      <p:sp>
        <p:nvSpPr>
          <p:cNvPr id="129" name="Google Shape;129;p33"/>
          <p:cNvSpPr>
            <a:spLocks noGrp="1"/>
          </p:cNvSpPr>
          <p:nvPr>
            <p:ph type="pic" idx="4"/>
          </p:nvPr>
        </p:nvSpPr>
        <p:spPr>
          <a:xfrm>
            <a:off x="7612122" y="1622717"/>
            <a:ext cx="2478024" cy="2478024"/>
          </a:xfrm>
          <a:prstGeom prst="rect">
            <a:avLst/>
          </a:prstGeom>
          <a:noFill/>
          <a:ln>
            <a:noFill/>
          </a:ln>
        </p:spPr>
      </p:sp>
      <p:sp>
        <p:nvSpPr>
          <p:cNvPr id="130" name="Google Shape;130;p33"/>
          <p:cNvSpPr txBox="1">
            <a:spLocks noGrp="1"/>
          </p:cNvSpPr>
          <p:nvPr>
            <p:ph type="body" idx="1"/>
          </p:nvPr>
        </p:nvSpPr>
        <p:spPr>
          <a:xfrm>
            <a:off x="2142650" y="5427891"/>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3"/>
          <p:cNvSpPr txBox="1">
            <a:spLocks noGrp="1"/>
          </p:cNvSpPr>
          <p:nvPr>
            <p:ph type="body" idx="5"/>
          </p:nvPr>
        </p:nvSpPr>
        <p:spPr>
          <a:xfrm>
            <a:off x="2142650" y="4225623"/>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33"/>
          <p:cNvSpPr txBox="1">
            <a:spLocks noGrp="1"/>
          </p:cNvSpPr>
          <p:nvPr>
            <p:ph type="body" idx="6"/>
          </p:nvPr>
        </p:nvSpPr>
        <p:spPr>
          <a:xfrm>
            <a:off x="2142650" y="4870157"/>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3"/>
          <p:cNvSpPr txBox="1">
            <a:spLocks noGrp="1"/>
          </p:cNvSpPr>
          <p:nvPr>
            <p:ph type="body" idx="7"/>
          </p:nvPr>
        </p:nvSpPr>
        <p:spPr>
          <a:xfrm>
            <a:off x="4880391" y="5427890"/>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3"/>
          <p:cNvSpPr txBox="1">
            <a:spLocks noGrp="1"/>
          </p:cNvSpPr>
          <p:nvPr>
            <p:ph type="body" idx="8"/>
          </p:nvPr>
        </p:nvSpPr>
        <p:spPr>
          <a:xfrm>
            <a:off x="4869621" y="4199297"/>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33"/>
          <p:cNvSpPr txBox="1">
            <a:spLocks noGrp="1"/>
          </p:cNvSpPr>
          <p:nvPr>
            <p:ph type="body" idx="9"/>
          </p:nvPr>
        </p:nvSpPr>
        <p:spPr>
          <a:xfrm>
            <a:off x="4880391" y="4870156"/>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33"/>
          <p:cNvSpPr txBox="1">
            <a:spLocks noGrp="1"/>
          </p:cNvSpPr>
          <p:nvPr>
            <p:ph type="body" idx="13"/>
          </p:nvPr>
        </p:nvSpPr>
        <p:spPr>
          <a:xfrm>
            <a:off x="7612122" y="5457145"/>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33"/>
          <p:cNvSpPr txBox="1">
            <a:spLocks noGrp="1"/>
          </p:cNvSpPr>
          <p:nvPr>
            <p:ph type="body" idx="14"/>
          </p:nvPr>
        </p:nvSpPr>
        <p:spPr>
          <a:xfrm>
            <a:off x="7612122" y="4199297"/>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33"/>
          <p:cNvSpPr txBox="1">
            <a:spLocks noGrp="1"/>
          </p:cNvSpPr>
          <p:nvPr>
            <p:ph type="body" idx="15"/>
          </p:nvPr>
        </p:nvSpPr>
        <p:spPr>
          <a:xfrm>
            <a:off x="7612122" y="4843831"/>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33"/>
          <p:cNvSpPr txBox="1">
            <a:spLocks noGrp="1"/>
          </p:cNvSpPr>
          <p:nvPr>
            <p:ph type="title"/>
          </p:nvPr>
        </p:nvSpPr>
        <p:spPr>
          <a:xfrm>
            <a:off x="804729" y="-14379"/>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27017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Graph Slide">
  <p:cSld name="Graph Slide">
    <p:spTree>
      <p:nvGrpSpPr>
        <p:cNvPr id="1" name="Shape 141"/>
        <p:cNvGrpSpPr/>
        <p:nvPr/>
      </p:nvGrpSpPr>
      <p:grpSpPr>
        <a:xfrm>
          <a:off x="0" y="0"/>
          <a:ext cx="0" cy="0"/>
          <a:chOff x="0" y="0"/>
          <a:chExt cx="0" cy="0"/>
        </a:xfrm>
      </p:grpSpPr>
      <p:pic>
        <p:nvPicPr>
          <p:cNvPr id="142" name="Google Shape;142;p34"/>
          <p:cNvPicPr preferRelativeResize="0"/>
          <p:nvPr/>
        </p:nvPicPr>
        <p:blipFill rotWithShape="1">
          <a:blip r:embed="rId2">
            <a:alphaModFix/>
          </a:blip>
          <a:srcRect t="9985" b="18659"/>
          <a:stretch/>
        </p:blipFill>
        <p:spPr>
          <a:xfrm>
            <a:off x="0" y="-1101"/>
            <a:ext cx="1652159" cy="974426"/>
          </a:xfrm>
          <a:prstGeom prst="rect">
            <a:avLst/>
          </a:prstGeom>
          <a:noFill/>
          <a:ln>
            <a:noFill/>
          </a:ln>
        </p:spPr>
      </p:pic>
      <p:sp>
        <p:nvSpPr>
          <p:cNvPr id="143" name="Google Shape;143;p34"/>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34"/>
          <p:cNvSpPr>
            <a:spLocks noGrp="1"/>
          </p:cNvSpPr>
          <p:nvPr>
            <p:ph type="chart" idx="2"/>
          </p:nvPr>
        </p:nvSpPr>
        <p:spPr>
          <a:xfrm>
            <a:off x="1652160" y="1202267"/>
            <a:ext cx="10294308" cy="50599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88389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Quote + Pic">
  <p:cSld name="Quote + Pic">
    <p:spTree>
      <p:nvGrpSpPr>
        <p:cNvPr id="1" name="Shape 146"/>
        <p:cNvGrpSpPr/>
        <p:nvPr/>
      </p:nvGrpSpPr>
      <p:grpSpPr>
        <a:xfrm>
          <a:off x="0" y="0"/>
          <a:ext cx="0" cy="0"/>
          <a:chOff x="0" y="0"/>
          <a:chExt cx="0" cy="0"/>
        </a:xfrm>
      </p:grpSpPr>
      <p:sp>
        <p:nvSpPr>
          <p:cNvPr id="147" name="Google Shape;147;p35"/>
          <p:cNvSpPr txBox="1"/>
          <p:nvPr/>
        </p:nvSpPr>
        <p:spPr>
          <a:xfrm>
            <a:off x="4766733" y="523760"/>
            <a:ext cx="1369710" cy="214763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17300"/>
              <a:buFont typeface="Calibri"/>
              <a:buNone/>
            </a:pPr>
            <a:r>
              <a:rPr lang="en-US" sz="17300" b="1">
                <a:solidFill>
                  <a:schemeClr val="accent1"/>
                </a:solidFill>
                <a:latin typeface="Calibri"/>
                <a:ea typeface="Calibri"/>
                <a:cs typeface="Calibri"/>
                <a:sym typeface="Calibri"/>
              </a:rPr>
              <a:t>“</a:t>
            </a:r>
            <a:endParaRPr/>
          </a:p>
        </p:txBody>
      </p:sp>
      <p:sp>
        <p:nvSpPr>
          <p:cNvPr id="148" name="Google Shape;148;p35"/>
          <p:cNvSpPr/>
          <p:nvPr/>
        </p:nvSpPr>
        <p:spPr>
          <a:xfrm>
            <a:off x="1524" y="0"/>
            <a:ext cx="12188952" cy="10946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35"/>
          <p:cNvSpPr>
            <a:spLocks noGrp="1"/>
          </p:cNvSpPr>
          <p:nvPr>
            <p:ph type="pic" idx="2"/>
          </p:nvPr>
        </p:nvSpPr>
        <p:spPr>
          <a:xfrm>
            <a:off x="0" y="109468"/>
            <a:ext cx="4766733" cy="6748531"/>
          </a:xfrm>
          <a:prstGeom prst="rect">
            <a:avLst/>
          </a:prstGeom>
          <a:noFill/>
          <a:ln>
            <a:noFill/>
          </a:ln>
        </p:spPr>
      </p:sp>
      <p:sp>
        <p:nvSpPr>
          <p:cNvPr id="150" name="Google Shape;150;p35"/>
          <p:cNvSpPr txBox="1">
            <a:spLocks noGrp="1"/>
          </p:cNvSpPr>
          <p:nvPr>
            <p:ph type="body" idx="1"/>
          </p:nvPr>
        </p:nvSpPr>
        <p:spPr>
          <a:xfrm>
            <a:off x="5945318" y="1341180"/>
            <a:ext cx="5468112" cy="4517752"/>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400"/>
              <a:buNone/>
              <a:defRPr sz="240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5"/>
          <p:cNvSpPr txBox="1">
            <a:spLocks noGrp="1"/>
          </p:cNvSpPr>
          <p:nvPr>
            <p:ph type="body" idx="3"/>
          </p:nvPr>
        </p:nvSpPr>
        <p:spPr>
          <a:xfrm>
            <a:off x="5945318" y="5858932"/>
            <a:ext cx="5468112" cy="558802"/>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167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3"/>
        <p:cNvGrpSpPr/>
        <p:nvPr/>
      </p:nvGrpSpPr>
      <p:grpSpPr>
        <a:xfrm>
          <a:off x="0" y="0"/>
          <a:ext cx="0" cy="0"/>
          <a:chOff x="0" y="0"/>
          <a:chExt cx="0" cy="0"/>
        </a:xfrm>
      </p:grpSpPr>
      <p:sp>
        <p:nvSpPr>
          <p:cNvPr id="154" name="Google Shape;15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4282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losing">
  <p:cSld name="Closing">
    <p:bg>
      <p:bgPr>
        <a:solidFill>
          <a:srgbClr val="063C6C"/>
        </a:solidFill>
        <a:effectLst/>
      </p:bgPr>
    </p:bg>
    <p:spTree>
      <p:nvGrpSpPr>
        <p:cNvPr id="1" name="Shape 155"/>
        <p:cNvGrpSpPr/>
        <p:nvPr/>
      </p:nvGrpSpPr>
      <p:grpSpPr>
        <a:xfrm>
          <a:off x="0" y="0"/>
          <a:ext cx="0" cy="0"/>
          <a:chOff x="0" y="0"/>
          <a:chExt cx="0" cy="0"/>
        </a:xfrm>
      </p:grpSpPr>
      <p:sp>
        <p:nvSpPr>
          <p:cNvPr id="156" name="Google Shape;156;p37"/>
          <p:cNvSpPr/>
          <p:nvPr/>
        </p:nvSpPr>
        <p:spPr>
          <a:xfrm>
            <a:off x="0" y="4558691"/>
            <a:ext cx="12191987" cy="1851536"/>
          </a:xfrm>
          <a:prstGeom prst="rect">
            <a:avLst/>
          </a:prstGeom>
          <a:solidFill>
            <a:schemeClr val="lt1"/>
          </a:solidFill>
          <a:ln w="12700" cap="flat" cmpd="sng">
            <a:solidFill>
              <a:srgbClr val="063B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57" name="Google Shape;157;p37"/>
          <p:cNvCxnSpPr/>
          <p:nvPr/>
        </p:nvCxnSpPr>
        <p:spPr>
          <a:xfrm rot="10800000">
            <a:off x="413484" y="744830"/>
            <a:ext cx="0" cy="1554480"/>
          </a:xfrm>
          <a:prstGeom prst="straightConnector1">
            <a:avLst/>
          </a:prstGeom>
          <a:noFill/>
          <a:ln w="76200" cap="flat" cmpd="sng">
            <a:solidFill>
              <a:schemeClr val="accent3"/>
            </a:solidFill>
            <a:prstDash val="solid"/>
            <a:miter lim="800000"/>
            <a:headEnd type="none" w="sm" len="sm"/>
            <a:tailEnd type="none" w="sm" len="sm"/>
          </a:ln>
        </p:spPr>
      </p:cxnSp>
      <p:sp>
        <p:nvSpPr>
          <p:cNvPr id="158" name="Google Shape;158;p37"/>
          <p:cNvSpPr/>
          <p:nvPr/>
        </p:nvSpPr>
        <p:spPr>
          <a:xfrm>
            <a:off x="524256" y="2811887"/>
            <a:ext cx="67155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NCAPPS is funded and led by the Administration for Community Living and the Centers for Medicare &amp; Medicaid Services and is administered by HSRI. </a:t>
            </a:r>
            <a:endParaRPr/>
          </a:p>
        </p:txBody>
      </p:sp>
      <p:pic>
        <p:nvPicPr>
          <p:cNvPr id="159" name="Google Shape;159;p37" descr="CMS Logo "/>
          <p:cNvPicPr preferRelativeResize="0"/>
          <p:nvPr/>
        </p:nvPicPr>
        <p:blipFill rotWithShape="1">
          <a:blip r:embed="rId2">
            <a:alphaModFix/>
          </a:blip>
          <a:srcRect/>
          <a:stretch/>
        </p:blipFill>
        <p:spPr>
          <a:xfrm>
            <a:off x="937889" y="4842866"/>
            <a:ext cx="3246120" cy="1188085"/>
          </a:xfrm>
          <a:prstGeom prst="rect">
            <a:avLst/>
          </a:prstGeom>
          <a:noFill/>
          <a:ln>
            <a:noFill/>
          </a:ln>
        </p:spPr>
      </p:pic>
      <p:pic>
        <p:nvPicPr>
          <p:cNvPr id="160" name="Google Shape;160;p37" descr="ACL logo"/>
          <p:cNvPicPr preferRelativeResize="0"/>
          <p:nvPr/>
        </p:nvPicPr>
        <p:blipFill rotWithShape="1">
          <a:blip r:embed="rId3">
            <a:alphaModFix/>
          </a:blip>
          <a:srcRect/>
          <a:stretch/>
        </p:blipFill>
        <p:spPr>
          <a:xfrm>
            <a:off x="5661033" y="5169891"/>
            <a:ext cx="2346960" cy="861060"/>
          </a:xfrm>
          <a:prstGeom prst="rect">
            <a:avLst/>
          </a:prstGeom>
          <a:noFill/>
          <a:ln>
            <a:noFill/>
          </a:ln>
        </p:spPr>
      </p:pic>
      <p:sp>
        <p:nvSpPr>
          <p:cNvPr id="161" name="Google Shape;161;p37"/>
          <p:cNvSpPr txBox="1">
            <a:spLocks noGrp="1"/>
          </p:cNvSpPr>
          <p:nvPr>
            <p:ph type="title"/>
          </p:nvPr>
        </p:nvSpPr>
        <p:spPr>
          <a:xfrm>
            <a:off x="675968" y="82346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32775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623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12937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5306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6325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22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B21F16-43AA-4250-8570-F362CAF2B61E}"/>
              </a:ext>
            </a:extLst>
          </p:cNvPr>
          <p:cNvGrpSpPr/>
          <p:nvPr/>
        </p:nvGrpSpPr>
        <p:grpSpPr>
          <a:xfrm>
            <a:off x="746760" y="1237303"/>
            <a:ext cx="10698480" cy="5233474"/>
            <a:chOff x="746760" y="1237303"/>
            <a:chExt cx="10698480" cy="5233474"/>
          </a:xfrm>
        </p:grpSpPr>
        <p:grpSp>
          <p:nvGrpSpPr>
            <p:cNvPr id="13" name="Group 12">
              <a:extLst>
                <a:ext uri="{FF2B5EF4-FFF2-40B4-BE49-F238E27FC236}">
                  <a16:creationId xmlns:a16="http://schemas.microsoft.com/office/drawing/2014/main" id="{F862E965-0D5F-46E8-BFD0-F1E31A3FCE05}"/>
                </a:ext>
              </a:extLst>
            </p:cNvPr>
            <p:cNvGrpSpPr/>
            <p:nvPr/>
          </p:nvGrpSpPr>
          <p:grpSpPr>
            <a:xfrm>
              <a:off x="746760" y="3991514"/>
              <a:ext cx="10698480" cy="2479263"/>
              <a:chOff x="746760" y="1247226"/>
              <a:chExt cx="10698480" cy="2479263"/>
            </a:xfrm>
          </p:grpSpPr>
          <p:sp>
            <p:nvSpPr>
              <p:cNvPr id="21" name="Rectangle 20">
                <a:extLst>
                  <a:ext uri="{FF2B5EF4-FFF2-40B4-BE49-F238E27FC236}">
                    <a16:creationId xmlns:a16="http://schemas.microsoft.com/office/drawing/2014/main" id="{09D68FD2-DA5A-4694-AE1A-70EC5624BDC0}"/>
                  </a:ext>
                </a:extLst>
              </p:cNvPr>
              <p:cNvSpPr/>
              <p:nvPr/>
            </p:nvSpPr>
            <p:spPr>
              <a:xfrm>
                <a:off x="3486498" y="1247226"/>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7367B1-0EA7-46DA-8119-D75B2C9AA0AC}"/>
                  </a:ext>
                </a:extLst>
              </p:cNvPr>
              <p:cNvSpPr/>
              <p:nvPr/>
            </p:nvSpPr>
            <p:spPr>
              <a:xfrm>
                <a:off x="8965976" y="1247226"/>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F924A96-BA53-46D5-B249-CD0EF9C37FF7}"/>
                  </a:ext>
                </a:extLst>
              </p:cNvPr>
              <p:cNvSpPr/>
              <p:nvPr/>
            </p:nvSpPr>
            <p:spPr>
              <a:xfrm>
                <a:off x="746760" y="1247226"/>
                <a:ext cx="2479264" cy="2479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0AE9BD-0C73-42B8-A7D7-0A21170AC9BD}"/>
                  </a:ext>
                </a:extLst>
              </p:cNvPr>
              <p:cNvSpPr/>
              <p:nvPr/>
            </p:nvSpPr>
            <p:spPr>
              <a:xfrm>
                <a:off x="6226237" y="1247226"/>
                <a:ext cx="2479264" cy="24792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B64CD52F-BE1D-4BCD-85A0-87AD1FE9C027}"/>
                  </a:ext>
                </a:extLst>
              </p:cNvPr>
              <p:cNvSpPr txBox="1">
                <a:spLocks/>
              </p:cNvSpPr>
              <p:nvPr/>
            </p:nvSpPr>
            <p:spPr>
              <a:xfrm>
                <a:off x="3486498" y="1247226"/>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a:solidFill>
                      <a:schemeClr val="accent2"/>
                    </a:solidFill>
                    <a:latin typeface="+mj-lt"/>
                    <a:cs typeface="+mj-cs"/>
                  </a:rPr>
                  <a:t>02</a:t>
                </a:r>
                <a:endParaRPr lang="en-US" sz="6600" b="1" cap="none">
                  <a:solidFill>
                    <a:schemeClr val="accent2"/>
                  </a:solidFill>
                  <a:latin typeface="+mj-lt"/>
                </a:endParaRPr>
              </a:p>
            </p:txBody>
          </p:sp>
          <p:sp>
            <p:nvSpPr>
              <p:cNvPr id="26" name="Title 1">
                <a:extLst>
                  <a:ext uri="{FF2B5EF4-FFF2-40B4-BE49-F238E27FC236}">
                    <a16:creationId xmlns:a16="http://schemas.microsoft.com/office/drawing/2014/main" id="{AE98E869-DB05-448C-8E12-4E451C73B236}"/>
                  </a:ext>
                </a:extLst>
              </p:cNvPr>
              <p:cNvSpPr txBox="1">
                <a:spLocks/>
              </p:cNvSpPr>
              <p:nvPr/>
            </p:nvSpPr>
            <p:spPr>
              <a:xfrm>
                <a:off x="8965976" y="1247226"/>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a:solidFill>
                      <a:schemeClr val="accent4"/>
                    </a:solidFill>
                    <a:latin typeface="+mj-lt"/>
                    <a:cs typeface="+mj-cs"/>
                  </a:rPr>
                  <a:t>04</a:t>
                </a:r>
                <a:endParaRPr lang="en-US" sz="6600" b="1" cap="none">
                  <a:solidFill>
                    <a:schemeClr val="accent4"/>
                  </a:solidFill>
                  <a:latin typeface="+mj-lt"/>
                </a:endParaRPr>
              </a:p>
            </p:txBody>
          </p:sp>
        </p:grpSp>
        <p:grpSp>
          <p:nvGrpSpPr>
            <p:cNvPr id="14" name="Group 13">
              <a:extLst>
                <a:ext uri="{FF2B5EF4-FFF2-40B4-BE49-F238E27FC236}">
                  <a16:creationId xmlns:a16="http://schemas.microsoft.com/office/drawing/2014/main" id="{E9FCEB29-F720-4115-B57A-9E63DA3D750F}"/>
                </a:ext>
              </a:extLst>
            </p:cNvPr>
            <p:cNvGrpSpPr/>
            <p:nvPr/>
          </p:nvGrpSpPr>
          <p:grpSpPr>
            <a:xfrm>
              <a:off x="746760" y="1237303"/>
              <a:ext cx="10698480" cy="2489186"/>
              <a:chOff x="746760" y="3981591"/>
              <a:chExt cx="10698480" cy="2489186"/>
            </a:xfrm>
          </p:grpSpPr>
          <p:sp>
            <p:nvSpPr>
              <p:cNvPr id="15" name="Rectangle 14">
                <a:extLst>
                  <a:ext uri="{FF2B5EF4-FFF2-40B4-BE49-F238E27FC236}">
                    <a16:creationId xmlns:a16="http://schemas.microsoft.com/office/drawing/2014/main" id="{8D93AEE3-A26A-4AA6-9A13-A881F72E5C9C}"/>
                  </a:ext>
                </a:extLst>
              </p:cNvPr>
              <p:cNvSpPr/>
              <p:nvPr/>
            </p:nvSpPr>
            <p:spPr>
              <a:xfrm>
                <a:off x="6226237" y="3991514"/>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A5A5A2-7B80-4742-B615-18FC15636DE4}"/>
                  </a:ext>
                </a:extLst>
              </p:cNvPr>
              <p:cNvSpPr/>
              <p:nvPr/>
            </p:nvSpPr>
            <p:spPr>
              <a:xfrm>
                <a:off x="746760" y="3991514"/>
                <a:ext cx="2479264" cy="2479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0DB976-FB61-4655-A14B-2C2200B7DFE6}"/>
                  </a:ext>
                </a:extLst>
              </p:cNvPr>
              <p:cNvSpPr/>
              <p:nvPr/>
            </p:nvSpPr>
            <p:spPr>
              <a:xfrm>
                <a:off x="3486498" y="3991514"/>
                <a:ext cx="2479264" cy="24792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1CA8F6-7B17-4988-BDC8-0F65C98CBD8C}"/>
                  </a:ext>
                </a:extLst>
              </p:cNvPr>
              <p:cNvSpPr/>
              <p:nvPr/>
            </p:nvSpPr>
            <p:spPr>
              <a:xfrm>
                <a:off x="8965976" y="3991514"/>
                <a:ext cx="2479264" cy="2479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C60B7AFC-C2EF-44FE-8799-91F57F56721B}"/>
                  </a:ext>
                </a:extLst>
              </p:cNvPr>
              <p:cNvSpPr txBox="1">
                <a:spLocks/>
              </p:cNvSpPr>
              <p:nvPr/>
            </p:nvSpPr>
            <p:spPr>
              <a:xfrm>
                <a:off x="768744" y="3981591"/>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a:solidFill>
                      <a:schemeClr val="accent1"/>
                    </a:solidFill>
                    <a:latin typeface="+mj-lt"/>
                    <a:cs typeface="+mj-cs"/>
                  </a:rPr>
                  <a:t>01</a:t>
                </a:r>
                <a:endParaRPr lang="en-US" sz="6600" b="1" cap="none">
                  <a:solidFill>
                    <a:schemeClr val="accent1"/>
                  </a:solidFill>
                  <a:latin typeface="+mj-lt"/>
                </a:endParaRPr>
              </a:p>
            </p:txBody>
          </p:sp>
          <p:sp>
            <p:nvSpPr>
              <p:cNvPr id="20" name="Title 1">
                <a:extLst>
                  <a:ext uri="{FF2B5EF4-FFF2-40B4-BE49-F238E27FC236}">
                    <a16:creationId xmlns:a16="http://schemas.microsoft.com/office/drawing/2014/main" id="{F0748816-AABF-4136-8028-FE9F4D084A2D}"/>
                  </a:ext>
                </a:extLst>
              </p:cNvPr>
              <p:cNvSpPr txBox="1">
                <a:spLocks/>
              </p:cNvSpPr>
              <p:nvPr/>
            </p:nvSpPr>
            <p:spPr>
              <a:xfrm>
                <a:off x="6226236" y="3981591"/>
                <a:ext cx="1005840" cy="822960"/>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800" b="1">
                    <a:solidFill>
                      <a:schemeClr val="accent3"/>
                    </a:solidFill>
                    <a:latin typeface="+mj-lt"/>
                    <a:cs typeface="+mj-cs"/>
                  </a:rPr>
                  <a:t>03</a:t>
                </a:r>
                <a:endParaRPr lang="en-US" sz="6600" b="1" cap="none">
                  <a:solidFill>
                    <a:schemeClr val="accent3"/>
                  </a:solidFill>
                  <a:latin typeface="+mj-lt"/>
                </a:endParaRPr>
              </a:p>
            </p:txBody>
          </p:sp>
        </p:grpSp>
      </p:grpSp>
      <p:cxnSp>
        <p:nvCxnSpPr>
          <p:cNvPr id="27" name="Straight Connector 26">
            <a:extLst>
              <a:ext uri="{FF2B5EF4-FFF2-40B4-BE49-F238E27FC236}">
                <a16:creationId xmlns:a16="http://schemas.microsoft.com/office/drawing/2014/main" id="{D8E2A5E7-692C-45FF-8030-7E36CCAF67C1}"/>
              </a:ext>
            </a:extLst>
          </p:cNvPr>
          <p:cNvCxnSpPr>
            <a:cxnSpLocks/>
          </p:cNvCxnSpPr>
          <p:nvPr userDrawn="1"/>
        </p:nvCxnSpPr>
        <p:spPr>
          <a:xfrm flipV="1">
            <a:off x="413484" y="113769"/>
            <a:ext cx="0" cy="82296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7365629C-1DA3-49F1-8F16-24DB99D23125}"/>
              </a:ext>
            </a:extLst>
          </p:cNvPr>
          <p:cNvSpPr txBox="1">
            <a:spLocks/>
          </p:cNvSpPr>
          <p:nvPr userDrawn="1"/>
        </p:nvSpPr>
        <p:spPr>
          <a:xfrm>
            <a:off x="628069" y="-1101"/>
            <a:ext cx="6087436" cy="1031411"/>
          </a:xfrm>
          <a:prstGeom prst="rect">
            <a:avLst/>
          </a:prstGeom>
          <a:noFill/>
          <a:ln>
            <a:noFill/>
          </a:ln>
        </p:spPr>
        <p:txBody>
          <a:bodyPr vert="horz" lIns="68580" tIns="34291" rIns="68580" bIns="34291" rtlCol="0" anchor="ctr">
            <a:noAutofit/>
          </a:bodyPr>
          <a:lstStyle>
            <a:lvl1pPr algn="l" defTabSz="457200" rtl="0" eaLnBrk="1" latinLnBrk="0" hangingPunct="1">
              <a:spcBef>
                <a:spcPct val="0"/>
              </a:spcBef>
              <a:buNone/>
              <a:defRPr sz="3600" b="0" kern="1200" cap="all" spc="0" baseline="0">
                <a:solidFill>
                  <a:schemeClr val="bg1"/>
                </a:solidFill>
                <a:latin typeface="Arial Black" panose="020B0A04020102020204" pitchFamily="34" charset="0"/>
                <a:ea typeface="+mj-ea"/>
                <a:cs typeface="Arial"/>
              </a:defRPr>
            </a:lvl1pPr>
          </a:lstStyle>
          <a:p>
            <a:pPr defTabSz="342853"/>
            <a:r>
              <a:rPr lang="en-US" sz="4000" b="1">
                <a:solidFill>
                  <a:schemeClr val="accent1"/>
                </a:solidFill>
                <a:latin typeface="+mj-lt"/>
                <a:cs typeface="+mj-cs"/>
              </a:rPr>
              <a:t>Agenda</a:t>
            </a:r>
            <a:endParaRPr lang="en-US" sz="5400" b="1" cap="none">
              <a:solidFill>
                <a:schemeClr val="tx1"/>
              </a:solidFill>
              <a:latin typeface="+mj-lt"/>
            </a:endParaRPr>
          </a:p>
        </p:txBody>
      </p:sp>
      <p:sp>
        <p:nvSpPr>
          <p:cNvPr id="37" name="Text Placeholder 36">
            <a:extLst>
              <a:ext uri="{FF2B5EF4-FFF2-40B4-BE49-F238E27FC236}">
                <a16:creationId xmlns:a16="http://schemas.microsoft.com/office/drawing/2014/main" id="{A4CCA664-024C-48FB-8137-3C7F638C14B1}"/>
              </a:ext>
            </a:extLst>
          </p:cNvPr>
          <p:cNvSpPr>
            <a:spLocks noGrp="1"/>
          </p:cNvSpPr>
          <p:nvPr userDrawn="1">
            <p:ph type="body" sz="quarter" idx="10" hasCustomPrompt="1"/>
          </p:nvPr>
        </p:nvSpPr>
        <p:spPr>
          <a:xfrm>
            <a:off x="746758" y="4594341"/>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text here.</a:t>
            </a:r>
          </a:p>
        </p:txBody>
      </p:sp>
      <p:sp>
        <p:nvSpPr>
          <p:cNvPr id="39" name="Text Placeholder 36">
            <a:extLst>
              <a:ext uri="{FF2B5EF4-FFF2-40B4-BE49-F238E27FC236}">
                <a16:creationId xmlns:a16="http://schemas.microsoft.com/office/drawing/2014/main" id="{C4034A35-E3C0-47C4-BD81-7C9127D67FF6}"/>
              </a:ext>
            </a:extLst>
          </p:cNvPr>
          <p:cNvSpPr>
            <a:spLocks noGrp="1"/>
          </p:cNvSpPr>
          <p:nvPr>
            <p:ph type="body" sz="quarter" idx="11" hasCustomPrompt="1"/>
          </p:nvPr>
        </p:nvSpPr>
        <p:spPr>
          <a:xfrm>
            <a:off x="746758" y="3994866"/>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
        <p:nvSpPr>
          <p:cNvPr id="40" name="Text Placeholder 36">
            <a:extLst>
              <a:ext uri="{FF2B5EF4-FFF2-40B4-BE49-F238E27FC236}">
                <a16:creationId xmlns:a16="http://schemas.microsoft.com/office/drawing/2014/main" id="{61C6416E-6F44-45AF-B347-C9570C26112D}"/>
              </a:ext>
            </a:extLst>
          </p:cNvPr>
          <p:cNvSpPr>
            <a:spLocks noGrp="1"/>
          </p:cNvSpPr>
          <p:nvPr>
            <p:ph type="body" sz="quarter" idx="12" hasCustomPrompt="1"/>
          </p:nvPr>
        </p:nvSpPr>
        <p:spPr>
          <a:xfrm>
            <a:off x="3486497" y="1846400"/>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text here.</a:t>
            </a:r>
          </a:p>
        </p:txBody>
      </p:sp>
      <p:sp>
        <p:nvSpPr>
          <p:cNvPr id="41" name="Text Placeholder 36">
            <a:extLst>
              <a:ext uri="{FF2B5EF4-FFF2-40B4-BE49-F238E27FC236}">
                <a16:creationId xmlns:a16="http://schemas.microsoft.com/office/drawing/2014/main" id="{2D0AA13C-1BB8-40C3-B429-3FE1842D6F0A}"/>
              </a:ext>
            </a:extLst>
          </p:cNvPr>
          <p:cNvSpPr>
            <a:spLocks noGrp="1"/>
          </p:cNvSpPr>
          <p:nvPr>
            <p:ph type="body" sz="quarter" idx="13" hasCustomPrompt="1"/>
          </p:nvPr>
        </p:nvSpPr>
        <p:spPr>
          <a:xfrm>
            <a:off x="3486497" y="1246925"/>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
        <p:nvSpPr>
          <p:cNvPr id="42" name="Text Placeholder 36">
            <a:extLst>
              <a:ext uri="{FF2B5EF4-FFF2-40B4-BE49-F238E27FC236}">
                <a16:creationId xmlns:a16="http://schemas.microsoft.com/office/drawing/2014/main" id="{F0A49B7B-0B1A-4F61-945D-3B69F8E314E0}"/>
              </a:ext>
            </a:extLst>
          </p:cNvPr>
          <p:cNvSpPr>
            <a:spLocks noGrp="1"/>
          </p:cNvSpPr>
          <p:nvPr>
            <p:ph type="body" sz="quarter" idx="14" hasCustomPrompt="1"/>
          </p:nvPr>
        </p:nvSpPr>
        <p:spPr>
          <a:xfrm>
            <a:off x="6226236" y="4605051"/>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text here.</a:t>
            </a:r>
          </a:p>
        </p:txBody>
      </p:sp>
      <p:sp>
        <p:nvSpPr>
          <p:cNvPr id="43" name="Text Placeholder 36">
            <a:extLst>
              <a:ext uri="{FF2B5EF4-FFF2-40B4-BE49-F238E27FC236}">
                <a16:creationId xmlns:a16="http://schemas.microsoft.com/office/drawing/2014/main" id="{C0F1E9E9-FE5F-4D70-9D85-C0061448A869}"/>
              </a:ext>
            </a:extLst>
          </p:cNvPr>
          <p:cNvSpPr>
            <a:spLocks noGrp="1"/>
          </p:cNvSpPr>
          <p:nvPr>
            <p:ph type="body" sz="quarter" idx="15" hasCustomPrompt="1"/>
          </p:nvPr>
        </p:nvSpPr>
        <p:spPr>
          <a:xfrm>
            <a:off x="6226236" y="4005576"/>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
        <p:nvSpPr>
          <p:cNvPr id="44" name="Text Placeholder 36">
            <a:extLst>
              <a:ext uri="{FF2B5EF4-FFF2-40B4-BE49-F238E27FC236}">
                <a16:creationId xmlns:a16="http://schemas.microsoft.com/office/drawing/2014/main" id="{20E98F3F-B046-4747-8C5C-DB48B1A3043B}"/>
              </a:ext>
            </a:extLst>
          </p:cNvPr>
          <p:cNvSpPr>
            <a:spLocks noGrp="1"/>
          </p:cNvSpPr>
          <p:nvPr>
            <p:ph type="body" sz="quarter" idx="16" hasCustomPrompt="1"/>
          </p:nvPr>
        </p:nvSpPr>
        <p:spPr>
          <a:xfrm>
            <a:off x="8970633" y="1846400"/>
            <a:ext cx="2478024" cy="1876436"/>
          </a:xfrm>
        </p:spPr>
        <p:txBody>
          <a:bodyP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Enter text here.</a:t>
            </a:r>
          </a:p>
        </p:txBody>
      </p:sp>
      <p:sp>
        <p:nvSpPr>
          <p:cNvPr id="45" name="Text Placeholder 36">
            <a:extLst>
              <a:ext uri="{FF2B5EF4-FFF2-40B4-BE49-F238E27FC236}">
                <a16:creationId xmlns:a16="http://schemas.microsoft.com/office/drawing/2014/main" id="{39C5E78F-F5D5-4302-8A03-DBA8EAB6515C}"/>
              </a:ext>
            </a:extLst>
          </p:cNvPr>
          <p:cNvSpPr>
            <a:spLocks noGrp="1"/>
          </p:cNvSpPr>
          <p:nvPr>
            <p:ph type="body" sz="quarter" idx="17" hasCustomPrompt="1"/>
          </p:nvPr>
        </p:nvSpPr>
        <p:spPr>
          <a:xfrm>
            <a:off x="8970633" y="1246925"/>
            <a:ext cx="2478024" cy="576072"/>
          </a:xfrm>
        </p:spPr>
        <p:txBody>
          <a:bodyPr>
            <a:normAutofit/>
          </a:bodyPr>
          <a:lstStyle>
            <a:lvl1pPr marL="0" indent="0" algn="l" defTabSz="914400" rtl="0" eaLnBrk="1" latinLnBrk="0" hangingPunct="1">
              <a:lnSpc>
                <a:spcPct val="90000"/>
              </a:lnSpc>
              <a:spcBef>
                <a:spcPct val="0"/>
              </a:spcBef>
              <a:buNone/>
              <a:defRPr lang="en-US" sz="2400" b="1" kern="1200" cap="none" spc="0" baseline="0" dirty="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Title</a:t>
            </a:r>
          </a:p>
        </p:txBody>
      </p:sp>
    </p:spTree>
    <p:extLst>
      <p:ext uri="{BB962C8B-B14F-4D97-AF65-F5344CB8AC3E}">
        <p14:creationId xmlns:p14="http://schemas.microsoft.com/office/powerpoint/2010/main" val="27743318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58269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01133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37960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90179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8689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51875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28120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586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06429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1110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_dark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a:t>Section Title Here.</a:t>
            </a:r>
          </a:p>
        </p:txBody>
      </p:sp>
      <p:pic>
        <p:nvPicPr>
          <p:cNvPr id="11" name="Picture 10">
            <a:extLst>
              <a:ext uri="{FF2B5EF4-FFF2-40B4-BE49-F238E27FC236}">
                <a16:creationId xmlns:a16="http://schemas.microsoft.com/office/drawing/2014/main" id="{A51FE996-5621-46F4-82DF-A58F3C817A3E}"/>
              </a:ext>
            </a:extLst>
          </p:cNvPr>
          <p:cNvPicPr>
            <a:picLocks noChangeAspect="1"/>
          </p:cNvPicPr>
          <p:nvPr userDrawn="1"/>
        </p:nvPicPr>
        <p:blipFill rotWithShape="1">
          <a:blip r:embed="rId2">
            <a:duotone>
              <a:schemeClr val="accent1">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1934093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20576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42579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51204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37162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9109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33165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728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_bright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9" y="0"/>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a:t>Section Title Here.</a:t>
            </a:r>
          </a:p>
        </p:txBody>
      </p:sp>
      <p:pic>
        <p:nvPicPr>
          <p:cNvPr id="6" name="Picture 5">
            <a:extLst>
              <a:ext uri="{FF2B5EF4-FFF2-40B4-BE49-F238E27FC236}">
                <a16:creationId xmlns:a16="http://schemas.microsoft.com/office/drawing/2014/main" id="{4A90501F-B115-429A-8AC9-87D3AE32E5A2}"/>
              </a:ext>
            </a:extLst>
          </p:cNvPr>
          <p:cNvPicPr>
            <a:picLocks noChangeAspect="1"/>
          </p:cNvPicPr>
          <p:nvPr userDrawn="1"/>
        </p:nvPicPr>
        <p:blipFill rotWithShape="1">
          <a:blip r:embed="rId2">
            <a:duotone>
              <a:schemeClr val="accent2">
                <a:shade val="45000"/>
                <a:satMod val="135000"/>
              </a:schemeClr>
              <a:prstClr val="white"/>
            </a:duotone>
          </a:blip>
          <a:srcRect t="22963"/>
          <a:stretch/>
        </p:blipFill>
        <p:spPr>
          <a:xfrm>
            <a:off x="0" y="1574800"/>
            <a:ext cx="8679085" cy="5283200"/>
          </a:xfrm>
          <a:prstGeom prst="rect">
            <a:avLst/>
          </a:prstGeom>
        </p:spPr>
      </p:pic>
    </p:spTree>
    <p:extLst>
      <p:ext uri="{BB962C8B-B14F-4D97-AF65-F5344CB8AC3E}">
        <p14:creationId xmlns:p14="http://schemas.microsoft.com/office/powerpoint/2010/main" val="77941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_dark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a:t>Section Title Here.</a:t>
            </a:r>
          </a:p>
        </p:txBody>
      </p:sp>
      <p:pic>
        <p:nvPicPr>
          <p:cNvPr id="6" name="Picture 5">
            <a:extLst>
              <a:ext uri="{FF2B5EF4-FFF2-40B4-BE49-F238E27FC236}">
                <a16:creationId xmlns:a16="http://schemas.microsoft.com/office/drawing/2014/main" id="{20F43760-2341-4D05-BFAB-D54F0DADCE33}"/>
              </a:ext>
            </a:extLst>
          </p:cNvPr>
          <p:cNvPicPr>
            <a:picLocks noChangeAspect="1"/>
          </p:cNvPicPr>
          <p:nvPr userDrawn="1"/>
        </p:nvPicPr>
        <p:blipFill rotWithShape="1">
          <a:blip r:embed="rId2">
            <a:duotone>
              <a:schemeClr val="accent3">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66946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_bright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3C23BDA-AD8A-4920-8083-3E11251DB32F}"/>
              </a:ext>
            </a:extLst>
          </p:cNvPr>
          <p:cNvSpPr>
            <a:spLocks noGrp="1"/>
          </p:cNvSpPr>
          <p:nvPr>
            <p:ph type="pic" sz="quarter" idx="10" hasCustomPrompt="1"/>
          </p:nvPr>
        </p:nvSpPr>
        <p:spPr>
          <a:xfrm>
            <a:off x="9175" y="1574799"/>
            <a:ext cx="12188952" cy="5285232"/>
          </a:xfrm>
        </p:spPr>
        <p:txBody>
          <a:bodyPr/>
          <a:lstStyle>
            <a:lvl1pPr marL="0" indent="0" algn="r">
              <a:buNone/>
              <a:defRPr/>
            </a:lvl1pPr>
          </a:lstStyle>
          <a:p>
            <a:r>
              <a:rPr lang="en-US"/>
              <a:t>Insert Picture Here</a:t>
            </a:r>
          </a:p>
        </p:txBody>
      </p:sp>
      <p:cxnSp>
        <p:nvCxnSpPr>
          <p:cNvPr id="9" name="Straight Connector 8">
            <a:extLst>
              <a:ext uri="{FF2B5EF4-FFF2-40B4-BE49-F238E27FC236}">
                <a16:creationId xmlns:a16="http://schemas.microsoft.com/office/drawing/2014/main" id="{0CBA6FA5-3110-4150-8871-007EE980A2FE}"/>
              </a:ext>
            </a:extLst>
          </p:cNvPr>
          <p:cNvCxnSpPr>
            <a:cxnSpLocks/>
          </p:cNvCxnSpPr>
          <p:nvPr userDrawn="1"/>
        </p:nvCxnSpPr>
        <p:spPr>
          <a:xfrm flipV="1">
            <a:off x="413484" y="113769"/>
            <a:ext cx="0" cy="82296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itle 13">
            <a:extLst>
              <a:ext uri="{FF2B5EF4-FFF2-40B4-BE49-F238E27FC236}">
                <a16:creationId xmlns:a16="http://schemas.microsoft.com/office/drawing/2014/main" id="{5FCFDDBD-8C81-4572-A618-4D5D283C9F53}"/>
              </a:ext>
            </a:extLst>
          </p:cNvPr>
          <p:cNvSpPr>
            <a:spLocks noGrp="1"/>
          </p:cNvSpPr>
          <p:nvPr>
            <p:ph type="title" hasCustomPrompt="1"/>
          </p:nvPr>
        </p:nvSpPr>
        <p:spPr>
          <a:xfrm>
            <a:off x="628068" y="-1101"/>
            <a:ext cx="11563931" cy="1033272"/>
          </a:xfrm>
        </p:spPr>
        <p:txBody>
          <a:bodyPr>
            <a:normAutofit/>
          </a:bodyPr>
          <a:lstStyle>
            <a:lvl1pPr marL="0" algn="l" defTabSz="342853" rtl="0" eaLnBrk="1" latinLnBrk="0" hangingPunct="1">
              <a:spcBef>
                <a:spcPct val="0"/>
              </a:spcBef>
              <a:buNone/>
              <a:defRPr lang="en-US" sz="4000" b="1" kern="1200" cap="all" spc="0" baseline="0" dirty="0">
                <a:solidFill>
                  <a:schemeClr val="tx1">
                    <a:lumMod val="65000"/>
                    <a:lumOff val="35000"/>
                  </a:schemeClr>
                </a:solidFill>
                <a:latin typeface="+mj-lt"/>
                <a:ea typeface="+mj-ea"/>
                <a:cs typeface="+mj-cs"/>
              </a:defRPr>
            </a:lvl1pPr>
          </a:lstStyle>
          <a:p>
            <a:r>
              <a:rPr lang="en-US"/>
              <a:t>Section Title Here.</a:t>
            </a:r>
          </a:p>
        </p:txBody>
      </p:sp>
      <p:pic>
        <p:nvPicPr>
          <p:cNvPr id="6" name="Picture 5">
            <a:extLst>
              <a:ext uri="{FF2B5EF4-FFF2-40B4-BE49-F238E27FC236}">
                <a16:creationId xmlns:a16="http://schemas.microsoft.com/office/drawing/2014/main" id="{988BC642-5358-4BE5-81A0-21CC2B7463D5}"/>
              </a:ext>
            </a:extLst>
          </p:cNvPr>
          <p:cNvPicPr>
            <a:picLocks noChangeAspect="1"/>
          </p:cNvPicPr>
          <p:nvPr userDrawn="1"/>
        </p:nvPicPr>
        <p:blipFill rotWithShape="1">
          <a:blip r:embed="rId2">
            <a:duotone>
              <a:schemeClr val="accent4">
                <a:shade val="45000"/>
                <a:satMod val="135000"/>
              </a:schemeClr>
              <a:prstClr val="white"/>
            </a:duotone>
          </a:blip>
          <a:srcRect t="22963"/>
          <a:stretch/>
        </p:blipFill>
        <p:spPr>
          <a:xfrm>
            <a:off x="0" y="1574800"/>
            <a:ext cx="8685175" cy="5283200"/>
          </a:xfrm>
          <a:prstGeom prst="rect">
            <a:avLst/>
          </a:prstGeom>
        </p:spPr>
      </p:pic>
    </p:spTree>
    <p:extLst>
      <p:ext uri="{BB962C8B-B14F-4D97-AF65-F5344CB8AC3E}">
        <p14:creationId xmlns:p14="http://schemas.microsoft.com/office/powerpoint/2010/main" val="3662650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ff">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746757"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3484498"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E5F9AD-7D82-4108-A093-AFDC0E588B05}"/>
              </a:ext>
            </a:extLst>
          </p:cNvPr>
          <p:cNvSpPr/>
          <p:nvPr userDrawn="1"/>
        </p:nvSpPr>
        <p:spPr>
          <a:xfrm>
            <a:off x="6222234"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58CAE6-E735-4D24-9513-AE19673BC969}"/>
              </a:ext>
            </a:extLst>
          </p:cNvPr>
          <p:cNvSpPr/>
          <p:nvPr userDrawn="1"/>
        </p:nvSpPr>
        <p:spPr>
          <a:xfrm>
            <a:off x="8965975"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746760" y="1685110"/>
            <a:ext cx="2478024" cy="2478024"/>
          </a:xfrm>
        </p:spPr>
        <p:txBody>
          <a:bodyPr/>
          <a:lstStyle/>
          <a:p>
            <a:endParaRPr lang="en-US"/>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3484498" y="1685110"/>
            <a:ext cx="2478024" cy="2478024"/>
          </a:xfrm>
        </p:spPr>
        <p:txBody>
          <a:bodyPr/>
          <a:lstStyle/>
          <a:p>
            <a:endParaRPr lang="en-US"/>
          </a:p>
        </p:txBody>
      </p:sp>
      <p:sp>
        <p:nvSpPr>
          <p:cNvPr id="33" name="Picture Placeholder 26">
            <a:extLst>
              <a:ext uri="{FF2B5EF4-FFF2-40B4-BE49-F238E27FC236}">
                <a16:creationId xmlns:a16="http://schemas.microsoft.com/office/drawing/2014/main" id="{CB22C24B-BA15-4AB6-A003-14AC2A3DBC0E}"/>
              </a:ext>
            </a:extLst>
          </p:cNvPr>
          <p:cNvSpPr>
            <a:spLocks noGrp="1"/>
          </p:cNvSpPr>
          <p:nvPr>
            <p:ph type="pic" sz="quarter" idx="12"/>
          </p:nvPr>
        </p:nvSpPr>
        <p:spPr>
          <a:xfrm>
            <a:off x="6222234" y="1685110"/>
            <a:ext cx="2478024" cy="2478024"/>
          </a:xfrm>
        </p:spPr>
        <p:txBody>
          <a:bodyPr/>
          <a:lstStyle/>
          <a:p>
            <a:endParaRPr lang="en-US"/>
          </a:p>
        </p:txBody>
      </p:sp>
      <p:sp>
        <p:nvSpPr>
          <p:cNvPr id="34" name="Picture Placeholder 26">
            <a:extLst>
              <a:ext uri="{FF2B5EF4-FFF2-40B4-BE49-F238E27FC236}">
                <a16:creationId xmlns:a16="http://schemas.microsoft.com/office/drawing/2014/main" id="{47ECF9A1-188B-4410-BEDC-508BB8C42774}"/>
              </a:ext>
            </a:extLst>
          </p:cNvPr>
          <p:cNvSpPr>
            <a:spLocks noGrp="1"/>
          </p:cNvSpPr>
          <p:nvPr>
            <p:ph type="pic" sz="quarter" idx="13"/>
          </p:nvPr>
        </p:nvSpPr>
        <p:spPr>
          <a:xfrm>
            <a:off x="8965975" y="1685110"/>
            <a:ext cx="2478024" cy="2478024"/>
          </a:xfrm>
        </p:spPr>
        <p:txBody>
          <a:bodyPr/>
          <a:lstStyle/>
          <a:p>
            <a:endParaRPr lang="en-US"/>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746757" y="5475553"/>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746757" y="4273285"/>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746757" y="4917819"/>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3479733"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3479733"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3479733"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1" name="Text Placeholder 36">
            <a:extLst>
              <a:ext uri="{FF2B5EF4-FFF2-40B4-BE49-F238E27FC236}">
                <a16:creationId xmlns:a16="http://schemas.microsoft.com/office/drawing/2014/main" id="{14DA8B59-F09A-4758-A69F-1E8EBB4AF5BF}"/>
              </a:ext>
            </a:extLst>
          </p:cNvPr>
          <p:cNvSpPr>
            <a:spLocks noGrp="1"/>
          </p:cNvSpPr>
          <p:nvPr>
            <p:ph type="body" sz="quarter" idx="20" hasCustomPrompt="1"/>
          </p:nvPr>
        </p:nvSpPr>
        <p:spPr>
          <a:xfrm>
            <a:off x="6222234"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2" name="Text Placeholder 36">
            <a:extLst>
              <a:ext uri="{FF2B5EF4-FFF2-40B4-BE49-F238E27FC236}">
                <a16:creationId xmlns:a16="http://schemas.microsoft.com/office/drawing/2014/main" id="{F183630B-F9CA-4E06-8404-5912472AD31C}"/>
              </a:ext>
            </a:extLst>
          </p:cNvPr>
          <p:cNvSpPr>
            <a:spLocks noGrp="1"/>
          </p:cNvSpPr>
          <p:nvPr>
            <p:ph type="body" sz="quarter" idx="21" hasCustomPrompt="1"/>
          </p:nvPr>
        </p:nvSpPr>
        <p:spPr>
          <a:xfrm>
            <a:off x="6222234"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3" name="Text Placeholder 36">
            <a:extLst>
              <a:ext uri="{FF2B5EF4-FFF2-40B4-BE49-F238E27FC236}">
                <a16:creationId xmlns:a16="http://schemas.microsoft.com/office/drawing/2014/main" id="{365A160D-B7C9-4DA0-9FA3-93F7DDEE6FE5}"/>
              </a:ext>
            </a:extLst>
          </p:cNvPr>
          <p:cNvSpPr>
            <a:spLocks noGrp="1"/>
          </p:cNvSpPr>
          <p:nvPr>
            <p:ph type="body" sz="quarter" idx="22" hasCustomPrompt="1"/>
          </p:nvPr>
        </p:nvSpPr>
        <p:spPr>
          <a:xfrm>
            <a:off x="6222234"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4" name="Text Placeholder 36">
            <a:extLst>
              <a:ext uri="{FF2B5EF4-FFF2-40B4-BE49-F238E27FC236}">
                <a16:creationId xmlns:a16="http://schemas.microsoft.com/office/drawing/2014/main" id="{E620E705-FEED-4B0F-B809-AAAD36FB8FE4}"/>
              </a:ext>
            </a:extLst>
          </p:cNvPr>
          <p:cNvSpPr>
            <a:spLocks noGrp="1"/>
          </p:cNvSpPr>
          <p:nvPr>
            <p:ph type="body" sz="quarter" idx="23" hasCustomPrompt="1"/>
          </p:nvPr>
        </p:nvSpPr>
        <p:spPr>
          <a:xfrm>
            <a:off x="8965975"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5" name="Text Placeholder 36">
            <a:extLst>
              <a:ext uri="{FF2B5EF4-FFF2-40B4-BE49-F238E27FC236}">
                <a16:creationId xmlns:a16="http://schemas.microsoft.com/office/drawing/2014/main" id="{EC75BFB1-62E7-430F-93E7-60D30B87A6FF}"/>
              </a:ext>
            </a:extLst>
          </p:cNvPr>
          <p:cNvSpPr>
            <a:spLocks noGrp="1"/>
          </p:cNvSpPr>
          <p:nvPr>
            <p:ph type="body" sz="quarter" idx="24" hasCustomPrompt="1"/>
          </p:nvPr>
        </p:nvSpPr>
        <p:spPr>
          <a:xfrm>
            <a:off x="8965975"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6" name="Text Placeholder 36">
            <a:extLst>
              <a:ext uri="{FF2B5EF4-FFF2-40B4-BE49-F238E27FC236}">
                <a16:creationId xmlns:a16="http://schemas.microsoft.com/office/drawing/2014/main" id="{09AE5E3A-046D-4C62-B82C-A367920FA24E}"/>
              </a:ext>
            </a:extLst>
          </p:cNvPr>
          <p:cNvSpPr>
            <a:spLocks noGrp="1"/>
          </p:cNvSpPr>
          <p:nvPr>
            <p:ph type="body" sz="quarter" idx="25" hasCustomPrompt="1"/>
          </p:nvPr>
        </p:nvSpPr>
        <p:spPr>
          <a:xfrm>
            <a:off x="8965975"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a:solidFill>
                  <a:schemeClr val="accent1"/>
                </a:solidFill>
              </a:rPr>
              <a:t>Title goes here.</a:t>
            </a:r>
          </a:p>
        </p:txBody>
      </p:sp>
    </p:spTree>
    <p:extLst>
      <p:ext uri="{BB962C8B-B14F-4D97-AF65-F5344CB8AC3E}">
        <p14:creationId xmlns:p14="http://schemas.microsoft.com/office/powerpoint/2010/main" val="1159507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746757"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3484498" y="4258978"/>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746760" y="1685110"/>
            <a:ext cx="2478024" cy="2478024"/>
          </a:xfrm>
        </p:spPr>
        <p:txBody>
          <a:bodyPr/>
          <a:lstStyle/>
          <a:p>
            <a:endParaRPr lang="en-US"/>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3484498" y="1685110"/>
            <a:ext cx="2478024" cy="2478024"/>
          </a:xfrm>
        </p:spPr>
        <p:txBody>
          <a:bodyPr/>
          <a:lstStyle/>
          <a:p>
            <a:endParaRPr lang="en-US"/>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746757" y="5475553"/>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746757" y="4273285"/>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746757" y="4917819"/>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3479733" y="5463958"/>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3479733" y="4261690"/>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3479733" y="4906224"/>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a:solidFill>
                  <a:schemeClr val="accent1"/>
                </a:solidFill>
              </a:rPr>
              <a:t>Title goes here.</a:t>
            </a:r>
          </a:p>
        </p:txBody>
      </p:sp>
      <p:sp>
        <p:nvSpPr>
          <p:cNvPr id="3" name="Text Placeholder 2">
            <a:extLst>
              <a:ext uri="{FF2B5EF4-FFF2-40B4-BE49-F238E27FC236}">
                <a16:creationId xmlns:a16="http://schemas.microsoft.com/office/drawing/2014/main" id="{FBE62472-5CB8-42A6-AAFF-FF81CCF90F54}"/>
              </a:ext>
            </a:extLst>
          </p:cNvPr>
          <p:cNvSpPr>
            <a:spLocks noGrp="1"/>
          </p:cNvSpPr>
          <p:nvPr>
            <p:ph type="body" sz="quarter" idx="29"/>
          </p:nvPr>
        </p:nvSpPr>
        <p:spPr>
          <a:xfrm>
            <a:off x="6451600" y="1565275"/>
            <a:ext cx="5405438" cy="4697413"/>
          </a:xfrm>
          <a:solidFill>
            <a:schemeClr val="bg2"/>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595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ff">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B99814-769F-460D-B5E4-555199E317D2}"/>
              </a:ext>
            </a:extLst>
          </p:cNvPr>
          <p:cNvCxnSpPr>
            <a:cxnSpLocks/>
          </p:cNvCxnSpPr>
          <p:nvPr userDrawn="1"/>
        </p:nvCxnSpPr>
        <p:spPr>
          <a:xfrm flipV="1">
            <a:off x="413484" y="113769"/>
            <a:ext cx="0" cy="82296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74AE70F-6009-4FA7-91C5-BE8CAD2BB435}"/>
              </a:ext>
            </a:extLst>
          </p:cNvPr>
          <p:cNvSpPr/>
          <p:nvPr userDrawn="1"/>
        </p:nvSpPr>
        <p:spPr>
          <a:xfrm>
            <a:off x="2136645"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642C67-4D0E-4293-AD1E-BBE73B86E347}"/>
              </a:ext>
            </a:extLst>
          </p:cNvPr>
          <p:cNvSpPr/>
          <p:nvPr userDrawn="1"/>
        </p:nvSpPr>
        <p:spPr>
          <a:xfrm>
            <a:off x="4874386"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E5F9AD-7D82-4108-A093-AFDC0E588B05}"/>
              </a:ext>
            </a:extLst>
          </p:cNvPr>
          <p:cNvSpPr/>
          <p:nvPr userDrawn="1"/>
        </p:nvSpPr>
        <p:spPr>
          <a:xfrm>
            <a:off x="7612122" y="4196585"/>
            <a:ext cx="2479264" cy="205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6">
            <a:extLst>
              <a:ext uri="{FF2B5EF4-FFF2-40B4-BE49-F238E27FC236}">
                <a16:creationId xmlns:a16="http://schemas.microsoft.com/office/drawing/2014/main" id="{DDA3D0C8-A6B2-4AB5-BB44-C961A0EFB08E}"/>
              </a:ext>
            </a:extLst>
          </p:cNvPr>
          <p:cNvSpPr>
            <a:spLocks noGrp="1"/>
          </p:cNvSpPr>
          <p:nvPr>
            <p:ph type="pic" sz="quarter" idx="10"/>
          </p:nvPr>
        </p:nvSpPr>
        <p:spPr>
          <a:xfrm>
            <a:off x="2136648" y="1622717"/>
            <a:ext cx="2478024" cy="2478024"/>
          </a:xfrm>
        </p:spPr>
        <p:txBody>
          <a:bodyPr/>
          <a:lstStyle/>
          <a:p>
            <a:endParaRPr lang="en-US"/>
          </a:p>
        </p:txBody>
      </p:sp>
      <p:sp>
        <p:nvSpPr>
          <p:cNvPr id="32" name="Picture Placeholder 26">
            <a:extLst>
              <a:ext uri="{FF2B5EF4-FFF2-40B4-BE49-F238E27FC236}">
                <a16:creationId xmlns:a16="http://schemas.microsoft.com/office/drawing/2014/main" id="{30FD3949-4603-46CC-9192-2FB1DA24A972}"/>
              </a:ext>
            </a:extLst>
          </p:cNvPr>
          <p:cNvSpPr>
            <a:spLocks noGrp="1"/>
          </p:cNvSpPr>
          <p:nvPr>
            <p:ph type="pic" sz="quarter" idx="11"/>
          </p:nvPr>
        </p:nvSpPr>
        <p:spPr>
          <a:xfrm>
            <a:off x="4874386" y="1622717"/>
            <a:ext cx="2478024" cy="2478024"/>
          </a:xfrm>
        </p:spPr>
        <p:txBody>
          <a:bodyPr/>
          <a:lstStyle/>
          <a:p>
            <a:endParaRPr lang="en-US"/>
          </a:p>
        </p:txBody>
      </p:sp>
      <p:sp>
        <p:nvSpPr>
          <p:cNvPr id="33" name="Picture Placeholder 26">
            <a:extLst>
              <a:ext uri="{FF2B5EF4-FFF2-40B4-BE49-F238E27FC236}">
                <a16:creationId xmlns:a16="http://schemas.microsoft.com/office/drawing/2014/main" id="{CB22C24B-BA15-4AB6-A003-14AC2A3DBC0E}"/>
              </a:ext>
            </a:extLst>
          </p:cNvPr>
          <p:cNvSpPr>
            <a:spLocks noGrp="1"/>
          </p:cNvSpPr>
          <p:nvPr>
            <p:ph type="pic" sz="quarter" idx="12"/>
          </p:nvPr>
        </p:nvSpPr>
        <p:spPr>
          <a:xfrm>
            <a:off x="7612122" y="1622717"/>
            <a:ext cx="2478024" cy="2478024"/>
          </a:xfrm>
        </p:spPr>
        <p:txBody>
          <a:bodyPr/>
          <a:lstStyle/>
          <a:p>
            <a:endParaRPr lang="en-US"/>
          </a:p>
        </p:txBody>
      </p:sp>
      <p:sp>
        <p:nvSpPr>
          <p:cNvPr id="35" name="Text Placeholder 36">
            <a:extLst>
              <a:ext uri="{FF2B5EF4-FFF2-40B4-BE49-F238E27FC236}">
                <a16:creationId xmlns:a16="http://schemas.microsoft.com/office/drawing/2014/main" id="{87EE4508-92C3-4E85-A92E-55468D280C97}"/>
              </a:ext>
            </a:extLst>
          </p:cNvPr>
          <p:cNvSpPr>
            <a:spLocks noGrp="1"/>
          </p:cNvSpPr>
          <p:nvPr>
            <p:ph type="body" sz="quarter" idx="14" hasCustomPrompt="1"/>
          </p:nvPr>
        </p:nvSpPr>
        <p:spPr>
          <a:xfrm>
            <a:off x="2142650" y="5427891"/>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6" name="Text Placeholder 36">
            <a:extLst>
              <a:ext uri="{FF2B5EF4-FFF2-40B4-BE49-F238E27FC236}">
                <a16:creationId xmlns:a16="http://schemas.microsoft.com/office/drawing/2014/main" id="{5A30F801-2CE0-4440-B18A-5FA19CB7F459}"/>
              </a:ext>
            </a:extLst>
          </p:cNvPr>
          <p:cNvSpPr>
            <a:spLocks noGrp="1"/>
          </p:cNvSpPr>
          <p:nvPr>
            <p:ph type="body" sz="quarter" idx="15" hasCustomPrompt="1"/>
          </p:nvPr>
        </p:nvSpPr>
        <p:spPr>
          <a:xfrm>
            <a:off x="2142650" y="4225623"/>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37" name="Text Placeholder 36">
            <a:extLst>
              <a:ext uri="{FF2B5EF4-FFF2-40B4-BE49-F238E27FC236}">
                <a16:creationId xmlns:a16="http://schemas.microsoft.com/office/drawing/2014/main" id="{64F61410-FBD4-41A8-B069-69E46A0CE234}"/>
              </a:ext>
            </a:extLst>
          </p:cNvPr>
          <p:cNvSpPr>
            <a:spLocks noGrp="1"/>
          </p:cNvSpPr>
          <p:nvPr>
            <p:ph type="body" sz="quarter" idx="16" hasCustomPrompt="1"/>
          </p:nvPr>
        </p:nvSpPr>
        <p:spPr>
          <a:xfrm>
            <a:off x="2142650" y="4870157"/>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38" name="Text Placeholder 36">
            <a:extLst>
              <a:ext uri="{FF2B5EF4-FFF2-40B4-BE49-F238E27FC236}">
                <a16:creationId xmlns:a16="http://schemas.microsoft.com/office/drawing/2014/main" id="{C3AACB91-083E-4376-96FA-B99D3745CD9E}"/>
              </a:ext>
            </a:extLst>
          </p:cNvPr>
          <p:cNvSpPr>
            <a:spLocks noGrp="1"/>
          </p:cNvSpPr>
          <p:nvPr>
            <p:ph type="body" sz="quarter" idx="17" hasCustomPrompt="1"/>
          </p:nvPr>
        </p:nvSpPr>
        <p:spPr>
          <a:xfrm>
            <a:off x="4880391" y="5427890"/>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9" name="Text Placeholder 36">
            <a:extLst>
              <a:ext uri="{FF2B5EF4-FFF2-40B4-BE49-F238E27FC236}">
                <a16:creationId xmlns:a16="http://schemas.microsoft.com/office/drawing/2014/main" id="{DD10A895-B03D-47B0-9C8E-F26F4E935BAF}"/>
              </a:ext>
            </a:extLst>
          </p:cNvPr>
          <p:cNvSpPr>
            <a:spLocks noGrp="1"/>
          </p:cNvSpPr>
          <p:nvPr>
            <p:ph type="body" sz="quarter" idx="18" hasCustomPrompt="1"/>
          </p:nvPr>
        </p:nvSpPr>
        <p:spPr>
          <a:xfrm>
            <a:off x="4869621" y="4199297"/>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0" name="Text Placeholder 36">
            <a:extLst>
              <a:ext uri="{FF2B5EF4-FFF2-40B4-BE49-F238E27FC236}">
                <a16:creationId xmlns:a16="http://schemas.microsoft.com/office/drawing/2014/main" id="{737C3637-0568-45F5-A3EB-7F94CBCF055D}"/>
              </a:ext>
            </a:extLst>
          </p:cNvPr>
          <p:cNvSpPr>
            <a:spLocks noGrp="1"/>
          </p:cNvSpPr>
          <p:nvPr>
            <p:ph type="body" sz="quarter" idx="19" hasCustomPrompt="1"/>
          </p:nvPr>
        </p:nvSpPr>
        <p:spPr>
          <a:xfrm>
            <a:off x="4880391" y="4870156"/>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1" name="Text Placeholder 36">
            <a:extLst>
              <a:ext uri="{FF2B5EF4-FFF2-40B4-BE49-F238E27FC236}">
                <a16:creationId xmlns:a16="http://schemas.microsoft.com/office/drawing/2014/main" id="{14DA8B59-F09A-4758-A69F-1E8EBB4AF5BF}"/>
              </a:ext>
            </a:extLst>
          </p:cNvPr>
          <p:cNvSpPr>
            <a:spLocks noGrp="1"/>
          </p:cNvSpPr>
          <p:nvPr>
            <p:ph type="body" sz="quarter" idx="20" hasCustomPrompt="1"/>
          </p:nvPr>
        </p:nvSpPr>
        <p:spPr>
          <a:xfrm>
            <a:off x="7612122" y="5457145"/>
            <a:ext cx="2478024" cy="787401"/>
          </a:xfrm>
        </p:spPr>
        <p:txBody>
          <a:bodyPr>
            <a:normAutofit/>
          </a:bodyPr>
          <a:lstStyle>
            <a:lvl1pPr marL="0" indent="0" algn="l" defTabSz="342853" rtl="0" eaLnBrk="1" latinLnBrk="0" hangingPunct="1">
              <a:spcBef>
                <a:spcPct val="0"/>
              </a:spcBef>
              <a:spcAft>
                <a:spcPts val="300"/>
              </a:spcAft>
              <a:buNone/>
              <a:defRPr lang="en-US" sz="1800" b="0"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2" name="Text Placeholder 36">
            <a:extLst>
              <a:ext uri="{FF2B5EF4-FFF2-40B4-BE49-F238E27FC236}">
                <a16:creationId xmlns:a16="http://schemas.microsoft.com/office/drawing/2014/main" id="{F183630B-F9CA-4E06-8404-5912472AD31C}"/>
              </a:ext>
            </a:extLst>
          </p:cNvPr>
          <p:cNvSpPr>
            <a:spLocks noGrp="1"/>
          </p:cNvSpPr>
          <p:nvPr>
            <p:ph type="body" sz="quarter" idx="21" hasCustomPrompt="1"/>
          </p:nvPr>
        </p:nvSpPr>
        <p:spPr>
          <a:xfrm>
            <a:off x="7612122" y="4199297"/>
            <a:ext cx="2478024" cy="644533"/>
          </a:xfrm>
        </p:spPr>
        <p:txBody>
          <a:bodyPr anchor="ctr">
            <a:normAutofit/>
          </a:bodyPr>
          <a:lstStyle>
            <a:lvl1pPr marL="0" indent="0" algn="l" defTabSz="914400" rtl="0" eaLnBrk="1" latinLnBrk="0" hangingPunct="1">
              <a:lnSpc>
                <a:spcPct val="90000"/>
              </a:lnSpc>
              <a:spcBef>
                <a:spcPct val="0"/>
              </a:spcBef>
              <a:buNone/>
              <a:defRPr lang="en-US" sz="2200" b="1" kern="1200" cap="none" spc="0" baseline="0" dirty="0">
                <a:solidFill>
                  <a:schemeClr val="accent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43" name="Text Placeholder 36">
            <a:extLst>
              <a:ext uri="{FF2B5EF4-FFF2-40B4-BE49-F238E27FC236}">
                <a16:creationId xmlns:a16="http://schemas.microsoft.com/office/drawing/2014/main" id="{365A160D-B7C9-4DA0-9FA3-93F7DDEE6FE5}"/>
              </a:ext>
            </a:extLst>
          </p:cNvPr>
          <p:cNvSpPr>
            <a:spLocks noGrp="1"/>
          </p:cNvSpPr>
          <p:nvPr>
            <p:ph type="body" sz="quarter" idx="22" hasCustomPrompt="1"/>
          </p:nvPr>
        </p:nvSpPr>
        <p:spPr>
          <a:xfrm>
            <a:off x="7612122" y="4843831"/>
            <a:ext cx="2478024" cy="557734"/>
          </a:xfrm>
        </p:spPr>
        <p:txBody>
          <a:bodyPr>
            <a:normAutofit/>
          </a:bodyPr>
          <a:lstStyle>
            <a:lvl1pPr marL="0" indent="0" algn="l" defTabSz="342853" rtl="0" eaLnBrk="1" latinLnBrk="0" hangingPunct="1">
              <a:spcBef>
                <a:spcPct val="0"/>
              </a:spcBef>
              <a:spcAft>
                <a:spcPts val="300"/>
              </a:spcAft>
              <a:buNone/>
              <a:defRPr lang="en-US" sz="1600" b="0" i="1" kern="1200" cap="none" spc="0" baseline="0" dirty="0">
                <a:solidFill>
                  <a:schemeClr val="tx1">
                    <a:lumMod val="65000"/>
                    <a:lumOff val="35000"/>
                  </a:schemeClr>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Email</a:t>
            </a:r>
          </a:p>
        </p:txBody>
      </p:sp>
      <p:sp>
        <p:nvSpPr>
          <p:cNvPr id="4" name="Slide Number Placeholder 3">
            <a:extLst>
              <a:ext uri="{FF2B5EF4-FFF2-40B4-BE49-F238E27FC236}">
                <a16:creationId xmlns:a16="http://schemas.microsoft.com/office/drawing/2014/main" id="{3FA2D9C9-01E3-4EC1-A66C-22BA1966B408}"/>
              </a:ext>
            </a:extLst>
          </p:cNvPr>
          <p:cNvSpPr>
            <a:spLocks noGrp="1"/>
          </p:cNvSpPr>
          <p:nvPr>
            <p:ph type="sldNum" sz="quarter" idx="28"/>
          </p:nvPr>
        </p:nvSpPr>
        <p:spPr/>
        <p:txBody>
          <a:bodyPr/>
          <a:lstStyle/>
          <a:p>
            <a:fld id="{A39E18A1-5388-48D7-9BA0-F6425AA8662B}" type="slidenum">
              <a:rPr lang="en-US" smtClean="0"/>
              <a:t>‹#›</a:t>
            </a:fld>
            <a:endParaRPr lang="en-US"/>
          </a:p>
        </p:txBody>
      </p:sp>
      <p:sp>
        <p:nvSpPr>
          <p:cNvPr id="25" name="Title 1">
            <a:extLst>
              <a:ext uri="{FF2B5EF4-FFF2-40B4-BE49-F238E27FC236}">
                <a16:creationId xmlns:a16="http://schemas.microsoft.com/office/drawing/2014/main" id="{D9D798B8-0729-4937-890D-81ABF3656E7D}"/>
              </a:ext>
            </a:extLst>
          </p:cNvPr>
          <p:cNvSpPr>
            <a:spLocks noGrp="1"/>
          </p:cNvSpPr>
          <p:nvPr>
            <p:ph type="title" hasCustomPrompt="1"/>
          </p:nvPr>
        </p:nvSpPr>
        <p:spPr>
          <a:xfrm>
            <a:off x="804729" y="-14379"/>
            <a:ext cx="10547576" cy="974426"/>
          </a:xfrm>
          <a:ln>
            <a:noFill/>
          </a:ln>
        </p:spPr>
        <p:txBody>
          <a:bodyPr>
            <a:normAutofit/>
          </a:bodyPr>
          <a:lstStyle>
            <a:lvl1pPr>
              <a:defRPr/>
            </a:lvl1pPr>
          </a:lstStyle>
          <a:p>
            <a:r>
              <a:rPr lang="en-US" sz="3600" b="1">
                <a:solidFill>
                  <a:schemeClr val="accent1"/>
                </a:solidFill>
              </a:rPr>
              <a:t>Title goes here.</a:t>
            </a:r>
          </a:p>
        </p:txBody>
      </p:sp>
    </p:spTree>
    <p:extLst>
      <p:ext uri="{BB962C8B-B14F-4D97-AF65-F5344CB8AC3E}">
        <p14:creationId xmlns:p14="http://schemas.microsoft.com/office/powerpoint/2010/main" val="276819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4"/>
        <p:cNvGrpSpPr/>
        <p:nvPr/>
      </p:nvGrpSpPr>
      <p:grpSpPr>
        <a:xfrm>
          <a:off x="0" y="0"/>
          <a:ext cx="0" cy="0"/>
          <a:chOff x="0" y="0"/>
          <a:chExt cx="0" cy="0"/>
        </a:xfrm>
      </p:grpSpPr>
      <p:sp>
        <p:nvSpPr>
          <p:cNvPr id="55" name="Google Shape;5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p:nvPr>
        </p:nvSpPr>
        <p:spPr>
          <a:xfrm>
            <a:off x="1644425" y="-1101"/>
            <a:ext cx="10547576" cy="974426"/>
          </a:xfrm>
          <a:ln>
            <a:noFill/>
          </a:ln>
        </p:spPr>
        <p:txBody>
          <a:bodyPr>
            <a:normAutofit/>
          </a:bodyPr>
          <a:lstStyle/>
          <a:p>
            <a:r>
              <a:rPr lang="en-US" sz="3600" b="1">
                <a:solidFill>
                  <a:schemeClr val="accent1"/>
                </a:solidFill>
              </a:rPr>
              <a:t>Graph title goes here.</a:t>
            </a:r>
          </a:p>
        </p:txBody>
      </p:sp>
      <p:sp>
        <p:nvSpPr>
          <p:cNvPr id="10" name="Chart Placeholder 9">
            <a:extLst>
              <a:ext uri="{FF2B5EF4-FFF2-40B4-BE49-F238E27FC236}">
                <a16:creationId xmlns:a16="http://schemas.microsoft.com/office/drawing/2014/main" id="{3F71C57B-F985-436F-B266-EF73E067FA41}"/>
              </a:ext>
            </a:extLst>
          </p:cNvPr>
          <p:cNvSpPr>
            <a:spLocks noGrp="1"/>
          </p:cNvSpPr>
          <p:nvPr>
            <p:ph type="chart" sz="quarter" idx="10"/>
          </p:nvPr>
        </p:nvSpPr>
        <p:spPr>
          <a:xfrm>
            <a:off x="1652160" y="1202267"/>
            <a:ext cx="10294308" cy="5059988"/>
          </a:xfrm>
        </p:spPr>
        <p:txBody>
          <a:bodyPr/>
          <a:lstStyle/>
          <a:p>
            <a:endParaRPr lang="en-US"/>
          </a:p>
        </p:txBody>
      </p:sp>
      <p:sp>
        <p:nvSpPr>
          <p:cNvPr id="4" name="Slide Number Placeholder 3">
            <a:extLst>
              <a:ext uri="{FF2B5EF4-FFF2-40B4-BE49-F238E27FC236}">
                <a16:creationId xmlns:a16="http://schemas.microsoft.com/office/drawing/2014/main" id="{CCCA9EC6-923D-4772-B984-308F18DC9236}"/>
              </a:ext>
            </a:extLst>
          </p:cNvPr>
          <p:cNvSpPr>
            <a:spLocks noGrp="1"/>
          </p:cNvSpPr>
          <p:nvPr>
            <p:ph type="sldNum" sz="quarter" idx="13"/>
          </p:nvPr>
        </p:nvSpPr>
        <p:spPr/>
        <p:txBody>
          <a:bodyPr/>
          <a:lstStyle/>
          <a:p>
            <a:fld id="{A39E18A1-5388-48D7-9BA0-F6425AA8662B}" type="slidenum">
              <a:rPr lang="en-US" smtClean="0"/>
              <a:t>‹#›</a:t>
            </a:fld>
            <a:endParaRPr lang="en-US"/>
          </a:p>
        </p:txBody>
      </p:sp>
    </p:spTree>
    <p:extLst>
      <p:ext uri="{BB962C8B-B14F-4D97-AF65-F5344CB8AC3E}">
        <p14:creationId xmlns:p14="http://schemas.microsoft.com/office/powerpoint/2010/main" val="3481848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C903A93-4BFE-4D2D-B852-2C3BD0587676}"/>
              </a:ext>
            </a:extLst>
          </p:cNvPr>
          <p:cNvSpPr>
            <a:spLocks noGrp="1"/>
          </p:cNvSpPr>
          <p:nvPr>
            <p:ph type="sldNum" sz="quarter" idx="13"/>
          </p:nvPr>
        </p:nvSpPr>
        <p:spPr/>
        <p:txBody>
          <a:bodyPr/>
          <a:lstStyle/>
          <a:p>
            <a:fld id="{A39E18A1-5388-48D7-9BA0-F6425AA8662B}" type="slidenum">
              <a:rPr lang="en-US" smtClean="0"/>
              <a:t>‹#›</a:t>
            </a:fld>
            <a:endParaRPr lang="en-US"/>
          </a:p>
        </p:txBody>
      </p:sp>
    </p:spTree>
    <p:extLst>
      <p:ext uri="{BB962C8B-B14F-4D97-AF65-F5344CB8AC3E}">
        <p14:creationId xmlns:p14="http://schemas.microsoft.com/office/powerpoint/2010/main" val="2549250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6FC45-D387-41BF-AB48-D67BFBB77810}"/>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6" name="Title 1">
            <a:extLst>
              <a:ext uri="{FF2B5EF4-FFF2-40B4-BE49-F238E27FC236}">
                <a16:creationId xmlns:a16="http://schemas.microsoft.com/office/drawing/2014/main" id="{0516C371-0EAF-4F8C-8BEF-6BB763526073}"/>
              </a:ext>
            </a:extLst>
          </p:cNvPr>
          <p:cNvSpPr>
            <a:spLocks noGrp="1"/>
          </p:cNvSpPr>
          <p:nvPr>
            <p:ph type="title"/>
          </p:nvPr>
        </p:nvSpPr>
        <p:spPr>
          <a:xfrm>
            <a:off x="1644425" y="-1101"/>
            <a:ext cx="10547576" cy="974426"/>
          </a:xfrm>
          <a:ln>
            <a:noFill/>
          </a:ln>
        </p:spPr>
        <p:txBody>
          <a:bodyPr>
            <a:normAutofit/>
          </a:bodyPr>
          <a:lstStyle/>
          <a:p>
            <a:r>
              <a:rPr lang="en-US" sz="3600" b="1">
                <a:solidFill>
                  <a:schemeClr val="accent1"/>
                </a:solidFill>
              </a:rPr>
              <a:t>Graph title goes here.</a:t>
            </a:r>
          </a:p>
        </p:txBody>
      </p:sp>
      <p:grpSp>
        <p:nvGrpSpPr>
          <p:cNvPr id="7" name="Group 6">
            <a:extLst>
              <a:ext uri="{FF2B5EF4-FFF2-40B4-BE49-F238E27FC236}">
                <a16:creationId xmlns:a16="http://schemas.microsoft.com/office/drawing/2014/main" id="{5B3EAEBF-CB8B-4ABE-909B-A9D3090DD964}"/>
              </a:ext>
            </a:extLst>
          </p:cNvPr>
          <p:cNvGrpSpPr/>
          <p:nvPr userDrawn="1"/>
        </p:nvGrpSpPr>
        <p:grpSpPr>
          <a:xfrm>
            <a:off x="746757" y="1560130"/>
            <a:ext cx="2479264" cy="4792133"/>
            <a:chOff x="746757" y="1574799"/>
            <a:chExt cx="2479264" cy="4792133"/>
          </a:xfrm>
        </p:grpSpPr>
        <p:sp>
          <p:nvSpPr>
            <p:cNvPr id="8" name="Rectangle 7">
              <a:extLst>
                <a:ext uri="{FF2B5EF4-FFF2-40B4-BE49-F238E27FC236}">
                  <a16:creationId xmlns:a16="http://schemas.microsoft.com/office/drawing/2014/main" id="{5EAA2EB4-CEC4-4348-915E-493136291317}"/>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88EC57F-DAB9-47EA-A98C-0C1CB146E73F}"/>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mj-lt"/>
                </a:rPr>
                <a:t>1</a:t>
              </a:r>
            </a:p>
          </p:txBody>
        </p:sp>
      </p:grpSp>
      <p:grpSp>
        <p:nvGrpSpPr>
          <p:cNvPr id="10" name="Group 9">
            <a:extLst>
              <a:ext uri="{FF2B5EF4-FFF2-40B4-BE49-F238E27FC236}">
                <a16:creationId xmlns:a16="http://schemas.microsoft.com/office/drawing/2014/main" id="{ACBED681-CF51-4786-8402-936B134637A3}"/>
              </a:ext>
            </a:extLst>
          </p:cNvPr>
          <p:cNvGrpSpPr/>
          <p:nvPr userDrawn="1"/>
        </p:nvGrpSpPr>
        <p:grpSpPr>
          <a:xfrm>
            <a:off x="3486496" y="1560130"/>
            <a:ext cx="2479264" cy="4792133"/>
            <a:chOff x="746757" y="1574799"/>
            <a:chExt cx="2479264" cy="4792133"/>
          </a:xfrm>
        </p:grpSpPr>
        <p:sp>
          <p:nvSpPr>
            <p:cNvPr id="11" name="Rectangle 10">
              <a:extLst>
                <a:ext uri="{FF2B5EF4-FFF2-40B4-BE49-F238E27FC236}">
                  <a16:creationId xmlns:a16="http://schemas.microsoft.com/office/drawing/2014/main" id="{CA6A63B3-2688-4912-85B8-2DA1533B47DE}"/>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9C44FF-AF01-4D3E-96A5-558338409063}"/>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mj-lt"/>
                </a:rPr>
                <a:t>2</a:t>
              </a:r>
            </a:p>
          </p:txBody>
        </p:sp>
      </p:grpSp>
      <p:grpSp>
        <p:nvGrpSpPr>
          <p:cNvPr id="13" name="Group 12">
            <a:extLst>
              <a:ext uri="{FF2B5EF4-FFF2-40B4-BE49-F238E27FC236}">
                <a16:creationId xmlns:a16="http://schemas.microsoft.com/office/drawing/2014/main" id="{497C45B5-B768-40FD-994B-AD77366E1E6A}"/>
              </a:ext>
            </a:extLst>
          </p:cNvPr>
          <p:cNvGrpSpPr/>
          <p:nvPr userDrawn="1"/>
        </p:nvGrpSpPr>
        <p:grpSpPr>
          <a:xfrm>
            <a:off x="6226235" y="1560130"/>
            <a:ext cx="2479264" cy="4792133"/>
            <a:chOff x="746757" y="1574799"/>
            <a:chExt cx="2479264" cy="4792133"/>
          </a:xfrm>
        </p:grpSpPr>
        <p:sp>
          <p:nvSpPr>
            <p:cNvPr id="14" name="Rectangle 13">
              <a:extLst>
                <a:ext uri="{FF2B5EF4-FFF2-40B4-BE49-F238E27FC236}">
                  <a16:creationId xmlns:a16="http://schemas.microsoft.com/office/drawing/2014/main" id="{BF615072-0341-4C9B-BA1D-FE3C05B74287}"/>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150D624-8D31-4895-BBF6-73AA09461359}"/>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mj-lt"/>
                </a:rPr>
                <a:t>3</a:t>
              </a:r>
            </a:p>
          </p:txBody>
        </p:sp>
      </p:grpSp>
      <p:grpSp>
        <p:nvGrpSpPr>
          <p:cNvPr id="16" name="Group 15">
            <a:extLst>
              <a:ext uri="{FF2B5EF4-FFF2-40B4-BE49-F238E27FC236}">
                <a16:creationId xmlns:a16="http://schemas.microsoft.com/office/drawing/2014/main" id="{3F141657-30A1-4408-BA6F-A6F8B84668C7}"/>
              </a:ext>
            </a:extLst>
          </p:cNvPr>
          <p:cNvGrpSpPr/>
          <p:nvPr userDrawn="1"/>
        </p:nvGrpSpPr>
        <p:grpSpPr>
          <a:xfrm>
            <a:off x="8965975" y="1560130"/>
            <a:ext cx="2479264" cy="4792133"/>
            <a:chOff x="746757" y="1574799"/>
            <a:chExt cx="2479264" cy="4792133"/>
          </a:xfrm>
        </p:grpSpPr>
        <p:sp>
          <p:nvSpPr>
            <p:cNvPr id="17" name="Rectangle 16">
              <a:extLst>
                <a:ext uri="{FF2B5EF4-FFF2-40B4-BE49-F238E27FC236}">
                  <a16:creationId xmlns:a16="http://schemas.microsoft.com/office/drawing/2014/main" id="{635C18DE-9B14-4637-B2E1-D9A32328B455}"/>
                </a:ext>
              </a:extLst>
            </p:cNvPr>
            <p:cNvSpPr/>
            <p:nvPr/>
          </p:nvSpPr>
          <p:spPr>
            <a:xfrm>
              <a:off x="746757" y="2031999"/>
              <a:ext cx="2479264" cy="4334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269470-F94A-4209-A7FA-29213B8E231E}"/>
                </a:ext>
              </a:extLst>
            </p:cNvPr>
            <p:cNvSpPr/>
            <p:nvPr/>
          </p:nvSpPr>
          <p:spPr>
            <a:xfrm>
              <a:off x="1529189" y="1574799"/>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mj-lt"/>
                </a:rPr>
                <a:t>4</a:t>
              </a:r>
            </a:p>
          </p:txBody>
        </p:sp>
      </p:grpSp>
      <p:sp>
        <p:nvSpPr>
          <p:cNvPr id="24" name="Text Placeholder 36">
            <a:extLst>
              <a:ext uri="{FF2B5EF4-FFF2-40B4-BE49-F238E27FC236}">
                <a16:creationId xmlns:a16="http://schemas.microsoft.com/office/drawing/2014/main" id="{002E1B11-03A1-495D-A39C-7F713C7E9F99}"/>
              </a:ext>
            </a:extLst>
          </p:cNvPr>
          <p:cNvSpPr>
            <a:spLocks noGrp="1"/>
          </p:cNvSpPr>
          <p:nvPr>
            <p:ph type="body" sz="quarter" idx="15" hasCustomPrompt="1"/>
          </p:nvPr>
        </p:nvSpPr>
        <p:spPr>
          <a:xfrm>
            <a:off x="3486496"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two content</a:t>
            </a:r>
          </a:p>
        </p:txBody>
      </p:sp>
      <p:sp>
        <p:nvSpPr>
          <p:cNvPr id="25" name="Text Placeholder 36">
            <a:extLst>
              <a:ext uri="{FF2B5EF4-FFF2-40B4-BE49-F238E27FC236}">
                <a16:creationId xmlns:a16="http://schemas.microsoft.com/office/drawing/2014/main" id="{7750855A-B22B-46DA-84A6-EA73DA55A89A}"/>
              </a:ext>
            </a:extLst>
          </p:cNvPr>
          <p:cNvSpPr>
            <a:spLocks noGrp="1"/>
          </p:cNvSpPr>
          <p:nvPr>
            <p:ph type="body" sz="quarter" idx="16" hasCustomPrompt="1"/>
          </p:nvPr>
        </p:nvSpPr>
        <p:spPr>
          <a:xfrm>
            <a:off x="6226855"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three content</a:t>
            </a:r>
          </a:p>
        </p:txBody>
      </p:sp>
      <p:sp>
        <p:nvSpPr>
          <p:cNvPr id="26" name="Text Placeholder 36">
            <a:extLst>
              <a:ext uri="{FF2B5EF4-FFF2-40B4-BE49-F238E27FC236}">
                <a16:creationId xmlns:a16="http://schemas.microsoft.com/office/drawing/2014/main" id="{7290EE9E-A557-414B-AEDD-F228250ACA1E}"/>
              </a:ext>
            </a:extLst>
          </p:cNvPr>
          <p:cNvSpPr>
            <a:spLocks noGrp="1"/>
          </p:cNvSpPr>
          <p:nvPr>
            <p:ph type="body" sz="quarter" idx="17" hasCustomPrompt="1"/>
          </p:nvPr>
        </p:nvSpPr>
        <p:spPr>
          <a:xfrm>
            <a:off x="8965974"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four content</a:t>
            </a:r>
          </a:p>
        </p:txBody>
      </p:sp>
      <p:sp>
        <p:nvSpPr>
          <p:cNvPr id="27" name="Text Placeholder 36">
            <a:extLst>
              <a:ext uri="{FF2B5EF4-FFF2-40B4-BE49-F238E27FC236}">
                <a16:creationId xmlns:a16="http://schemas.microsoft.com/office/drawing/2014/main" id="{F2BD8D67-97E7-47E7-A936-A9DD7590131F}"/>
              </a:ext>
            </a:extLst>
          </p:cNvPr>
          <p:cNvSpPr>
            <a:spLocks noGrp="1"/>
          </p:cNvSpPr>
          <p:nvPr>
            <p:ph type="body" sz="quarter" idx="18" hasCustomPrompt="1"/>
          </p:nvPr>
        </p:nvSpPr>
        <p:spPr>
          <a:xfrm>
            <a:off x="746757" y="2543448"/>
            <a:ext cx="2478024" cy="3739896"/>
          </a:xfrm>
        </p:spPr>
        <p:txBody>
          <a:bodyPr>
            <a:normAutofit/>
          </a:bodyPr>
          <a:lstStyle>
            <a:lvl1pPr marL="0" indent="0" algn="l" defTabSz="342853" rtl="0" eaLnBrk="1" latinLnBrk="0" hangingPunct="1">
              <a:lnSpc>
                <a:spcPct val="114000"/>
              </a:lnSpc>
              <a:spcBef>
                <a:spcPct val="0"/>
              </a:spcBef>
              <a:spcAft>
                <a:spcPts val="300"/>
              </a:spcAft>
              <a:buNone/>
              <a:defRPr lang="en-US" sz="2000" b="0" kern="1200" cap="none" spc="0" baseline="0" dirty="0">
                <a:solidFill>
                  <a:schemeClr val="tx1">
                    <a:lumMod val="65000"/>
                    <a:lumOff val="35000"/>
                  </a:schemeClr>
                </a:solidFill>
                <a:latin typeface="+mn-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Bullet one content</a:t>
            </a:r>
          </a:p>
        </p:txBody>
      </p:sp>
      <p:sp>
        <p:nvSpPr>
          <p:cNvPr id="4" name="Slide Number Placeholder 3">
            <a:extLst>
              <a:ext uri="{FF2B5EF4-FFF2-40B4-BE49-F238E27FC236}">
                <a16:creationId xmlns:a16="http://schemas.microsoft.com/office/drawing/2014/main" id="{64CC8BD2-0326-4491-9081-DA6D380CD8F3}"/>
              </a:ext>
            </a:extLst>
          </p:cNvPr>
          <p:cNvSpPr>
            <a:spLocks noGrp="1"/>
          </p:cNvSpPr>
          <p:nvPr>
            <p:ph type="sldNum" sz="quarter" idx="21"/>
          </p:nvPr>
        </p:nvSpPr>
        <p:spPr/>
        <p:txBody>
          <a:bodyPr/>
          <a:lstStyle/>
          <a:p>
            <a:fld id="{A39E18A1-5388-48D7-9BA0-F6425AA8662B}" type="slidenum">
              <a:rPr lang="en-US" smtClean="0"/>
              <a:t>‹#›</a:t>
            </a:fld>
            <a:endParaRPr lang="en-US"/>
          </a:p>
        </p:txBody>
      </p:sp>
    </p:spTree>
    <p:extLst>
      <p:ext uri="{BB962C8B-B14F-4D97-AF65-F5344CB8AC3E}">
        <p14:creationId xmlns:p14="http://schemas.microsoft.com/office/powerpoint/2010/main" val="1025998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 P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18B15F-60F3-4D31-92BA-A2509137A14D}"/>
              </a:ext>
            </a:extLst>
          </p:cNvPr>
          <p:cNvSpPr txBox="1">
            <a:spLocks/>
          </p:cNvSpPr>
          <p:nvPr userDrawn="1"/>
        </p:nvSpPr>
        <p:spPr>
          <a:xfrm>
            <a:off x="4766733" y="523760"/>
            <a:ext cx="1369710" cy="214763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300" b="1">
                <a:solidFill>
                  <a:schemeClr val="accent1"/>
                </a:solidFill>
                <a:latin typeface="+mn-lt"/>
                <a:cs typeface="AngsanaUPC" panose="02020603050405020304" pitchFamily="18" charset="-34"/>
              </a:rPr>
              <a:t>“</a:t>
            </a:r>
          </a:p>
        </p:txBody>
      </p:sp>
      <p:sp>
        <p:nvSpPr>
          <p:cNvPr id="11" name="Rectangle 10">
            <a:extLst>
              <a:ext uri="{FF2B5EF4-FFF2-40B4-BE49-F238E27FC236}">
                <a16:creationId xmlns:a16="http://schemas.microsoft.com/office/drawing/2014/main" id="{A6E86310-9369-4734-834F-6AA6FF530F52}"/>
              </a:ext>
            </a:extLst>
          </p:cNvPr>
          <p:cNvSpPr/>
          <p:nvPr userDrawn="1"/>
        </p:nvSpPr>
        <p:spPr>
          <a:xfrm>
            <a:off x="1524" y="0"/>
            <a:ext cx="12188952" cy="109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54B3D3C2-4FC5-42A8-AE79-823E2379B807}"/>
              </a:ext>
            </a:extLst>
          </p:cNvPr>
          <p:cNvSpPr>
            <a:spLocks noGrp="1"/>
          </p:cNvSpPr>
          <p:nvPr>
            <p:ph type="pic" sz="quarter" idx="10"/>
          </p:nvPr>
        </p:nvSpPr>
        <p:spPr>
          <a:xfrm>
            <a:off x="0" y="109468"/>
            <a:ext cx="4766733" cy="6748531"/>
          </a:xfrm>
        </p:spPr>
        <p:txBody>
          <a:bodyPr/>
          <a:lstStyle/>
          <a:p>
            <a:endParaRPr lang="en-US"/>
          </a:p>
        </p:txBody>
      </p:sp>
      <p:sp>
        <p:nvSpPr>
          <p:cNvPr id="16" name="Text Placeholder 36">
            <a:extLst>
              <a:ext uri="{FF2B5EF4-FFF2-40B4-BE49-F238E27FC236}">
                <a16:creationId xmlns:a16="http://schemas.microsoft.com/office/drawing/2014/main" id="{DB6B1CDB-A6AF-4072-A73F-DE3E725F6174}"/>
              </a:ext>
            </a:extLst>
          </p:cNvPr>
          <p:cNvSpPr>
            <a:spLocks noGrp="1"/>
          </p:cNvSpPr>
          <p:nvPr>
            <p:ph type="body" sz="quarter" idx="14" hasCustomPrompt="1"/>
          </p:nvPr>
        </p:nvSpPr>
        <p:spPr>
          <a:xfrm>
            <a:off x="5945318" y="1341180"/>
            <a:ext cx="5468112" cy="4517752"/>
          </a:xfrm>
        </p:spPr>
        <p:txBody>
          <a:bodyPr>
            <a:normAutofit/>
          </a:bodyPr>
          <a:lstStyle>
            <a:lvl1pPr marL="0" indent="0" algn="l" defTabSz="342853" rtl="0" eaLnBrk="1" latinLnBrk="0" hangingPunct="1">
              <a:lnSpc>
                <a:spcPct val="114000"/>
              </a:lnSpc>
              <a:spcBef>
                <a:spcPct val="0"/>
              </a:spcBef>
              <a:spcAft>
                <a:spcPts val="300"/>
              </a:spcAft>
              <a:buNone/>
              <a:defRPr lang="en-US" sz="24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content here</a:t>
            </a:r>
          </a:p>
        </p:txBody>
      </p:sp>
      <p:sp>
        <p:nvSpPr>
          <p:cNvPr id="17" name="Text Placeholder 36">
            <a:extLst>
              <a:ext uri="{FF2B5EF4-FFF2-40B4-BE49-F238E27FC236}">
                <a16:creationId xmlns:a16="http://schemas.microsoft.com/office/drawing/2014/main" id="{A253885E-E574-4B8A-8312-FB5FEFB318D4}"/>
              </a:ext>
            </a:extLst>
          </p:cNvPr>
          <p:cNvSpPr>
            <a:spLocks noGrp="1"/>
          </p:cNvSpPr>
          <p:nvPr>
            <p:ph type="body" sz="quarter" idx="15" hasCustomPrompt="1"/>
          </p:nvPr>
        </p:nvSpPr>
        <p:spPr>
          <a:xfrm>
            <a:off x="5945318" y="5858932"/>
            <a:ext cx="5468112" cy="558802"/>
          </a:xfrm>
        </p:spPr>
        <p:txBody>
          <a:bodyPr>
            <a:normAutofit/>
          </a:bodyPr>
          <a:lstStyle>
            <a:lvl1pPr marL="0" indent="0" algn="l" defTabSz="342853" rtl="0" eaLnBrk="1" latinLnBrk="0" hangingPunct="1">
              <a:lnSpc>
                <a:spcPct val="114000"/>
              </a:lnSpc>
              <a:spcBef>
                <a:spcPct val="0"/>
              </a:spcBef>
              <a:spcAft>
                <a:spcPts val="300"/>
              </a:spcAft>
              <a:buNone/>
              <a:defRPr lang="en-US" sz="2000" kern="1200" dirty="0">
                <a:solidFill>
                  <a:schemeClr val="tx1">
                    <a:lumMod val="65000"/>
                    <a:lumOff val="3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Name</a:t>
            </a:r>
          </a:p>
        </p:txBody>
      </p:sp>
      <p:sp>
        <p:nvSpPr>
          <p:cNvPr id="4" name="Slide Number Placeholder 3">
            <a:extLst>
              <a:ext uri="{FF2B5EF4-FFF2-40B4-BE49-F238E27FC236}">
                <a16:creationId xmlns:a16="http://schemas.microsoft.com/office/drawing/2014/main" id="{981EAA35-E2A2-4889-B734-437144F56ED4}"/>
              </a:ext>
            </a:extLst>
          </p:cNvPr>
          <p:cNvSpPr>
            <a:spLocks noGrp="1"/>
          </p:cNvSpPr>
          <p:nvPr>
            <p:ph type="sldNum" sz="quarter" idx="18"/>
          </p:nvPr>
        </p:nvSpPr>
        <p:spPr/>
        <p:txBody>
          <a:bodyPr/>
          <a:lstStyle/>
          <a:p>
            <a:fld id="{A39E18A1-5388-48D7-9BA0-F6425AA8662B}" type="slidenum">
              <a:rPr lang="en-US" smtClean="0"/>
              <a:t>‹#›</a:t>
            </a:fld>
            <a:endParaRPr lang="en-US"/>
          </a:p>
        </p:txBody>
      </p:sp>
    </p:spTree>
    <p:extLst>
      <p:ext uri="{BB962C8B-B14F-4D97-AF65-F5344CB8AC3E}">
        <p14:creationId xmlns:p14="http://schemas.microsoft.com/office/powerpoint/2010/main" val="1960489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EF8800-C272-4BB6-A7D9-F920763525F6}"/>
              </a:ext>
            </a:extLst>
          </p:cNvPr>
          <p:cNvSpPr>
            <a:spLocks noGrp="1"/>
          </p:cNvSpPr>
          <p:nvPr>
            <p:ph type="sldNum" sz="quarter" idx="12"/>
          </p:nvPr>
        </p:nvSpPr>
        <p:spPr/>
        <p:txBody>
          <a:bodyPr/>
          <a:lstStyle/>
          <a:p>
            <a:fld id="{A39E18A1-5388-48D7-9BA0-F6425AA8662B}" type="slidenum">
              <a:rPr lang="en-US" smtClean="0"/>
              <a:t>‹#›</a:t>
            </a:fld>
            <a:endParaRPr lang="en-US"/>
          </a:p>
        </p:txBody>
      </p:sp>
    </p:spTree>
    <p:extLst>
      <p:ext uri="{BB962C8B-B14F-4D97-AF65-F5344CB8AC3E}">
        <p14:creationId xmlns:p14="http://schemas.microsoft.com/office/powerpoint/2010/main" val="157264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8FA741-9E63-436B-8C8A-535442F1D852}"/>
              </a:ext>
            </a:extLst>
          </p:cNvPr>
          <p:cNvSpPr/>
          <p:nvPr userDrawn="1"/>
        </p:nvSpPr>
        <p:spPr>
          <a:xfrm>
            <a:off x="0" y="4558691"/>
            <a:ext cx="12191987" cy="1851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46C9830-942F-4B55-8558-1B526901C15C}"/>
              </a:ext>
            </a:extLst>
          </p:cNvPr>
          <p:cNvCxnSpPr>
            <a:cxnSpLocks/>
          </p:cNvCxnSpPr>
          <p:nvPr/>
        </p:nvCxnSpPr>
        <p:spPr>
          <a:xfrm flipV="1">
            <a:off x="413484" y="744830"/>
            <a:ext cx="0" cy="155448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754DDC3-7733-4822-A8C0-BF9FAEBBF5D0}"/>
              </a:ext>
            </a:extLst>
          </p:cNvPr>
          <p:cNvSpPr/>
          <p:nvPr userDrawn="1"/>
        </p:nvSpPr>
        <p:spPr>
          <a:xfrm>
            <a:off x="675968" y="2505941"/>
            <a:ext cx="6715530" cy="2031325"/>
          </a:xfrm>
          <a:prstGeom prst="rect">
            <a:avLst/>
          </a:prstGeom>
        </p:spPr>
        <p:txBody>
          <a:bodyPr wrap="square">
            <a:spAutoFit/>
          </a:bodyPr>
          <a:lstStyle/>
          <a:p>
            <a:r>
              <a:rPr lang="en-US">
                <a:solidFill>
                  <a:schemeClr val="tx1"/>
                </a:solidFill>
              </a:rPr>
              <a:t>NCAPPS is funded and led by the Administration for Community Living and the Centers for Medicare &amp; Medicaid Services and is administered by HSRI.  </a:t>
            </a:r>
          </a:p>
          <a:p>
            <a:r>
              <a:rPr lang="en-US">
                <a:solidFill>
                  <a:schemeClr val="tx1"/>
                </a:solidFill>
              </a:rPr>
              <a:t>The content and views expressed in this webinar are those of the presenters and do not necessarily reflect that of Centers for Medicare and Medicaid Services (CMS)  or the Administration for Community Living (ACL) .</a:t>
            </a:r>
          </a:p>
        </p:txBody>
      </p:sp>
      <p:pic>
        <p:nvPicPr>
          <p:cNvPr id="13" name="Picture 12" descr="CMS Logo ">
            <a:extLst>
              <a:ext uri="{FF2B5EF4-FFF2-40B4-BE49-F238E27FC236}">
                <a16:creationId xmlns:a16="http://schemas.microsoft.com/office/drawing/2014/main" id="{BE782530-2C9F-435F-917C-F84BD429681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37889" y="4842866"/>
            <a:ext cx="3246120" cy="1188085"/>
          </a:xfrm>
          <a:prstGeom prst="rect">
            <a:avLst/>
          </a:prstGeom>
        </p:spPr>
      </p:pic>
      <p:pic>
        <p:nvPicPr>
          <p:cNvPr id="14" name="Picture 13" descr="ACL logo">
            <a:extLst>
              <a:ext uri="{FF2B5EF4-FFF2-40B4-BE49-F238E27FC236}">
                <a16:creationId xmlns:a16="http://schemas.microsoft.com/office/drawing/2014/main" id="{FB60B4FC-86AD-4548-9F00-3703FF08C9D6}"/>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61033" y="5169891"/>
            <a:ext cx="2346960" cy="861060"/>
          </a:xfrm>
          <a:prstGeom prst="rect">
            <a:avLst/>
          </a:prstGeom>
        </p:spPr>
      </p:pic>
      <p:sp>
        <p:nvSpPr>
          <p:cNvPr id="2" name="Title 1">
            <a:extLst>
              <a:ext uri="{FF2B5EF4-FFF2-40B4-BE49-F238E27FC236}">
                <a16:creationId xmlns:a16="http://schemas.microsoft.com/office/drawing/2014/main" id="{7DE963EB-3FA8-4C4F-B0A3-FAA42ED47641}"/>
              </a:ext>
            </a:extLst>
          </p:cNvPr>
          <p:cNvSpPr>
            <a:spLocks noGrp="1"/>
          </p:cNvSpPr>
          <p:nvPr>
            <p:ph type="title"/>
          </p:nvPr>
        </p:nvSpPr>
        <p:spPr>
          <a:xfrm>
            <a:off x="675968" y="823464"/>
            <a:ext cx="4492930"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9C5A0358-CA09-4D16-BD3D-AB21876F8D73}"/>
              </a:ext>
            </a:extLst>
          </p:cNvPr>
          <p:cNvSpPr>
            <a:spLocks noGrp="1"/>
          </p:cNvSpPr>
          <p:nvPr>
            <p:ph type="body" sz="quarter" idx="10"/>
          </p:nvPr>
        </p:nvSpPr>
        <p:spPr>
          <a:xfrm>
            <a:off x="6527803" y="607564"/>
            <a:ext cx="5162551" cy="1541463"/>
          </a:xfrm>
          <a:solidFill>
            <a:schemeClr val="accent1">
              <a:lumMod val="20000"/>
              <a:lumOff val="80000"/>
            </a:schemeClr>
          </a:solidFill>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48635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solidFill>
                  <a:srgbClr val="000000"/>
                </a:solidFill>
              </a:defRPr>
            </a:lvl1pPr>
          </a:lstStyle>
          <a:p>
            <a:pPr>
              <a:defRPr/>
            </a:pPr>
            <a:fld id="{F88308DD-DDD4-463F-93ED-FB518417F669}" type="slidenum">
              <a:rPr lang="en-US" altLang="en-US"/>
              <a:pPr>
                <a:defRPr/>
              </a:pPr>
              <a:t>‹#›</a:t>
            </a:fld>
            <a:endParaRPr lang="en-US" altLang="en-US"/>
          </a:p>
        </p:txBody>
      </p:sp>
    </p:spTree>
    <p:extLst>
      <p:ext uri="{BB962C8B-B14F-4D97-AF65-F5344CB8AC3E}">
        <p14:creationId xmlns:p14="http://schemas.microsoft.com/office/powerpoint/2010/main" val="2895819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855CA8-DA85-4B70-BF0B-98965ABDD4D5}" type="slidenum">
              <a:rPr lang="en-US" smtClean="0"/>
              <a:t>‹#›</a:t>
            </a:fld>
            <a:endParaRPr lang="en-US"/>
          </a:p>
        </p:txBody>
      </p:sp>
    </p:spTree>
    <p:extLst>
      <p:ext uri="{BB962C8B-B14F-4D97-AF65-F5344CB8AC3E}">
        <p14:creationId xmlns:p14="http://schemas.microsoft.com/office/powerpoint/2010/main" val="928788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18"/>
        <p:cNvGrpSpPr/>
        <p:nvPr/>
      </p:nvGrpSpPr>
      <p:grpSpPr>
        <a:xfrm>
          <a:off x="0" y="0"/>
          <a:ext cx="0" cy="0"/>
          <a:chOff x="0" y="0"/>
          <a:chExt cx="0" cy="0"/>
        </a:xfrm>
      </p:grpSpPr>
      <p:pic>
        <p:nvPicPr>
          <p:cNvPr id="19" name="Google Shape;19;p15"/>
          <p:cNvPicPr preferRelativeResize="0"/>
          <p:nvPr/>
        </p:nvPicPr>
        <p:blipFill rotWithShape="1">
          <a:blip r:embed="rId2">
            <a:alphaModFix/>
          </a:blip>
          <a:srcRect/>
          <a:stretch/>
        </p:blipFill>
        <p:spPr>
          <a:xfrm>
            <a:off x="2292968" y="7981"/>
            <a:ext cx="9897180" cy="6850019"/>
          </a:xfrm>
          <a:prstGeom prst="rect">
            <a:avLst/>
          </a:prstGeom>
          <a:noFill/>
          <a:ln>
            <a:noFill/>
          </a:ln>
        </p:spPr>
      </p:pic>
      <p:sp>
        <p:nvSpPr>
          <p:cNvPr id="20" name="Google Shape;20;p15" descr="&quot; &quot;"/>
          <p:cNvSpPr/>
          <p:nvPr/>
        </p:nvSpPr>
        <p:spPr>
          <a:xfrm>
            <a:off x="3048840" y="11639"/>
            <a:ext cx="9143160" cy="6857371"/>
          </a:xfrm>
          <a:prstGeom prst="rect">
            <a:avLst/>
          </a:prstGeom>
          <a:solidFill>
            <a:srgbClr val="ACB8CA">
              <a:alpha val="5411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15"/>
          <p:cNvPicPr preferRelativeResize="0"/>
          <p:nvPr/>
        </p:nvPicPr>
        <p:blipFill rotWithShape="1">
          <a:blip r:embed="rId3">
            <a:alphaModFix/>
          </a:blip>
          <a:srcRect t="7715" b="42692"/>
          <a:stretch/>
        </p:blipFill>
        <p:spPr>
          <a:xfrm>
            <a:off x="447176" y="0"/>
            <a:ext cx="9007982" cy="6879171"/>
          </a:xfrm>
          <a:prstGeom prst="rect">
            <a:avLst/>
          </a:prstGeom>
          <a:noFill/>
          <a:ln>
            <a:noFill/>
          </a:ln>
        </p:spPr>
      </p:pic>
      <p:sp>
        <p:nvSpPr>
          <p:cNvPr id="22" name="Google Shape;22;p15"/>
          <p:cNvSpPr/>
          <p:nvPr/>
        </p:nvSpPr>
        <p:spPr>
          <a:xfrm>
            <a:off x="1202893" y="-21170"/>
            <a:ext cx="7496548" cy="6879170"/>
          </a:xfrm>
          <a:custGeom>
            <a:avLst/>
            <a:gdLst/>
            <a:ahLst/>
            <a:cxnLst/>
            <a:rect l="l" t="t" r="r" b="b"/>
            <a:pathLst>
              <a:path w="10995949" h="10090376" extrusionOk="0">
                <a:moveTo>
                  <a:pt x="0" y="10090376"/>
                </a:moveTo>
                <a:lnTo>
                  <a:pt x="0" y="23149"/>
                </a:lnTo>
                <a:lnTo>
                  <a:pt x="10995949" y="0"/>
                </a:lnTo>
                <a:lnTo>
                  <a:pt x="4490976" y="10090376"/>
                </a:lnTo>
                <a:lnTo>
                  <a:pt x="0" y="1009037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15"/>
          <p:cNvCxnSpPr/>
          <p:nvPr/>
        </p:nvCxnSpPr>
        <p:spPr>
          <a:xfrm rot="10800000">
            <a:off x="413484" y="744830"/>
            <a:ext cx="0" cy="2194560"/>
          </a:xfrm>
          <a:prstGeom prst="straightConnector1">
            <a:avLst/>
          </a:prstGeom>
          <a:noFill/>
          <a:ln w="76200" cap="flat" cmpd="sng">
            <a:solidFill>
              <a:schemeClr val="accent2"/>
            </a:solidFill>
            <a:prstDash val="solid"/>
            <a:miter lim="800000"/>
            <a:headEnd type="none" w="sm" len="sm"/>
            <a:tailEnd type="none" w="sm" len="sm"/>
          </a:ln>
        </p:spPr>
      </p:cxnSp>
      <p:sp>
        <p:nvSpPr>
          <p:cNvPr id="24" name="Google Shape;24;p15"/>
          <p:cNvSpPr txBox="1">
            <a:spLocks noGrp="1"/>
          </p:cNvSpPr>
          <p:nvPr>
            <p:ph type="body" idx="1"/>
          </p:nvPr>
        </p:nvSpPr>
        <p:spPr>
          <a:xfrm>
            <a:off x="628069" y="2259135"/>
            <a:ext cx="6099048" cy="7589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7F7F7F"/>
              </a:buClr>
              <a:buSzPts val="2400"/>
              <a:buNone/>
              <a:defRPr sz="2400" b="0" cap="none">
                <a:solidFill>
                  <a:srgbClr val="7F7F7F"/>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15" descr="NCAPPS logo"/>
          <p:cNvPicPr preferRelativeResize="0"/>
          <p:nvPr/>
        </p:nvPicPr>
        <p:blipFill rotWithShape="1">
          <a:blip r:embed="rId4">
            <a:alphaModFix/>
          </a:blip>
          <a:srcRect/>
          <a:stretch/>
        </p:blipFill>
        <p:spPr>
          <a:xfrm>
            <a:off x="1316492" y="3975699"/>
            <a:ext cx="3772426" cy="1343212"/>
          </a:xfrm>
          <a:prstGeom prst="rect">
            <a:avLst/>
          </a:prstGeom>
          <a:noFill/>
          <a:ln>
            <a:noFill/>
          </a:ln>
        </p:spPr>
      </p:pic>
      <p:sp>
        <p:nvSpPr>
          <p:cNvPr id="26" name="Google Shape;26;p15"/>
          <p:cNvSpPr txBox="1">
            <a:spLocks noGrp="1"/>
          </p:cNvSpPr>
          <p:nvPr>
            <p:ph type="title"/>
          </p:nvPr>
        </p:nvSpPr>
        <p:spPr>
          <a:xfrm>
            <a:off x="628069" y="704171"/>
            <a:ext cx="67125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mbria"/>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55057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4"/>
        <p:cNvGrpSpPr/>
        <p:nvPr/>
      </p:nvGrpSpPr>
      <p:grpSpPr>
        <a:xfrm>
          <a:off x="0" y="0"/>
          <a:ext cx="0" cy="0"/>
          <a:chOff x="0" y="0"/>
          <a:chExt cx="0" cy="0"/>
        </a:xfrm>
      </p:grpSpPr>
      <p:sp>
        <p:nvSpPr>
          <p:cNvPr id="55" name="Google Shape;5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995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ext Slide">
  <p:cSld name="1_Text Slide">
    <p:spTree>
      <p:nvGrpSpPr>
        <p:cNvPr id="1" name="Shape 56"/>
        <p:cNvGrpSpPr/>
        <p:nvPr/>
      </p:nvGrpSpPr>
      <p:grpSpPr>
        <a:xfrm>
          <a:off x="0" y="0"/>
          <a:ext cx="0" cy="0"/>
          <a:chOff x="0" y="0"/>
          <a:chExt cx="0" cy="0"/>
        </a:xfrm>
      </p:grpSpPr>
      <p:pic>
        <p:nvPicPr>
          <p:cNvPr id="57" name="Google Shape;57;p20"/>
          <p:cNvPicPr preferRelativeResize="0"/>
          <p:nvPr/>
        </p:nvPicPr>
        <p:blipFill rotWithShape="1">
          <a:blip r:embed="rId2">
            <a:alphaModFix/>
          </a:blip>
          <a:srcRect t="9985" b="18659"/>
          <a:stretch/>
        </p:blipFill>
        <p:spPr>
          <a:xfrm>
            <a:off x="0" y="-1101"/>
            <a:ext cx="1652159" cy="974426"/>
          </a:xfrm>
          <a:prstGeom prst="rect">
            <a:avLst/>
          </a:prstGeom>
          <a:noFill/>
          <a:ln>
            <a:noFill/>
          </a:ln>
        </p:spPr>
      </p:pic>
      <p:sp>
        <p:nvSpPr>
          <p:cNvPr id="58" name="Google Shape;58;p20"/>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0"/>
          <p:cNvSpPr txBox="1">
            <a:spLocks noGrp="1"/>
          </p:cNvSpPr>
          <p:nvPr>
            <p:ph type="body" idx="1"/>
          </p:nvPr>
        </p:nvSpPr>
        <p:spPr>
          <a:xfrm>
            <a:off x="1789932" y="1672253"/>
            <a:ext cx="8926512" cy="4384675"/>
          </a:xfrm>
          <a:prstGeom prst="rect">
            <a:avLst/>
          </a:prstGeom>
          <a:noFill/>
          <a:ln>
            <a:noFill/>
          </a:ln>
        </p:spPr>
        <p:txBody>
          <a:bodyPr spcFirstLastPara="1" wrap="square" lIns="91425" tIns="45700" rIns="91425" bIns="45700" anchor="t" anchorCtr="0">
            <a:normAutofit/>
          </a:bodyPr>
          <a:lstStyle>
            <a:lvl1pPr marL="457200" lvl="0" indent="-406400" algn="l">
              <a:lnSpc>
                <a:spcPct val="125000"/>
              </a:lnSpc>
              <a:spcBef>
                <a:spcPts val="1000"/>
              </a:spcBef>
              <a:spcAft>
                <a:spcPts val="0"/>
              </a:spcAft>
              <a:buClr>
                <a:schemeClr val="dk1"/>
              </a:buClr>
              <a:buSzPts val="2800"/>
              <a:buChar char="•"/>
              <a:defRPr/>
            </a:lvl1pPr>
            <a:lvl2pPr marL="914400" lvl="1" indent="-381000" algn="l">
              <a:lnSpc>
                <a:spcPct val="125000"/>
              </a:lnSpc>
              <a:spcBef>
                <a:spcPts val="500"/>
              </a:spcBef>
              <a:spcAft>
                <a:spcPts val="0"/>
              </a:spcAft>
              <a:buClr>
                <a:schemeClr val="dk1"/>
              </a:buClr>
              <a:buSzPts val="2400"/>
              <a:buChar char="•"/>
              <a:defRPr/>
            </a:lvl2pPr>
            <a:lvl3pPr marL="1371600" lvl="2" indent="-355600" algn="l">
              <a:lnSpc>
                <a:spcPct val="125000"/>
              </a:lnSpc>
              <a:spcBef>
                <a:spcPts val="500"/>
              </a:spcBef>
              <a:spcAft>
                <a:spcPts val="0"/>
              </a:spcAft>
              <a:buClr>
                <a:schemeClr val="dk1"/>
              </a:buClr>
              <a:buSzPts val="2000"/>
              <a:buChar char="•"/>
              <a:defRPr/>
            </a:lvl3pPr>
            <a:lvl4pPr marL="1828800" lvl="3" indent="-342900" algn="l">
              <a:lnSpc>
                <a:spcPct val="125000"/>
              </a:lnSpc>
              <a:spcBef>
                <a:spcPts val="500"/>
              </a:spcBef>
              <a:spcAft>
                <a:spcPts val="0"/>
              </a:spcAft>
              <a:buClr>
                <a:schemeClr val="dk1"/>
              </a:buClr>
              <a:buSzPts val="1800"/>
              <a:buChar char="•"/>
              <a:defRPr/>
            </a:lvl4pPr>
            <a:lvl5pPr marL="2286000" lvl="4" indent="-342900" algn="l">
              <a:lnSpc>
                <a:spcPct val="125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61"/>
        <p:cNvGrpSpPr/>
        <p:nvPr/>
      </p:nvGrpSpPr>
      <p:grpSpPr>
        <a:xfrm>
          <a:off x="0" y="0"/>
          <a:ext cx="0" cy="0"/>
          <a:chOff x="0" y="0"/>
          <a:chExt cx="0" cy="0"/>
        </a:xfrm>
      </p:grpSpPr>
      <p:grpSp>
        <p:nvGrpSpPr>
          <p:cNvPr id="62" name="Google Shape;62;p24"/>
          <p:cNvGrpSpPr/>
          <p:nvPr/>
        </p:nvGrpSpPr>
        <p:grpSpPr>
          <a:xfrm>
            <a:off x="746760" y="1237303"/>
            <a:ext cx="10698480" cy="5233474"/>
            <a:chOff x="746760" y="1237303"/>
            <a:chExt cx="10698480" cy="5233474"/>
          </a:xfrm>
        </p:grpSpPr>
        <p:grpSp>
          <p:nvGrpSpPr>
            <p:cNvPr id="63" name="Google Shape;63;p24"/>
            <p:cNvGrpSpPr/>
            <p:nvPr/>
          </p:nvGrpSpPr>
          <p:grpSpPr>
            <a:xfrm>
              <a:off x="746760" y="3991514"/>
              <a:ext cx="10698480" cy="2479263"/>
              <a:chOff x="746760" y="1247226"/>
              <a:chExt cx="10698480" cy="2479263"/>
            </a:xfrm>
          </p:grpSpPr>
          <p:sp>
            <p:nvSpPr>
              <p:cNvPr id="64" name="Google Shape;64;p24"/>
              <p:cNvSpPr/>
              <p:nvPr/>
            </p:nvSpPr>
            <p:spPr>
              <a:xfrm>
                <a:off x="3486498" y="1247226"/>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24"/>
              <p:cNvSpPr/>
              <p:nvPr/>
            </p:nvSpPr>
            <p:spPr>
              <a:xfrm>
                <a:off x="8965976" y="1247226"/>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24"/>
              <p:cNvSpPr/>
              <p:nvPr/>
            </p:nvSpPr>
            <p:spPr>
              <a:xfrm>
                <a:off x="746760" y="1247226"/>
                <a:ext cx="2479264" cy="24792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Google Shape;67;p24"/>
              <p:cNvSpPr/>
              <p:nvPr/>
            </p:nvSpPr>
            <p:spPr>
              <a:xfrm>
                <a:off x="6226237" y="1247226"/>
                <a:ext cx="2479264" cy="247926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24"/>
              <p:cNvSpPr txBox="1"/>
              <p:nvPr/>
            </p:nvSpPr>
            <p:spPr>
              <a:xfrm>
                <a:off x="3486498" y="1247226"/>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2"/>
                  </a:buClr>
                  <a:buSzPts val="4800"/>
                  <a:buFont typeface="Cambria"/>
                  <a:buNone/>
                </a:pPr>
                <a:r>
                  <a:rPr lang="en-US" sz="4800" b="1" cap="none">
                    <a:solidFill>
                      <a:schemeClr val="accent2"/>
                    </a:solidFill>
                    <a:latin typeface="Cambria"/>
                    <a:ea typeface="Cambria"/>
                    <a:cs typeface="Cambria"/>
                    <a:sym typeface="Cambria"/>
                  </a:rPr>
                  <a:t>02</a:t>
                </a:r>
                <a:endParaRPr sz="6600" b="1" cap="none">
                  <a:solidFill>
                    <a:schemeClr val="accent2"/>
                  </a:solidFill>
                  <a:latin typeface="Cambria"/>
                  <a:ea typeface="Cambria"/>
                  <a:cs typeface="Cambria"/>
                  <a:sym typeface="Cambria"/>
                </a:endParaRPr>
              </a:p>
            </p:txBody>
          </p:sp>
          <p:sp>
            <p:nvSpPr>
              <p:cNvPr id="69" name="Google Shape;69;p24"/>
              <p:cNvSpPr txBox="1"/>
              <p:nvPr/>
            </p:nvSpPr>
            <p:spPr>
              <a:xfrm>
                <a:off x="8965976" y="1247226"/>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4"/>
                  </a:buClr>
                  <a:buSzPts val="4800"/>
                  <a:buFont typeface="Cambria"/>
                  <a:buNone/>
                </a:pPr>
                <a:r>
                  <a:rPr lang="en-US" sz="4800" b="1" cap="none">
                    <a:solidFill>
                      <a:schemeClr val="accent4"/>
                    </a:solidFill>
                    <a:latin typeface="Cambria"/>
                    <a:ea typeface="Cambria"/>
                    <a:cs typeface="Cambria"/>
                    <a:sym typeface="Cambria"/>
                  </a:rPr>
                  <a:t>04</a:t>
                </a:r>
                <a:endParaRPr sz="6600" b="1" cap="none">
                  <a:solidFill>
                    <a:schemeClr val="accent4"/>
                  </a:solidFill>
                  <a:latin typeface="Cambria"/>
                  <a:ea typeface="Cambria"/>
                  <a:cs typeface="Cambria"/>
                  <a:sym typeface="Cambria"/>
                </a:endParaRPr>
              </a:p>
            </p:txBody>
          </p:sp>
        </p:grpSp>
        <p:grpSp>
          <p:nvGrpSpPr>
            <p:cNvPr id="70" name="Google Shape;70;p24"/>
            <p:cNvGrpSpPr/>
            <p:nvPr/>
          </p:nvGrpSpPr>
          <p:grpSpPr>
            <a:xfrm>
              <a:off x="746760" y="1237303"/>
              <a:ext cx="10698480" cy="2489186"/>
              <a:chOff x="746760" y="3981591"/>
              <a:chExt cx="10698480" cy="2489186"/>
            </a:xfrm>
          </p:grpSpPr>
          <p:sp>
            <p:nvSpPr>
              <p:cNvPr id="71" name="Google Shape;71;p24"/>
              <p:cNvSpPr/>
              <p:nvPr/>
            </p:nvSpPr>
            <p:spPr>
              <a:xfrm>
                <a:off x="6226237" y="3991514"/>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24"/>
              <p:cNvSpPr/>
              <p:nvPr/>
            </p:nvSpPr>
            <p:spPr>
              <a:xfrm>
                <a:off x="746760" y="3991514"/>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4"/>
              <p:cNvSpPr/>
              <p:nvPr/>
            </p:nvSpPr>
            <p:spPr>
              <a:xfrm>
                <a:off x="3486498" y="3991514"/>
                <a:ext cx="2479264" cy="247926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24"/>
              <p:cNvSpPr/>
              <p:nvPr/>
            </p:nvSpPr>
            <p:spPr>
              <a:xfrm>
                <a:off x="8965976" y="3991514"/>
                <a:ext cx="2479264" cy="247926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24"/>
              <p:cNvSpPr txBox="1"/>
              <p:nvPr/>
            </p:nvSpPr>
            <p:spPr>
              <a:xfrm>
                <a:off x="768744" y="3981591"/>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1"/>
                  </a:buClr>
                  <a:buSzPts val="4800"/>
                  <a:buFont typeface="Cambria"/>
                  <a:buNone/>
                </a:pPr>
                <a:r>
                  <a:rPr lang="en-US" sz="4800" b="1" cap="none">
                    <a:solidFill>
                      <a:schemeClr val="accent1"/>
                    </a:solidFill>
                    <a:latin typeface="Cambria"/>
                    <a:ea typeface="Cambria"/>
                    <a:cs typeface="Cambria"/>
                    <a:sym typeface="Cambria"/>
                  </a:rPr>
                  <a:t>01</a:t>
                </a:r>
                <a:endParaRPr sz="6600" b="1" cap="none">
                  <a:solidFill>
                    <a:schemeClr val="accent1"/>
                  </a:solidFill>
                  <a:latin typeface="Cambria"/>
                  <a:ea typeface="Cambria"/>
                  <a:cs typeface="Cambria"/>
                  <a:sym typeface="Cambria"/>
                </a:endParaRPr>
              </a:p>
            </p:txBody>
          </p:sp>
          <p:sp>
            <p:nvSpPr>
              <p:cNvPr id="76" name="Google Shape;76;p24"/>
              <p:cNvSpPr txBox="1"/>
              <p:nvPr/>
            </p:nvSpPr>
            <p:spPr>
              <a:xfrm>
                <a:off x="6226236" y="3981591"/>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3"/>
                  </a:buClr>
                  <a:buSzPts val="4800"/>
                  <a:buFont typeface="Cambria"/>
                  <a:buNone/>
                </a:pPr>
                <a:r>
                  <a:rPr lang="en-US" sz="4800" b="1" cap="none">
                    <a:solidFill>
                      <a:schemeClr val="accent3"/>
                    </a:solidFill>
                    <a:latin typeface="Cambria"/>
                    <a:ea typeface="Cambria"/>
                    <a:cs typeface="Cambria"/>
                    <a:sym typeface="Cambria"/>
                  </a:rPr>
                  <a:t>03</a:t>
                </a:r>
                <a:endParaRPr sz="6600" b="1" cap="none">
                  <a:solidFill>
                    <a:schemeClr val="accent3"/>
                  </a:solidFill>
                  <a:latin typeface="Cambria"/>
                  <a:ea typeface="Cambria"/>
                  <a:cs typeface="Cambria"/>
                  <a:sym typeface="Cambria"/>
                </a:endParaRPr>
              </a:p>
            </p:txBody>
          </p:sp>
        </p:grpSp>
      </p:grpSp>
      <p:cxnSp>
        <p:nvCxnSpPr>
          <p:cNvPr id="77" name="Google Shape;77;p24"/>
          <p:cNvCxnSpPr/>
          <p:nvPr/>
        </p:nvCxnSpPr>
        <p:spPr>
          <a:xfrm rot="10800000">
            <a:off x="413484" y="113769"/>
            <a:ext cx="0" cy="822960"/>
          </a:xfrm>
          <a:prstGeom prst="straightConnector1">
            <a:avLst/>
          </a:prstGeom>
          <a:noFill/>
          <a:ln w="76200" cap="flat" cmpd="sng">
            <a:solidFill>
              <a:srgbClr val="A5A5A5"/>
            </a:solidFill>
            <a:prstDash val="solid"/>
            <a:miter lim="800000"/>
            <a:headEnd type="none" w="sm" len="sm"/>
            <a:tailEnd type="none" w="sm" len="sm"/>
          </a:ln>
        </p:spPr>
      </p:cxnSp>
      <p:sp>
        <p:nvSpPr>
          <p:cNvPr id="78" name="Google Shape;78;p24"/>
          <p:cNvSpPr txBox="1"/>
          <p:nvPr/>
        </p:nvSpPr>
        <p:spPr>
          <a:xfrm>
            <a:off x="628069" y="-1101"/>
            <a:ext cx="6087436" cy="1031411"/>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1"/>
              </a:buClr>
              <a:buSzPts val="4000"/>
              <a:buFont typeface="Cambria"/>
              <a:buNone/>
            </a:pPr>
            <a:r>
              <a:rPr lang="en-US" sz="4000" b="1" cap="none">
                <a:solidFill>
                  <a:schemeClr val="accent1"/>
                </a:solidFill>
                <a:latin typeface="Cambria"/>
                <a:ea typeface="Cambria"/>
                <a:cs typeface="Cambria"/>
                <a:sym typeface="Cambria"/>
              </a:rPr>
              <a:t>AGENDA</a:t>
            </a:r>
            <a:endParaRPr sz="5400" b="1" cap="none">
              <a:solidFill>
                <a:schemeClr val="dk1"/>
              </a:solidFill>
              <a:latin typeface="Cambria"/>
              <a:ea typeface="Cambria"/>
              <a:cs typeface="Cambria"/>
              <a:sym typeface="Cambria"/>
            </a:endParaRPr>
          </a:p>
        </p:txBody>
      </p:sp>
      <p:sp>
        <p:nvSpPr>
          <p:cNvPr id="79" name="Google Shape;79;p24"/>
          <p:cNvSpPr txBox="1">
            <a:spLocks noGrp="1"/>
          </p:cNvSpPr>
          <p:nvPr>
            <p:ph type="body" idx="1"/>
          </p:nvPr>
        </p:nvSpPr>
        <p:spPr>
          <a:xfrm>
            <a:off x="746758" y="4594341"/>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4"/>
          <p:cNvSpPr txBox="1">
            <a:spLocks noGrp="1"/>
          </p:cNvSpPr>
          <p:nvPr>
            <p:ph type="body" idx="2"/>
          </p:nvPr>
        </p:nvSpPr>
        <p:spPr>
          <a:xfrm>
            <a:off x="746758" y="3994866"/>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4"/>
          <p:cNvSpPr txBox="1">
            <a:spLocks noGrp="1"/>
          </p:cNvSpPr>
          <p:nvPr>
            <p:ph type="body" idx="3"/>
          </p:nvPr>
        </p:nvSpPr>
        <p:spPr>
          <a:xfrm>
            <a:off x="3486497" y="1846400"/>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4"/>
          <p:cNvSpPr txBox="1">
            <a:spLocks noGrp="1"/>
          </p:cNvSpPr>
          <p:nvPr>
            <p:ph type="body" idx="4"/>
          </p:nvPr>
        </p:nvSpPr>
        <p:spPr>
          <a:xfrm>
            <a:off x="3486497" y="1246925"/>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4"/>
          <p:cNvSpPr txBox="1">
            <a:spLocks noGrp="1"/>
          </p:cNvSpPr>
          <p:nvPr>
            <p:ph type="body" idx="5"/>
          </p:nvPr>
        </p:nvSpPr>
        <p:spPr>
          <a:xfrm>
            <a:off x="6226236" y="4605051"/>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4"/>
          <p:cNvSpPr txBox="1">
            <a:spLocks noGrp="1"/>
          </p:cNvSpPr>
          <p:nvPr>
            <p:ph type="body" idx="6"/>
          </p:nvPr>
        </p:nvSpPr>
        <p:spPr>
          <a:xfrm>
            <a:off x="6226236" y="4005576"/>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4"/>
          <p:cNvSpPr txBox="1">
            <a:spLocks noGrp="1"/>
          </p:cNvSpPr>
          <p:nvPr>
            <p:ph type="body" idx="7"/>
          </p:nvPr>
        </p:nvSpPr>
        <p:spPr>
          <a:xfrm>
            <a:off x="8970633" y="1846400"/>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4"/>
          <p:cNvSpPr txBox="1">
            <a:spLocks noGrp="1"/>
          </p:cNvSpPr>
          <p:nvPr>
            <p:ph type="body" idx="8"/>
          </p:nvPr>
        </p:nvSpPr>
        <p:spPr>
          <a:xfrm>
            <a:off x="8970633" y="1246925"/>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29687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_dark green">
  <p:cSld name="Section Header_dark green">
    <p:spTree>
      <p:nvGrpSpPr>
        <p:cNvPr id="1" name="Shape 87"/>
        <p:cNvGrpSpPr/>
        <p:nvPr/>
      </p:nvGrpSpPr>
      <p:grpSpPr>
        <a:xfrm>
          <a:off x="0" y="0"/>
          <a:ext cx="0" cy="0"/>
          <a:chOff x="0" y="0"/>
          <a:chExt cx="0" cy="0"/>
        </a:xfrm>
      </p:grpSpPr>
      <p:sp>
        <p:nvSpPr>
          <p:cNvPr id="88" name="Google Shape;88;p25"/>
          <p:cNvSpPr>
            <a:spLocks noGrp="1"/>
          </p:cNvSpPr>
          <p:nvPr>
            <p:ph type="pic" idx="2"/>
          </p:nvPr>
        </p:nvSpPr>
        <p:spPr>
          <a:xfrm>
            <a:off x="9175" y="1574799"/>
            <a:ext cx="12188952" cy="5285232"/>
          </a:xfrm>
          <a:prstGeom prst="rect">
            <a:avLst/>
          </a:prstGeom>
          <a:noFill/>
          <a:ln>
            <a:noFill/>
          </a:ln>
        </p:spPr>
      </p:sp>
      <p:cxnSp>
        <p:nvCxnSpPr>
          <p:cNvPr id="89" name="Google Shape;89;p25"/>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90" name="Google Shape;90;p25"/>
          <p:cNvSpPr txBox="1">
            <a:spLocks noGrp="1"/>
          </p:cNvSpPr>
          <p:nvPr>
            <p:ph type="title"/>
          </p:nvPr>
        </p:nvSpPr>
        <p:spPr>
          <a:xfrm>
            <a:off x="628068" y="-1101"/>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1" name="Google Shape;91;p25"/>
          <p:cNvPicPr preferRelativeResize="0"/>
          <p:nvPr/>
        </p:nvPicPr>
        <p:blipFill rotWithShape="1">
          <a:blip r:embed="rId2">
            <a:alphaModFix/>
          </a:blip>
          <a:srcRect t="22962"/>
          <a:stretch/>
        </p:blipFill>
        <p:spPr>
          <a:xfrm>
            <a:off x="0" y="1574800"/>
            <a:ext cx="8685175" cy="5283200"/>
          </a:xfrm>
          <a:prstGeom prst="rect">
            <a:avLst/>
          </a:prstGeom>
          <a:noFill/>
          <a:ln>
            <a:noFill/>
          </a:ln>
        </p:spPr>
      </p:pic>
    </p:spTree>
    <p:extLst>
      <p:ext uri="{BB962C8B-B14F-4D97-AF65-F5344CB8AC3E}">
        <p14:creationId xmlns:p14="http://schemas.microsoft.com/office/powerpoint/2010/main" val="4205340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Header_bright green">
  <p:cSld name="1_Section Header_bright green">
    <p:spTree>
      <p:nvGrpSpPr>
        <p:cNvPr id="1" name="Shape 92"/>
        <p:cNvGrpSpPr/>
        <p:nvPr/>
      </p:nvGrpSpPr>
      <p:grpSpPr>
        <a:xfrm>
          <a:off x="0" y="0"/>
          <a:ext cx="0" cy="0"/>
          <a:chOff x="0" y="0"/>
          <a:chExt cx="0" cy="0"/>
        </a:xfrm>
      </p:grpSpPr>
      <p:sp>
        <p:nvSpPr>
          <p:cNvPr id="93" name="Google Shape;93;p26"/>
          <p:cNvSpPr>
            <a:spLocks noGrp="1"/>
          </p:cNvSpPr>
          <p:nvPr>
            <p:ph type="pic" idx="2"/>
          </p:nvPr>
        </p:nvSpPr>
        <p:spPr>
          <a:xfrm>
            <a:off x="9175" y="1574799"/>
            <a:ext cx="12188952" cy="5285232"/>
          </a:xfrm>
          <a:prstGeom prst="rect">
            <a:avLst/>
          </a:prstGeom>
          <a:noFill/>
          <a:ln>
            <a:noFill/>
          </a:ln>
        </p:spPr>
      </p:sp>
      <p:cxnSp>
        <p:nvCxnSpPr>
          <p:cNvPr id="94" name="Google Shape;94;p26"/>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95" name="Google Shape;95;p26"/>
          <p:cNvSpPr txBox="1">
            <a:spLocks noGrp="1"/>
          </p:cNvSpPr>
          <p:nvPr>
            <p:ph type="title"/>
          </p:nvPr>
        </p:nvSpPr>
        <p:spPr>
          <a:xfrm>
            <a:off x="628069" y="0"/>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 name="Google Shape;96;p26"/>
          <p:cNvPicPr preferRelativeResize="0"/>
          <p:nvPr/>
        </p:nvPicPr>
        <p:blipFill rotWithShape="1">
          <a:blip r:embed="rId2">
            <a:alphaModFix/>
          </a:blip>
          <a:srcRect t="22962"/>
          <a:stretch/>
        </p:blipFill>
        <p:spPr>
          <a:xfrm>
            <a:off x="0" y="1574800"/>
            <a:ext cx="8679085" cy="5283200"/>
          </a:xfrm>
          <a:prstGeom prst="rect">
            <a:avLst/>
          </a:prstGeom>
          <a:noFill/>
          <a:ln>
            <a:noFill/>
          </a:ln>
        </p:spPr>
      </p:pic>
    </p:spTree>
    <p:extLst>
      <p:ext uri="{BB962C8B-B14F-4D97-AF65-F5344CB8AC3E}">
        <p14:creationId xmlns:p14="http://schemas.microsoft.com/office/powerpoint/2010/main" val="3515225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Section Header_dark blue">
  <p:cSld name="2_Section Header_dark blue">
    <p:spTree>
      <p:nvGrpSpPr>
        <p:cNvPr id="1" name="Shape 97"/>
        <p:cNvGrpSpPr/>
        <p:nvPr/>
      </p:nvGrpSpPr>
      <p:grpSpPr>
        <a:xfrm>
          <a:off x="0" y="0"/>
          <a:ext cx="0" cy="0"/>
          <a:chOff x="0" y="0"/>
          <a:chExt cx="0" cy="0"/>
        </a:xfrm>
      </p:grpSpPr>
      <p:sp>
        <p:nvSpPr>
          <p:cNvPr id="98" name="Google Shape;98;p27"/>
          <p:cNvSpPr>
            <a:spLocks noGrp="1"/>
          </p:cNvSpPr>
          <p:nvPr>
            <p:ph type="pic" idx="2"/>
          </p:nvPr>
        </p:nvSpPr>
        <p:spPr>
          <a:xfrm>
            <a:off x="9175" y="1574799"/>
            <a:ext cx="12188952" cy="5285232"/>
          </a:xfrm>
          <a:prstGeom prst="rect">
            <a:avLst/>
          </a:prstGeom>
          <a:noFill/>
          <a:ln>
            <a:noFill/>
          </a:ln>
        </p:spPr>
      </p:sp>
      <p:cxnSp>
        <p:nvCxnSpPr>
          <p:cNvPr id="99" name="Google Shape;99;p27"/>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100" name="Google Shape;100;p27"/>
          <p:cNvSpPr txBox="1">
            <a:spLocks noGrp="1"/>
          </p:cNvSpPr>
          <p:nvPr>
            <p:ph type="title"/>
          </p:nvPr>
        </p:nvSpPr>
        <p:spPr>
          <a:xfrm>
            <a:off x="628068" y="-1101"/>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1" name="Google Shape;101;p27"/>
          <p:cNvPicPr preferRelativeResize="0"/>
          <p:nvPr/>
        </p:nvPicPr>
        <p:blipFill rotWithShape="1">
          <a:blip r:embed="rId2">
            <a:alphaModFix/>
          </a:blip>
          <a:srcRect t="22962"/>
          <a:stretch/>
        </p:blipFill>
        <p:spPr>
          <a:xfrm>
            <a:off x="0" y="1574800"/>
            <a:ext cx="8685175" cy="5283200"/>
          </a:xfrm>
          <a:prstGeom prst="rect">
            <a:avLst/>
          </a:prstGeom>
          <a:noFill/>
          <a:ln>
            <a:noFill/>
          </a:ln>
        </p:spPr>
      </p:pic>
    </p:spTree>
    <p:extLst>
      <p:ext uri="{BB962C8B-B14F-4D97-AF65-F5344CB8AC3E}">
        <p14:creationId xmlns:p14="http://schemas.microsoft.com/office/powerpoint/2010/main" val="475679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Section Header_bright blue">
  <p:cSld name="3_Section Header_bright blue">
    <p:spTree>
      <p:nvGrpSpPr>
        <p:cNvPr id="1" name="Shape 102"/>
        <p:cNvGrpSpPr/>
        <p:nvPr/>
      </p:nvGrpSpPr>
      <p:grpSpPr>
        <a:xfrm>
          <a:off x="0" y="0"/>
          <a:ext cx="0" cy="0"/>
          <a:chOff x="0" y="0"/>
          <a:chExt cx="0" cy="0"/>
        </a:xfrm>
      </p:grpSpPr>
      <p:sp>
        <p:nvSpPr>
          <p:cNvPr id="103" name="Google Shape;103;p28"/>
          <p:cNvSpPr>
            <a:spLocks noGrp="1"/>
          </p:cNvSpPr>
          <p:nvPr>
            <p:ph type="pic" idx="2"/>
          </p:nvPr>
        </p:nvSpPr>
        <p:spPr>
          <a:xfrm>
            <a:off x="9175" y="1574799"/>
            <a:ext cx="12188952" cy="5285232"/>
          </a:xfrm>
          <a:prstGeom prst="rect">
            <a:avLst/>
          </a:prstGeom>
          <a:noFill/>
          <a:ln>
            <a:noFill/>
          </a:ln>
        </p:spPr>
      </p:sp>
      <p:cxnSp>
        <p:nvCxnSpPr>
          <p:cNvPr id="104" name="Google Shape;104;p28"/>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105" name="Google Shape;105;p28"/>
          <p:cNvSpPr txBox="1">
            <a:spLocks noGrp="1"/>
          </p:cNvSpPr>
          <p:nvPr>
            <p:ph type="title"/>
          </p:nvPr>
        </p:nvSpPr>
        <p:spPr>
          <a:xfrm>
            <a:off x="628068" y="-1101"/>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6" name="Google Shape;106;p28"/>
          <p:cNvPicPr preferRelativeResize="0"/>
          <p:nvPr/>
        </p:nvPicPr>
        <p:blipFill rotWithShape="1">
          <a:blip r:embed="rId2">
            <a:alphaModFix/>
          </a:blip>
          <a:srcRect t="22962"/>
          <a:stretch/>
        </p:blipFill>
        <p:spPr>
          <a:xfrm>
            <a:off x="0" y="1574800"/>
            <a:ext cx="8685175" cy="5283200"/>
          </a:xfrm>
          <a:prstGeom prst="rect">
            <a:avLst/>
          </a:prstGeom>
          <a:noFill/>
          <a:ln>
            <a:noFill/>
          </a:ln>
        </p:spPr>
      </p:pic>
    </p:spTree>
    <p:extLst>
      <p:ext uri="{BB962C8B-B14F-4D97-AF65-F5344CB8AC3E}">
        <p14:creationId xmlns:p14="http://schemas.microsoft.com/office/powerpoint/2010/main" val="119072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ff">
  <p:cSld name="Staff">
    <p:spTree>
      <p:nvGrpSpPr>
        <p:cNvPr id="1" name="Shape 107"/>
        <p:cNvGrpSpPr/>
        <p:nvPr/>
      </p:nvGrpSpPr>
      <p:grpSpPr>
        <a:xfrm>
          <a:off x="0" y="0"/>
          <a:ext cx="0" cy="0"/>
          <a:chOff x="0" y="0"/>
          <a:chExt cx="0" cy="0"/>
        </a:xfrm>
      </p:grpSpPr>
      <p:cxnSp>
        <p:nvCxnSpPr>
          <p:cNvPr id="108" name="Google Shape;108;p29"/>
          <p:cNvCxnSpPr/>
          <p:nvPr/>
        </p:nvCxnSpPr>
        <p:spPr>
          <a:xfrm rot="10800000">
            <a:off x="413484" y="113769"/>
            <a:ext cx="0" cy="822960"/>
          </a:xfrm>
          <a:prstGeom prst="straightConnector1">
            <a:avLst/>
          </a:prstGeom>
          <a:noFill/>
          <a:ln w="76200" cap="flat" cmpd="sng">
            <a:solidFill>
              <a:schemeClr val="accent1"/>
            </a:solidFill>
            <a:prstDash val="solid"/>
            <a:miter lim="800000"/>
            <a:headEnd type="none" w="sm" len="sm"/>
            <a:tailEnd type="none" w="sm" len="sm"/>
          </a:ln>
        </p:spPr>
      </p:cxnSp>
      <p:sp>
        <p:nvSpPr>
          <p:cNvPr id="109" name="Google Shape;109;p29"/>
          <p:cNvSpPr/>
          <p:nvPr/>
        </p:nvSpPr>
        <p:spPr>
          <a:xfrm>
            <a:off x="746757" y="4258978"/>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29"/>
          <p:cNvSpPr/>
          <p:nvPr/>
        </p:nvSpPr>
        <p:spPr>
          <a:xfrm>
            <a:off x="3484498" y="4258978"/>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29"/>
          <p:cNvSpPr/>
          <p:nvPr/>
        </p:nvSpPr>
        <p:spPr>
          <a:xfrm>
            <a:off x="6222234" y="4258978"/>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29"/>
          <p:cNvSpPr/>
          <p:nvPr/>
        </p:nvSpPr>
        <p:spPr>
          <a:xfrm>
            <a:off x="8965975" y="4258978"/>
            <a:ext cx="2479264" cy="20547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29"/>
          <p:cNvSpPr>
            <a:spLocks noGrp="1"/>
          </p:cNvSpPr>
          <p:nvPr>
            <p:ph type="pic" idx="2"/>
          </p:nvPr>
        </p:nvSpPr>
        <p:spPr>
          <a:xfrm>
            <a:off x="746760" y="1685110"/>
            <a:ext cx="2478024" cy="2478024"/>
          </a:xfrm>
          <a:prstGeom prst="rect">
            <a:avLst/>
          </a:prstGeom>
          <a:noFill/>
          <a:ln>
            <a:noFill/>
          </a:ln>
        </p:spPr>
      </p:sp>
      <p:sp>
        <p:nvSpPr>
          <p:cNvPr id="114" name="Google Shape;114;p29"/>
          <p:cNvSpPr>
            <a:spLocks noGrp="1"/>
          </p:cNvSpPr>
          <p:nvPr>
            <p:ph type="pic" idx="3"/>
          </p:nvPr>
        </p:nvSpPr>
        <p:spPr>
          <a:xfrm>
            <a:off x="3484498" y="1685110"/>
            <a:ext cx="2478024" cy="2478024"/>
          </a:xfrm>
          <a:prstGeom prst="rect">
            <a:avLst/>
          </a:prstGeom>
          <a:noFill/>
          <a:ln>
            <a:noFill/>
          </a:ln>
        </p:spPr>
      </p:sp>
      <p:sp>
        <p:nvSpPr>
          <p:cNvPr id="115" name="Google Shape;115;p29"/>
          <p:cNvSpPr>
            <a:spLocks noGrp="1"/>
          </p:cNvSpPr>
          <p:nvPr>
            <p:ph type="pic" idx="4"/>
          </p:nvPr>
        </p:nvSpPr>
        <p:spPr>
          <a:xfrm>
            <a:off x="6222234" y="1685110"/>
            <a:ext cx="2478024" cy="2478024"/>
          </a:xfrm>
          <a:prstGeom prst="rect">
            <a:avLst/>
          </a:prstGeom>
          <a:noFill/>
          <a:ln>
            <a:noFill/>
          </a:ln>
        </p:spPr>
      </p:sp>
      <p:sp>
        <p:nvSpPr>
          <p:cNvPr id="116" name="Google Shape;116;p29"/>
          <p:cNvSpPr>
            <a:spLocks noGrp="1"/>
          </p:cNvSpPr>
          <p:nvPr>
            <p:ph type="pic" idx="5"/>
          </p:nvPr>
        </p:nvSpPr>
        <p:spPr>
          <a:xfrm>
            <a:off x="8965975" y="1685110"/>
            <a:ext cx="2478024" cy="2478024"/>
          </a:xfrm>
          <a:prstGeom prst="rect">
            <a:avLst/>
          </a:prstGeom>
          <a:noFill/>
          <a:ln>
            <a:noFill/>
          </a:ln>
        </p:spPr>
      </p:sp>
      <p:sp>
        <p:nvSpPr>
          <p:cNvPr id="117" name="Google Shape;117;p29"/>
          <p:cNvSpPr txBox="1">
            <a:spLocks noGrp="1"/>
          </p:cNvSpPr>
          <p:nvPr>
            <p:ph type="body" idx="1"/>
          </p:nvPr>
        </p:nvSpPr>
        <p:spPr>
          <a:xfrm>
            <a:off x="746757" y="5475553"/>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9"/>
          <p:cNvSpPr txBox="1">
            <a:spLocks noGrp="1"/>
          </p:cNvSpPr>
          <p:nvPr>
            <p:ph type="body" idx="6"/>
          </p:nvPr>
        </p:nvSpPr>
        <p:spPr>
          <a:xfrm>
            <a:off x="746757" y="4273285"/>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9"/>
          <p:cNvSpPr txBox="1">
            <a:spLocks noGrp="1"/>
          </p:cNvSpPr>
          <p:nvPr>
            <p:ph type="body" idx="7"/>
          </p:nvPr>
        </p:nvSpPr>
        <p:spPr>
          <a:xfrm>
            <a:off x="746757" y="4917819"/>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9"/>
          <p:cNvSpPr txBox="1">
            <a:spLocks noGrp="1"/>
          </p:cNvSpPr>
          <p:nvPr>
            <p:ph type="body" idx="8"/>
          </p:nvPr>
        </p:nvSpPr>
        <p:spPr>
          <a:xfrm>
            <a:off x="3479733" y="5463958"/>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9"/>
          <p:cNvSpPr txBox="1">
            <a:spLocks noGrp="1"/>
          </p:cNvSpPr>
          <p:nvPr>
            <p:ph type="body" idx="9"/>
          </p:nvPr>
        </p:nvSpPr>
        <p:spPr>
          <a:xfrm>
            <a:off x="3479733" y="4261690"/>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29"/>
          <p:cNvSpPr txBox="1">
            <a:spLocks noGrp="1"/>
          </p:cNvSpPr>
          <p:nvPr>
            <p:ph type="body" idx="13"/>
          </p:nvPr>
        </p:nvSpPr>
        <p:spPr>
          <a:xfrm>
            <a:off x="3479733" y="4906224"/>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9"/>
          <p:cNvSpPr txBox="1">
            <a:spLocks noGrp="1"/>
          </p:cNvSpPr>
          <p:nvPr>
            <p:ph type="body" idx="14"/>
          </p:nvPr>
        </p:nvSpPr>
        <p:spPr>
          <a:xfrm>
            <a:off x="6222234" y="5463958"/>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9"/>
          <p:cNvSpPr txBox="1">
            <a:spLocks noGrp="1"/>
          </p:cNvSpPr>
          <p:nvPr>
            <p:ph type="body" idx="15"/>
          </p:nvPr>
        </p:nvSpPr>
        <p:spPr>
          <a:xfrm>
            <a:off x="6222234" y="4261690"/>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29"/>
          <p:cNvSpPr txBox="1">
            <a:spLocks noGrp="1"/>
          </p:cNvSpPr>
          <p:nvPr>
            <p:ph type="body" idx="16"/>
          </p:nvPr>
        </p:nvSpPr>
        <p:spPr>
          <a:xfrm>
            <a:off x="6222234" y="4906224"/>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9"/>
          <p:cNvSpPr txBox="1">
            <a:spLocks noGrp="1"/>
          </p:cNvSpPr>
          <p:nvPr>
            <p:ph type="body" idx="17"/>
          </p:nvPr>
        </p:nvSpPr>
        <p:spPr>
          <a:xfrm>
            <a:off x="8965975" y="5463958"/>
            <a:ext cx="2478024" cy="7874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800"/>
              <a:buNone/>
              <a:defRPr sz="1800" b="0"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29"/>
          <p:cNvSpPr txBox="1">
            <a:spLocks noGrp="1"/>
          </p:cNvSpPr>
          <p:nvPr>
            <p:ph type="body" idx="18"/>
          </p:nvPr>
        </p:nvSpPr>
        <p:spPr>
          <a:xfrm>
            <a:off x="8965975" y="4261690"/>
            <a:ext cx="2478024" cy="64453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accent1"/>
              </a:buClr>
              <a:buSzPts val="2200"/>
              <a:buNone/>
              <a:defRPr sz="2200" b="1" cap="none">
                <a:solidFill>
                  <a:schemeClr val="accen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9"/>
          <p:cNvSpPr txBox="1">
            <a:spLocks noGrp="1"/>
          </p:cNvSpPr>
          <p:nvPr>
            <p:ph type="body" idx="19"/>
          </p:nvPr>
        </p:nvSpPr>
        <p:spPr>
          <a:xfrm>
            <a:off x="8965975" y="4906224"/>
            <a:ext cx="2478024" cy="5577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595959"/>
              </a:buClr>
              <a:buSzPts val="1600"/>
              <a:buNone/>
              <a:defRPr sz="1600" b="0" i="1" cap="none">
                <a:solidFill>
                  <a:srgbClr val="595959"/>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29"/>
          <p:cNvSpPr txBox="1">
            <a:spLocks noGrp="1"/>
          </p:cNvSpPr>
          <p:nvPr>
            <p:ph type="title"/>
          </p:nvPr>
        </p:nvSpPr>
        <p:spPr>
          <a:xfrm>
            <a:off x="804729" y="-14379"/>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85840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raph Slide">
  <p:cSld name="Graph Slide">
    <p:spTree>
      <p:nvGrpSpPr>
        <p:cNvPr id="1" name="Shape 150"/>
        <p:cNvGrpSpPr/>
        <p:nvPr/>
      </p:nvGrpSpPr>
      <p:grpSpPr>
        <a:xfrm>
          <a:off x="0" y="0"/>
          <a:ext cx="0" cy="0"/>
          <a:chOff x="0" y="0"/>
          <a:chExt cx="0" cy="0"/>
        </a:xfrm>
      </p:grpSpPr>
      <p:pic>
        <p:nvPicPr>
          <p:cNvPr id="151" name="Google Shape;151;p31"/>
          <p:cNvPicPr preferRelativeResize="0"/>
          <p:nvPr/>
        </p:nvPicPr>
        <p:blipFill rotWithShape="1">
          <a:blip r:embed="rId2">
            <a:alphaModFix/>
          </a:blip>
          <a:srcRect t="9985" b="18659"/>
          <a:stretch/>
        </p:blipFill>
        <p:spPr>
          <a:xfrm>
            <a:off x="0" y="-1101"/>
            <a:ext cx="1652159" cy="974426"/>
          </a:xfrm>
          <a:prstGeom prst="rect">
            <a:avLst/>
          </a:prstGeom>
          <a:noFill/>
          <a:ln>
            <a:noFill/>
          </a:ln>
        </p:spPr>
      </p:pic>
      <p:sp>
        <p:nvSpPr>
          <p:cNvPr id="152" name="Google Shape;152;p31"/>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31"/>
          <p:cNvSpPr>
            <a:spLocks noGrp="1"/>
          </p:cNvSpPr>
          <p:nvPr>
            <p:ph type="chart" idx="2"/>
          </p:nvPr>
        </p:nvSpPr>
        <p:spPr>
          <a:xfrm>
            <a:off x="1652160" y="1202267"/>
            <a:ext cx="10294308" cy="50599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7529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ullet Slide">
  <p:cSld name="Bullet Slide">
    <p:spTree>
      <p:nvGrpSpPr>
        <p:cNvPr id="1" name="Shape 155"/>
        <p:cNvGrpSpPr/>
        <p:nvPr/>
      </p:nvGrpSpPr>
      <p:grpSpPr>
        <a:xfrm>
          <a:off x="0" y="0"/>
          <a:ext cx="0" cy="0"/>
          <a:chOff x="0" y="0"/>
          <a:chExt cx="0" cy="0"/>
        </a:xfrm>
      </p:grpSpPr>
      <p:pic>
        <p:nvPicPr>
          <p:cNvPr id="156" name="Google Shape;156;p32"/>
          <p:cNvPicPr preferRelativeResize="0"/>
          <p:nvPr/>
        </p:nvPicPr>
        <p:blipFill rotWithShape="1">
          <a:blip r:embed="rId2">
            <a:alphaModFix/>
          </a:blip>
          <a:srcRect t="9985" b="18659"/>
          <a:stretch/>
        </p:blipFill>
        <p:spPr>
          <a:xfrm>
            <a:off x="0" y="-1101"/>
            <a:ext cx="1652159" cy="974426"/>
          </a:xfrm>
          <a:prstGeom prst="rect">
            <a:avLst/>
          </a:prstGeom>
          <a:noFill/>
          <a:ln>
            <a:noFill/>
          </a:ln>
        </p:spPr>
      </p:pic>
      <p:sp>
        <p:nvSpPr>
          <p:cNvPr id="157" name="Google Shape;157;p32"/>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8" name="Google Shape;158;p32"/>
          <p:cNvGrpSpPr/>
          <p:nvPr/>
        </p:nvGrpSpPr>
        <p:grpSpPr>
          <a:xfrm>
            <a:off x="746757" y="1560130"/>
            <a:ext cx="2479264" cy="4792133"/>
            <a:chOff x="746757" y="1574799"/>
            <a:chExt cx="2479264" cy="4792133"/>
          </a:xfrm>
        </p:grpSpPr>
        <p:sp>
          <p:nvSpPr>
            <p:cNvPr id="159" name="Google Shape;159;p32"/>
            <p:cNvSpPr/>
            <p:nvPr/>
          </p:nvSpPr>
          <p:spPr>
            <a:xfrm>
              <a:off x="746757" y="2031999"/>
              <a:ext cx="2479264" cy="43349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32"/>
            <p:cNvSpPr/>
            <p:nvPr/>
          </p:nvSpPr>
          <p:spPr>
            <a:xfrm>
              <a:off x="1529189" y="1574799"/>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mbria"/>
                  <a:ea typeface="Cambria"/>
                  <a:cs typeface="Cambria"/>
                  <a:sym typeface="Cambria"/>
                </a:rPr>
                <a:t>1</a:t>
              </a:r>
              <a:endParaRPr/>
            </a:p>
          </p:txBody>
        </p:sp>
      </p:grpSp>
      <p:grpSp>
        <p:nvGrpSpPr>
          <p:cNvPr id="161" name="Google Shape;161;p32"/>
          <p:cNvGrpSpPr/>
          <p:nvPr/>
        </p:nvGrpSpPr>
        <p:grpSpPr>
          <a:xfrm>
            <a:off x="3486496" y="1560130"/>
            <a:ext cx="2479264" cy="4792133"/>
            <a:chOff x="746757" y="1574799"/>
            <a:chExt cx="2479264" cy="4792133"/>
          </a:xfrm>
        </p:grpSpPr>
        <p:sp>
          <p:nvSpPr>
            <p:cNvPr id="162" name="Google Shape;162;p32"/>
            <p:cNvSpPr/>
            <p:nvPr/>
          </p:nvSpPr>
          <p:spPr>
            <a:xfrm>
              <a:off x="746757" y="2031999"/>
              <a:ext cx="2479264" cy="43349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32"/>
            <p:cNvSpPr/>
            <p:nvPr/>
          </p:nvSpPr>
          <p:spPr>
            <a:xfrm>
              <a:off x="1529189" y="1574799"/>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mbria"/>
                  <a:ea typeface="Cambria"/>
                  <a:cs typeface="Cambria"/>
                  <a:sym typeface="Cambria"/>
                </a:rPr>
                <a:t>2</a:t>
              </a:r>
              <a:endParaRPr/>
            </a:p>
          </p:txBody>
        </p:sp>
      </p:grpSp>
      <p:grpSp>
        <p:nvGrpSpPr>
          <p:cNvPr id="164" name="Google Shape;164;p32"/>
          <p:cNvGrpSpPr/>
          <p:nvPr/>
        </p:nvGrpSpPr>
        <p:grpSpPr>
          <a:xfrm>
            <a:off x="6226235" y="1560130"/>
            <a:ext cx="2479264" cy="4792133"/>
            <a:chOff x="746757" y="1574799"/>
            <a:chExt cx="2479264" cy="4792133"/>
          </a:xfrm>
        </p:grpSpPr>
        <p:sp>
          <p:nvSpPr>
            <p:cNvPr id="165" name="Google Shape;165;p32"/>
            <p:cNvSpPr/>
            <p:nvPr/>
          </p:nvSpPr>
          <p:spPr>
            <a:xfrm>
              <a:off x="746757" y="2031999"/>
              <a:ext cx="2479264" cy="43349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32"/>
            <p:cNvSpPr/>
            <p:nvPr/>
          </p:nvSpPr>
          <p:spPr>
            <a:xfrm>
              <a:off x="1529189" y="1574799"/>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mbria"/>
                  <a:ea typeface="Cambria"/>
                  <a:cs typeface="Cambria"/>
                  <a:sym typeface="Cambria"/>
                </a:rPr>
                <a:t>3</a:t>
              </a:r>
              <a:endParaRPr/>
            </a:p>
          </p:txBody>
        </p:sp>
      </p:grpSp>
      <p:grpSp>
        <p:nvGrpSpPr>
          <p:cNvPr id="167" name="Google Shape;167;p32"/>
          <p:cNvGrpSpPr/>
          <p:nvPr/>
        </p:nvGrpSpPr>
        <p:grpSpPr>
          <a:xfrm>
            <a:off x="8965975" y="1560130"/>
            <a:ext cx="2479264" cy="4792133"/>
            <a:chOff x="746757" y="1574799"/>
            <a:chExt cx="2479264" cy="4792133"/>
          </a:xfrm>
        </p:grpSpPr>
        <p:sp>
          <p:nvSpPr>
            <p:cNvPr id="168" name="Google Shape;168;p32"/>
            <p:cNvSpPr/>
            <p:nvPr/>
          </p:nvSpPr>
          <p:spPr>
            <a:xfrm>
              <a:off x="746757" y="2031999"/>
              <a:ext cx="2479264" cy="43349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32"/>
            <p:cNvSpPr/>
            <p:nvPr/>
          </p:nvSpPr>
          <p:spPr>
            <a:xfrm>
              <a:off x="1529189" y="1574799"/>
              <a:ext cx="914400" cy="91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mbria"/>
                  <a:ea typeface="Cambria"/>
                  <a:cs typeface="Cambria"/>
                  <a:sym typeface="Cambria"/>
                </a:rPr>
                <a:t>4</a:t>
              </a:r>
              <a:endParaRPr/>
            </a:p>
          </p:txBody>
        </p:sp>
      </p:grpSp>
      <p:sp>
        <p:nvSpPr>
          <p:cNvPr id="170" name="Google Shape;170;p32"/>
          <p:cNvSpPr txBox="1">
            <a:spLocks noGrp="1"/>
          </p:cNvSpPr>
          <p:nvPr>
            <p:ph type="body" idx="1"/>
          </p:nvPr>
        </p:nvSpPr>
        <p:spPr>
          <a:xfrm>
            <a:off x="3486496" y="2543448"/>
            <a:ext cx="2478024" cy="3739896"/>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b="0" cap="none">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32"/>
          <p:cNvSpPr txBox="1">
            <a:spLocks noGrp="1"/>
          </p:cNvSpPr>
          <p:nvPr>
            <p:ph type="body" idx="2"/>
          </p:nvPr>
        </p:nvSpPr>
        <p:spPr>
          <a:xfrm>
            <a:off x="6226855" y="2543448"/>
            <a:ext cx="2478024" cy="3739896"/>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b="0" cap="none">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32"/>
          <p:cNvSpPr txBox="1">
            <a:spLocks noGrp="1"/>
          </p:cNvSpPr>
          <p:nvPr>
            <p:ph type="body" idx="3"/>
          </p:nvPr>
        </p:nvSpPr>
        <p:spPr>
          <a:xfrm>
            <a:off x="8965974" y="2543448"/>
            <a:ext cx="2478024" cy="3739896"/>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b="0" cap="none">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2"/>
          <p:cNvSpPr txBox="1">
            <a:spLocks noGrp="1"/>
          </p:cNvSpPr>
          <p:nvPr>
            <p:ph type="body" idx="4"/>
          </p:nvPr>
        </p:nvSpPr>
        <p:spPr>
          <a:xfrm>
            <a:off x="746757" y="2543448"/>
            <a:ext cx="2478024" cy="3739896"/>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0"/>
              </a:spcBef>
              <a:spcAft>
                <a:spcPts val="0"/>
              </a:spcAft>
              <a:buClr>
                <a:srgbClr val="595959"/>
              </a:buClr>
              <a:buSzPts val="2000"/>
              <a:buNone/>
              <a:defRPr sz="2000" b="0" cap="none">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5616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losing">
  <p:cSld name="Closing">
    <p:bg>
      <p:bgPr>
        <a:solidFill>
          <a:srgbClr val="063C6C"/>
        </a:solidFill>
        <a:effectLst/>
      </p:bgPr>
    </p:bg>
    <p:spTree>
      <p:nvGrpSpPr>
        <p:cNvPr id="1" name="Shape 175"/>
        <p:cNvGrpSpPr/>
        <p:nvPr/>
      </p:nvGrpSpPr>
      <p:grpSpPr>
        <a:xfrm>
          <a:off x="0" y="0"/>
          <a:ext cx="0" cy="0"/>
          <a:chOff x="0" y="0"/>
          <a:chExt cx="0" cy="0"/>
        </a:xfrm>
      </p:grpSpPr>
      <p:sp>
        <p:nvSpPr>
          <p:cNvPr id="176" name="Google Shape;176;p22"/>
          <p:cNvSpPr/>
          <p:nvPr/>
        </p:nvSpPr>
        <p:spPr>
          <a:xfrm>
            <a:off x="0" y="4558691"/>
            <a:ext cx="12191987" cy="1851536"/>
          </a:xfrm>
          <a:prstGeom prst="rect">
            <a:avLst/>
          </a:prstGeom>
          <a:solidFill>
            <a:schemeClr val="lt1"/>
          </a:solidFill>
          <a:ln w="12700" cap="flat" cmpd="sng">
            <a:solidFill>
              <a:srgbClr val="063B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7" name="Google Shape;177;p22"/>
          <p:cNvCxnSpPr/>
          <p:nvPr/>
        </p:nvCxnSpPr>
        <p:spPr>
          <a:xfrm rot="10800000">
            <a:off x="413484" y="744830"/>
            <a:ext cx="0" cy="1554480"/>
          </a:xfrm>
          <a:prstGeom prst="straightConnector1">
            <a:avLst/>
          </a:prstGeom>
          <a:noFill/>
          <a:ln w="76200" cap="flat" cmpd="sng">
            <a:solidFill>
              <a:schemeClr val="accent3"/>
            </a:solidFill>
            <a:prstDash val="solid"/>
            <a:miter lim="800000"/>
            <a:headEnd type="none" w="sm" len="sm"/>
            <a:tailEnd type="none" w="sm" len="sm"/>
          </a:ln>
        </p:spPr>
      </p:cxnSp>
      <p:sp>
        <p:nvSpPr>
          <p:cNvPr id="178" name="Google Shape;178;p22"/>
          <p:cNvSpPr/>
          <p:nvPr/>
        </p:nvSpPr>
        <p:spPr>
          <a:xfrm>
            <a:off x="675968" y="2505941"/>
            <a:ext cx="6715530"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NCAPPS is funded and led by the Administration for Community Living and the Centers for Medicare &amp; Medicaid Services and is administered by HSRI.  </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content and views expressed in this webinar are those of the presenters and do not necessarily reflect that of Centers for Medicare and Medicaid Services (CMS)  or the Administration for Community Living (ACL) .</a:t>
            </a:r>
            <a:endParaRPr/>
          </a:p>
        </p:txBody>
      </p:sp>
      <p:pic>
        <p:nvPicPr>
          <p:cNvPr id="179" name="Google Shape;179;p22" descr="CMS Logo "/>
          <p:cNvPicPr preferRelativeResize="0"/>
          <p:nvPr/>
        </p:nvPicPr>
        <p:blipFill rotWithShape="1">
          <a:blip r:embed="rId2">
            <a:alphaModFix/>
          </a:blip>
          <a:srcRect/>
          <a:stretch/>
        </p:blipFill>
        <p:spPr>
          <a:xfrm>
            <a:off x="937889" y="4842866"/>
            <a:ext cx="3246120" cy="1188085"/>
          </a:xfrm>
          <a:prstGeom prst="rect">
            <a:avLst/>
          </a:prstGeom>
          <a:noFill/>
          <a:ln>
            <a:noFill/>
          </a:ln>
        </p:spPr>
      </p:pic>
      <p:pic>
        <p:nvPicPr>
          <p:cNvPr id="180" name="Google Shape;180;p22" descr="ACL logo"/>
          <p:cNvPicPr preferRelativeResize="0"/>
          <p:nvPr/>
        </p:nvPicPr>
        <p:blipFill rotWithShape="1">
          <a:blip r:embed="rId3">
            <a:alphaModFix/>
          </a:blip>
          <a:srcRect/>
          <a:stretch/>
        </p:blipFill>
        <p:spPr>
          <a:xfrm>
            <a:off x="5661033" y="5169891"/>
            <a:ext cx="2346960" cy="861060"/>
          </a:xfrm>
          <a:prstGeom prst="rect">
            <a:avLst/>
          </a:prstGeom>
          <a:noFill/>
          <a:ln>
            <a:noFill/>
          </a:ln>
        </p:spPr>
      </p:pic>
      <p:sp>
        <p:nvSpPr>
          <p:cNvPr id="181" name="Google Shape;181;p22"/>
          <p:cNvSpPr txBox="1">
            <a:spLocks noGrp="1"/>
          </p:cNvSpPr>
          <p:nvPr>
            <p:ph type="title"/>
          </p:nvPr>
        </p:nvSpPr>
        <p:spPr>
          <a:xfrm>
            <a:off x="675968" y="823464"/>
            <a:ext cx="449293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2"/>
          <p:cNvSpPr txBox="1">
            <a:spLocks noGrp="1"/>
          </p:cNvSpPr>
          <p:nvPr>
            <p:ph type="body" idx="1"/>
          </p:nvPr>
        </p:nvSpPr>
        <p:spPr>
          <a:xfrm>
            <a:off x="6527803" y="607564"/>
            <a:ext cx="5162551" cy="1541463"/>
          </a:xfrm>
          <a:prstGeom prst="rect">
            <a:avLst/>
          </a:prstGeom>
          <a:solidFill>
            <a:srgbClr val="B8DEFC"/>
          </a:solid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solidFill>
                  <a:srgbClr val="000000"/>
                </a:solidFill>
              </a:defRPr>
            </a:lvl1pPr>
            <a:lvl2pPr marL="914400" lvl="1" indent="-381000" algn="l">
              <a:lnSpc>
                <a:spcPct val="90000"/>
              </a:lnSpc>
              <a:spcBef>
                <a:spcPts val="500"/>
              </a:spcBef>
              <a:spcAft>
                <a:spcPts val="0"/>
              </a:spcAft>
              <a:buClr>
                <a:srgbClr val="000000"/>
              </a:buClr>
              <a:buSzPts val="2400"/>
              <a:buChar char="•"/>
              <a:defRPr>
                <a:solidFill>
                  <a:srgbClr val="000000"/>
                </a:solidFill>
              </a:defRPr>
            </a:lvl2pPr>
            <a:lvl3pPr marL="1371600" lvl="2" indent="-355600" algn="l">
              <a:lnSpc>
                <a:spcPct val="90000"/>
              </a:lnSpc>
              <a:spcBef>
                <a:spcPts val="500"/>
              </a:spcBef>
              <a:spcAft>
                <a:spcPts val="0"/>
              </a:spcAft>
              <a:buClr>
                <a:srgbClr val="000000"/>
              </a:buClr>
              <a:buSzPts val="2000"/>
              <a:buChar char="•"/>
              <a:defRPr>
                <a:solidFill>
                  <a:srgbClr val="000000"/>
                </a:solidFill>
              </a:defRPr>
            </a:lvl3pPr>
            <a:lvl4pPr marL="1828800" lvl="3" indent="-342900" algn="l">
              <a:lnSpc>
                <a:spcPct val="90000"/>
              </a:lnSpc>
              <a:spcBef>
                <a:spcPts val="500"/>
              </a:spcBef>
              <a:spcAft>
                <a:spcPts val="0"/>
              </a:spcAft>
              <a:buClr>
                <a:srgbClr val="000000"/>
              </a:buClr>
              <a:buSzPts val="1800"/>
              <a:buChar char="•"/>
              <a:defRPr>
                <a:solidFill>
                  <a:srgbClr val="000000"/>
                </a:solidFill>
              </a:defRPr>
            </a:lvl4pPr>
            <a:lvl5pPr marL="2286000" lvl="4" indent="-342900" algn="l">
              <a:lnSpc>
                <a:spcPct val="90000"/>
              </a:lnSpc>
              <a:spcBef>
                <a:spcPts val="500"/>
              </a:spcBef>
              <a:spcAft>
                <a:spcPts val="0"/>
              </a:spcAft>
              <a:buClr>
                <a:srgbClr val="000000"/>
              </a:buClr>
              <a:buSzPts val="1800"/>
              <a:buChar char="•"/>
              <a:defRPr>
                <a:solidFill>
                  <a:srgbClr val="000000"/>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40989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6" name="Google Shape;186;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8" name="Google Shape;188;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4569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61"/>
        <p:cNvGrpSpPr/>
        <p:nvPr/>
      </p:nvGrpSpPr>
      <p:grpSpPr>
        <a:xfrm>
          <a:off x="0" y="0"/>
          <a:ext cx="0" cy="0"/>
          <a:chOff x="0" y="0"/>
          <a:chExt cx="0" cy="0"/>
        </a:xfrm>
      </p:grpSpPr>
      <p:grpSp>
        <p:nvGrpSpPr>
          <p:cNvPr id="62" name="Google Shape;62;p24"/>
          <p:cNvGrpSpPr/>
          <p:nvPr/>
        </p:nvGrpSpPr>
        <p:grpSpPr>
          <a:xfrm>
            <a:off x="746760" y="1237303"/>
            <a:ext cx="10698480" cy="5233474"/>
            <a:chOff x="746760" y="1237303"/>
            <a:chExt cx="10698480" cy="5233474"/>
          </a:xfrm>
        </p:grpSpPr>
        <p:grpSp>
          <p:nvGrpSpPr>
            <p:cNvPr id="63" name="Google Shape;63;p24"/>
            <p:cNvGrpSpPr/>
            <p:nvPr/>
          </p:nvGrpSpPr>
          <p:grpSpPr>
            <a:xfrm>
              <a:off x="746760" y="3991514"/>
              <a:ext cx="10698480" cy="2479263"/>
              <a:chOff x="746760" y="1247226"/>
              <a:chExt cx="10698480" cy="2479263"/>
            </a:xfrm>
          </p:grpSpPr>
          <p:sp>
            <p:nvSpPr>
              <p:cNvPr id="64" name="Google Shape;64;p24"/>
              <p:cNvSpPr/>
              <p:nvPr/>
            </p:nvSpPr>
            <p:spPr>
              <a:xfrm>
                <a:off x="3486498" y="1247226"/>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24"/>
              <p:cNvSpPr/>
              <p:nvPr/>
            </p:nvSpPr>
            <p:spPr>
              <a:xfrm>
                <a:off x="8965976" y="1247226"/>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24"/>
              <p:cNvSpPr/>
              <p:nvPr/>
            </p:nvSpPr>
            <p:spPr>
              <a:xfrm>
                <a:off x="746760" y="1247226"/>
                <a:ext cx="2479264" cy="24792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Google Shape;67;p24"/>
              <p:cNvSpPr/>
              <p:nvPr/>
            </p:nvSpPr>
            <p:spPr>
              <a:xfrm>
                <a:off x="6226237" y="1247226"/>
                <a:ext cx="2479264" cy="247926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24"/>
              <p:cNvSpPr txBox="1"/>
              <p:nvPr/>
            </p:nvSpPr>
            <p:spPr>
              <a:xfrm>
                <a:off x="3486498" y="1247226"/>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2"/>
                  </a:buClr>
                  <a:buSzPts val="4800"/>
                  <a:buFont typeface="Cambria"/>
                  <a:buNone/>
                </a:pPr>
                <a:r>
                  <a:rPr lang="en-US" sz="4800" b="1" cap="none">
                    <a:solidFill>
                      <a:schemeClr val="accent2"/>
                    </a:solidFill>
                    <a:latin typeface="Cambria"/>
                    <a:ea typeface="Cambria"/>
                    <a:cs typeface="Cambria"/>
                    <a:sym typeface="Cambria"/>
                  </a:rPr>
                  <a:t>02</a:t>
                </a:r>
                <a:endParaRPr sz="6600" b="1" cap="none">
                  <a:solidFill>
                    <a:schemeClr val="accent2"/>
                  </a:solidFill>
                  <a:latin typeface="Cambria"/>
                  <a:ea typeface="Cambria"/>
                  <a:cs typeface="Cambria"/>
                  <a:sym typeface="Cambria"/>
                </a:endParaRPr>
              </a:p>
            </p:txBody>
          </p:sp>
          <p:sp>
            <p:nvSpPr>
              <p:cNvPr id="69" name="Google Shape;69;p24"/>
              <p:cNvSpPr txBox="1"/>
              <p:nvPr/>
            </p:nvSpPr>
            <p:spPr>
              <a:xfrm>
                <a:off x="8965976" y="1247226"/>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4"/>
                  </a:buClr>
                  <a:buSzPts val="4800"/>
                  <a:buFont typeface="Cambria"/>
                  <a:buNone/>
                </a:pPr>
                <a:r>
                  <a:rPr lang="en-US" sz="4800" b="1" cap="none">
                    <a:solidFill>
                      <a:schemeClr val="accent4"/>
                    </a:solidFill>
                    <a:latin typeface="Cambria"/>
                    <a:ea typeface="Cambria"/>
                    <a:cs typeface="Cambria"/>
                    <a:sym typeface="Cambria"/>
                  </a:rPr>
                  <a:t>04</a:t>
                </a:r>
                <a:endParaRPr sz="6600" b="1" cap="none">
                  <a:solidFill>
                    <a:schemeClr val="accent4"/>
                  </a:solidFill>
                  <a:latin typeface="Cambria"/>
                  <a:ea typeface="Cambria"/>
                  <a:cs typeface="Cambria"/>
                  <a:sym typeface="Cambria"/>
                </a:endParaRPr>
              </a:p>
            </p:txBody>
          </p:sp>
        </p:grpSp>
        <p:grpSp>
          <p:nvGrpSpPr>
            <p:cNvPr id="70" name="Google Shape;70;p24"/>
            <p:cNvGrpSpPr/>
            <p:nvPr/>
          </p:nvGrpSpPr>
          <p:grpSpPr>
            <a:xfrm>
              <a:off x="746760" y="1237303"/>
              <a:ext cx="10698480" cy="2489186"/>
              <a:chOff x="746760" y="3981591"/>
              <a:chExt cx="10698480" cy="2489186"/>
            </a:xfrm>
          </p:grpSpPr>
          <p:sp>
            <p:nvSpPr>
              <p:cNvPr id="71" name="Google Shape;71;p24"/>
              <p:cNvSpPr/>
              <p:nvPr/>
            </p:nvSpPr>
            <p:spPr>
              <a:xfrm>
                <a:off x="6226237" y="3991514"/>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24"/>
              <p:cNvSpPr/>
              <p:nvPr/>
            </p:nvSpPr>
            <p:spPr>
              <a:xfrm>
                <a:off x="746760" y="3991514"/>
                <a:ext cx="2479264" cy="247926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4"/>
              <p:cNvSpPr/>
              <p:nvPr/>
            </p:nvSpPr>
            <p:spPr>
              <a:xfrm>
                <a:off x="3486498" y="3991514"/>
                <a:ext cx="2479264" cy="247926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74;p24"/>
              <p:cNvSpPr/>
              <p:nvPr/>
            </p:nvSpPr>
            <p:spPr>
              <a:xfrm>
                <a:off x="8965976" y="3991514"/>
                <a:ext cx="2479264" cy="247926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24"/>
              <p:cNvSpPr txBox="1"/>
              <p:nvPr/>
            </p:nvSpPr>
            <p:spPr>
              <a:xfrm>
                <a:off x="768744" y="3981591"/>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1"/>
                  </a:buClr>
                  <a:buSzPts val="4800"/>
                  <a:buFont typeface="Cambria"/>
                  <a:buNone/>
                </a:pPr>
                <a:r>
                  <a:rPr lang="en-US" sz="4800" b="1" cap="none">
                    <a:solidFill>
                      <a:schemeClr val="accent1"/>
                    </a:solidFill>
                    <a:latin typeface="Cambria"/>
                    <a:ea typeface="Cambria"/>
                    <a:cs typeface="Cambria"/>
                    <a:sym typeface="Cambria"/>
                  </a:rPr>
                  <a:t>01</a:t>
                </a:r>
                <a:endParaRPr sz="6600" b="1" cap="none">
                  <a:solidFill>
                    <a:schemeClr val="accent1"/>
                  </a:solidFill>
                  <a:latin typeface="Cambria"/>
                  <a:ea typeface="Cambria"/>
                  <a:cs typeface="Cambria"/>
                  <a:sym typeface="Cambria"/>
                </a:endParaRPr>
              </a:p>
            </p:txBody>
          </p:sp>
          <p:sp>
            <p:nvSpPr>
              <p:cNvPr id="76" name="Google Shape;76;p24"/>
              <p:cNvSpPr txBox="1"/>
              <p:nvPr/>
            </p:nvSpPr>
            <p:spPr>
              <a:xfrm>
                <a:off x="6226236" y="3981591"/>
                <a:ext cx="1005840" cy="82296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3"/>
                  </a:buClr>
                  <a:buSzPts val="4800"/>
                  <a:buFont typeface="Cambria"/>
                  <a:buNone/>
                </a:pPr>
                <a:r>
                  <a:rPr lang="en-US" sz="4800" b="1" cap="none">
                    <a:solidFill>
                      <a:schemeClr val="accent3"/>
                    </a:solidFill>
                    <a:latin typeface="Cambria"/>
                    <a:ea typeface="Cambria"/>
                    <a:cs typeface="Cambria"/>
                    <a:sym typeface="Cambria"/>
                  </a:rPr>
                  <a:t>03</a:t>
                </a:r>
                <a:endParaRPr sz="6600" b="1" cap="none">
                  <a:solidFill>
                    <a:schemeClr val="accent3"/>
                  </a:solidFill>
                  <a:latin typeface="Cambria"/>
                  <a:ea typeface="Cambria"/>
                  <a:cs typeface="Cambria"/>
                  <a:sym typeface="Cambria"/>
                </a:endParaRPr>
              </a:p>
            </p:txBody>
          </p:sp>
        </p:grpSp>
      </p:grpSp>
      <p:cxnSp>
        <p:nvCxnSpPr>
          <p:cNvPr id="77" name="Google Shape;77;p24"/>
          <p:cNvCxnSpPr/>
          <p:nvPr/>
        </p:nvCxnSpPr>
        <p:spPr>
          <a:xfrm rot="10800000">
            <a:off x="413484" y="113769"/>
            <a:ext cx="0" cy="822960"/>
          </a:xfrm>
          <a:prstGeom prst="straightConnector1">
            <a:avLst/>
          </a:prstGeom>
          <a:noFill/>
          <a:ln w="76200" cap="flat" cmpd="sng">
            <a:solidFill>
              <a:srgbClr val="A5A5A5"/>
            </a:solidFill>
            <a:prstDash val="solid"/>
            <a:miter lim="800000"/>
            <a:headEnd type="none" w="sm" len="sm"/>
            <a:tailEnd type="none" w="sm" len="sm"/>
          </a:ln>
        </p:spPr>
      </p:cxnSp>
      <p:sp>
        <p:nvSpPr>
          <p:cNvPr id="78" name="Google Shape;78;p24"/>
          <p:cNvSpPr txBox="1"/>
          <p:nvPr/>
        </p:nvSpPr>
        <p:spPr>
          <a:xfrm>
            <a:off x="628069" y="-1101"/>
            <a:ext cx="6087436" cy="1031411"/>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accent1"/>
              </a:buClr>
              <a:buSzPts val="4000"/>
              <a:buFont typeface="Cambria"/>
              <a:buNone/>
            </a:pPr>
            <a:r>
              <a:rPr lang="en-US" sz="4000" b="1" cap="none">
                <a:solidFill>
                  <a:schemeClr val="accent1"/>
                </a:solidFill>
                <a:latin typeface="Cambria"/>
                <a:ea typeface="Cambria"/>
                <a:cs typeface="Cambria"/>
                <a:sym typeface="Cambria"/>
              </a:rPr>
              <a:t>AGENDA</a:t>
            </a:r>
            <a:endParaRPr sz="5400" b="1" cap="none">
              <a:solidFill>
                <a:schemeClr val="dk1"/>
              </a:solidFill>
              <a:latin typeface="Cambria"/>
              <a:ea typeface="Cambria"/>
              <a:cs typeface="Cambria"/>
              <a:sym typeface="Cambria"/>
            </a:endParaRPr>
          </a:p>
        </p:txBody>
      </p:sp>
      <p:sp>
        <p:nvSpPr>
          <p:cNvPr id="79" name="Google Shape;79;p24"/>
          <p:cNvSpPr txBox="1">
            <a:spLocks noGrp="1"/>
          </p:cNvSpPr>
          <p:nvPr>
            <p:ph type="body" idx="1"/>
          </p:nvPr>
        </p:nvSpPr>
        <p:spPr>
          <a:xfrm>
            <a:off x="746758" y="4594341"/>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4"/>
          <p:cNvSpPr txBox="1">
            <a:spLocks noGrp="1"/>
          </p:cNvSpPr>
          <p:nvPr>
            <p:ph type="body" idx="2"/>
          </p:nvPr>
        </p:nvSpPr>
        <p:spPr>
          <a:xfrm>
            <a:off x="746758" y="3994866"/>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4"/>
          <p:cNvSpPr txBox="1">
            <a:spLocks noGrp="1"/>
          </p:cNvSpPr>
          <p:nvPr>
            <p:ph type="body" idx="3"/>
          </p:nvPr>
        </p:nvSpPr>
        <p:spPr>
          <a:xfrm>
            <a:off x="3486497" y="1846400"/>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4"/>
          <p:cNvSpPr txBox="1">
            <a:spLocks noGrp="1"/>
          </p:cNvSpPr>
          <p:nvPr>
            <p:ph type="body" idx="4"/>
          </p:nvPr>
        </p:nvSpPr>
        <p:spPr>
          <a:xfrm>
            <a:off x="3486497" y="1246925"/>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4"/>
          <p:cNvSpPr txBox="1">
            <a:spLocks noGrp="1"/>
          </p:cNvSpPr>
          <p:nvPr>
            <p:ph type="body" idx="5"/>
          </p:nvPr>
        </p:nvSpPr>
        <p:spPr>
          <a:xfrm>
            <a:off x="6226236" y="4605051"/>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4"/>
          <p:cNvSpPr txBox="1">
            <a:spLocks noGrp="1"/>
          </p:cNvSpPr>
          <p:nvPr>
            <p:ph type="body" idx="6"/>
          </p:nvPr>
        </p:nvSpPr>
        <p:spPr>
          <a:xfrm>
            <a:off x="6226236" y="4005576"/>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4"/>
          <p:cNvSpPr txBox="1">
            <a:spLocks noGrp="1"/>
          </p:cNvSpPr>
          <p:nvPr>
            <p:ph type="body" idx="7"/>
          </p:nvPr>
        </p:nvSpPr>
        <p:spPr>
          <a:xfrm>
            <a:off x="8970633" y="1846400"/>
            <a:ext cx="2478024" cy="18764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4"/>
          <p:cNvSpPr txBox="1">
            <a:spLocks noGrp="1"/>
          </p:cNvSpPr>
          <p:nvPr>
            <p:ph type="body" idx="8"/>
          </p:nvPr>
        </p:nvSpPr>
        <p:spPr>
          <a:xfrm>
            <a:off x="8970633" y="1246925"/>
            <a:ext cx="2478024" cy="5760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2400"/>
              <a:buNone/>
              <a:defRPr sz="2400" b="1" cap="none">
                <a:solidFill>
                  <a:schemeClr val="lt1"/>
                </a:solidFill>
                <a:latin typeface="Cambria"/>
                <a:ea typeface="Cambria"/>
                <a:cs typeface="Cambria"/>
                <a:sym typeface="Cambria"/>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C903A93-4BFE-4D2D-B852-2C3BD0587676}"/>
              </a:ext>
            </a:extLst>
          </p:cNvPr>
          <p:cNvSpPr>
            <a:spLocks noGrp="1"/>
          </p:cNvSpPr>
          <p:nvPr>
            <p:ph type="sldNum" sz="quarter" idx="13"/>
          </p:nvPr>
        </p:nvSpPr>
        <p:spPr/>
        <p:txBody>
          <a:bodyPr/>
          <a:lstStyle/>
          <a:p>
            <a:fld id="{A39E18A1-5388-48D7-9BA0-F6425AA8662B}" type="slidenum">
              <a:rPr lang="en-US" smtClean="0"/>
              <a:t>‹#›</a:t>
            </a:fld>
            <a:endParaRPr lang="en-US"/>
          </a:p>
        </p:txBody>
      </p:sp>
    </p:spTree>
    <p:extLst>
      <p:ext uri="{BB962C8B-B14F-4D97-AF65-F5344CB8AC3E}">
        <p14:creationId xmlns:p14="http://schemas.microsoft.com/office/powerpoint/2010/main" val="3526924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14" name="TextBox 13">
            <a:extLst>
              <a:ext uri="{FF2B5EF4-FFF2-40B4-BE49-F238E27FC236}">
                <a16:creationId xmlns:a16="http://schemas.microsoft.com/office/drawing/2014/main" id="{1EC5F52B-485D-3644-8034-761D4FB2876F}"/>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32088896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14" name="TextBox 13">
            <a:extLst>
              <a:ext uri="{FF2B5EF4-FFF2-40B4-BE49-F238E27FC236}">
                <a16:creationId xmlns:a16="http://schemas.microsoft.com/office/drawing/2014/main" id="{1EC5F52B-485D-3644-8034-761D4FB2876F}"/>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3883591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14" name="TextBox 13">
            <a:extLst>
              <a:ext uri="{FF2B5EF4-FFF2-40B4-BE49-F238E27FC236}">
                <a16:creationId xmlns:a16="http://schemas.microsoft.com/office/drawing/2014/main" id="{1EC5F52B-485D-3644-8034-761D4FB2876F}"/>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2342857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14" name="TextBox 13">
            <a:extLst>
              <a:ext uri="{FF2B5EF4-FFF2-40B4-BE49-F238E27FC236}">
                <a16:creationId xmlns:a16="http://schemas.microsoft.com/office/drawing/2014/main" id="{1EC5F52B-485D-3644-8034-761D4FB2876F}"/>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60952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14" name="TextBox 13">
            <a:extLst>
              <a:ext uri="{FF2B5EF4-FFF2-40B4-BE49-F238E27FC236}">
                <a16:creationId xmlns:a16="http://schemas.microsoft.com/office/drawing/2014/main" id="{1EC5F52B-485D-3644-8034-761D4FB2876F}"/>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2368929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_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14" name="TextBox 13">
            <a:extLst>
              <a:ext uri="{FF2B5EF4-FFF2-40B4-BE49-F238E27FC236}">
                <a16:creationId xmlns:a16="http://schemas.microsoft.com/office/drawing/2014/main" id="{1EC5F52B-485D-3644-8034-761D4FB2876F}"/>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1726697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6_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14" name="TextBox 13">
            <a:extLst>
              <a:ext uri="{FF2B5EF4-FFF2-40B4-BE49-F238E27FC236}">
                <a16:creationId xmlns:a16="http://schemas.microsoft.com/office/drawing/2014/main" id="{1EC5F52B-485D-3644-8034-761D4FB2876F}"/>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831915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7_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14" name="TextBox 13">
            <a:extLst>
              <a:ext uri="{FF2B5EF4-FFF2-40B4-BE49-F238E27FC236}">
                <a16:creationId xmlns:a16="http://schemas.microsoft.com/office/drawing/2014/main" id="{1EC5F52B-485D-3644-8034-761D4FB2876F}"/>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2976481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5" name="Text Placeholder 15">
            <a:extLst>
              <a:ext uri="{FF2B5EF4-FFF2-40B4-BE49-F238E27FC236}">
                <a16:creationId xmlns:a16="http://schemas.microsoft.com/office/drawing/2014/main" id="{6A896046-AA46-7242-8FE2-CC2383A5CFCD}"/>
              </a:ext>
            </a:extLst>
          </p:cNvPr>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6" name="Text Placeholder 17">
            <a:extLst>
              <a:ext uri="{FF2B5EF4-FFF2-40B4-BE49-F238E27FC236}">
                <a16:creationId xmlns:a16="http://schemas.microsoft.com/office/drawing/2014/main" id="{D26FEA42-1F70-1841-978F-148A866BE51E}"/>
              </a:ext>
            </a:extLst>
          </p:cNvPr>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2" name="TextBox 1">
            <a:extLst>
              <a:ext uri="{FF2B5EF4-FFF2-40B4-BE49-F238E27FC236}">
                <a16:creationId xmlns:a16="http://schemas.microsoft.com/office/drawing/2014/main" id="{025DA92F-2667-0F04-6FE4-E97527683A79}"/>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2894391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_dark green">
  <p:cSld name="Section Header_dark green">
    <p:spTree>
      <p:nvGrpSpPr>
        <p:cNvPr id="1" name="Shape 87"/>
        <p:cNvGrpSpPr/>
        <p:nvPr/>
      </p:nvGrpSpPr>
      <p:grpSpPr>
        <a:xfrm>
          <a:off x="0" y="0"/>
          <a:ext cx="0" cy="0"/>
          <a:chOff x="0" y="0"/>
          <a:chExt cx="0" cy="0"/>
        </a:xfrm>
      </p:grpSpPr>
      <p:sp>
        <p:nvSpPr>
          <p:cNvPr id="88" name="Google Shape;88;p25"/>
          <p:cNvSpPr>
            <a:spLocks noGrp="1"/>
          </p:cNvSpPr>
          <p:nvPr>
            <p:ph type="pic" idx="2"/>
          </p:nvPr>
        </p:nvSpPr>
        <p:spPr>
          <a:xfrm>
            <a:off x="9175" y="1574799"/>
            <a:ext cx="12188952" cy="5285232"/>
          </a:xfrm>
          <a:prstGeom prst="rect">
            <a:avLst/>
          </a:prstGeom>
          <a:noFill/>
          <a:ln>
            <a:noFill/>
          </a:ln>
        </p:spPr>
      </p:sp>
      <p:cxnSp>
        <p:nvCxnSpPr>
          <p:cNvPr id="89" name="Google Shape;89;p25"/>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90" name="Google Shape;90;p25"/>
          <p:cNvSpPr txBox="1">
            <a:spLocks noGrp="1"/>
          </p:cNvSpPr>
          <p:nvPr>
            <p:ph type="title"/>
          </p:nvPr>
        </p:nvSpPr>
        <p:spPr>
          <a:xfrm>
            <a:off x="628068" y="-1101"/>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1" name="Google Shape;91;p25"/>
          <p:cNvPicPr preferRelativeResize="0"/>
          <p:nvPr/>
        </p:nvPicPr>
        <p:blipFill rotWithShape="1">
          <a:blip r:embed="rId2">
            <a:alphaModFix/>
          </a:blip>
          <a:srcRect t="22962"/>
          <a:stretch/>
        </p:blipFill>
        <p:spPr>
          <a:xfrm>
            <a:off x="0" y="1574800"/>
            <a:ext cx="8685175" cy="52832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2" name="TextBox 1">
            <a:extLst>
              <a:ext uri="{FF2B5EF4-FFF2-40B4-BE49-F238E27FC236}">
                <a16:creationId xmlns:a16="http://schemas.microsoft.com/office/drawing/2014/main" id="{20EC9784-C46D-7A1A-35A0-0CF058EAB44A}"/>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2526707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 6">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12" name="Text Placeholder 17"/>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2" name="TextBox 1">
            <a:extLst>
              <a:ext uri="{FF2B5EF4-FFF2-40B4-BE49-F238E27FC236}">
                <a16:creationId xmlns:a16="http://schemas.microsoft.com/office/drawing/2014/main" id="{DD640B37-7A60-28D1-727A-C40604688872}"/>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3696299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5" name="Text Placeholder 15">
            <a:extLst>
              <a:ext uri="{FF2B5EF4-FFF2-40B4-BE49-F238E27FC236}">
                <a16:creationId xmlns:a16="http://schemas.microsoft.com/office/drawing/2014/main" id="{530FEA1C-130E-BD49-AAC9-6259E7362BC6}"/>
              </a:ext>
            </a:extLst>
          </p:cNvPr>
          <p:cNvSpPr>
            <a:spLocks noGrp="1"/>
          </p:cNvSpPr>
          <p:nvPr>
            <p:ph type="body" sz="quarter" idx="13" hasCustomPrompt="1"/>
          </p:nvPr>
        </p:nvSpPr>
        <p:spPr>
          <a:xfrm>
            <a:off x="2409785" y="4121242"/>
            <a:ext cx="5643807"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PRESENTATION TITLE</a:t>
            </a:r>
          </a:p>
        </p:txBody>
      </p:sp>
      <p:sp>
        <p:nvSpPr>
          <p:cNvPr id="6" name="Text Placeholder 17">
            <a:extLst>
              <a:ext uri="{FF2B5EF4-FFF2-40B4-BE49-F238E27FC236}">
                <a16:creationId xmlns:a16="http://schemas.microsoft.com/office/drawing/2014/main" id="{5F9EA996-8DA7-BE44-8FA1-F6FD8B5D6972}"/>
              </a:ext>
            </a:extLst>
          </p:cNvPr>
          <p:cNvSpPr>
            <a:spLocks noGrp="1"/>
          </p:cNvSpPr>
          <p:nvPr>
            <p:ph type="body" sz="quarter" idx="14" hasCustomPrompt="1"/>
          </p:nvPr>
        </p:nvSpPr>
        <p:spPr>
          <a:xfrm>
            <a:off x="2409781" y="5818212"/>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PRESENTER’S NAME</a:t>
            </a:r>
          </a:p>
        </p:txBody>
      </p:sp>
      <p:sp>
        <p:nvSpPr>
          <p:cNvPr id="2" name="TextBox 1">
            <a:extLst>
              <a:ext uri="{FF2B5EF4-FFF2-40B4-BE49-F238E27FC236}">
                <a16:creationId xmlns:a16="http://schemas.microsoft.com/office/drawing/2014/main" id="{882945E4-7968-D34F-8485-B404F037CE22}"/>
              </a:ext>
            </a:extLst>
          </p:cNvPr>
          <p:cNvSpPr txBox="1"/>
          <p:nvPr userDrawn="1"/>
        </p:nvSpPr>
        <p:spPr>
          <a:xfrm>
            <a:off x="9868909" y="6584696"/>
            <a:ext cx="2323091" cy="256545"/>
          </a:xfrm>
          <a:prstGeom prst="rect">
            <a:avLst/>
          </a:prstGeom>
          <a:solidFill>
            <a:schemeClr val="bg2">
              <a:alpha val="55000"/>
            </a:schemeClr>
          </a:solidFill>
        </p:spPr>
        <p:txBody>
          <a:bodyPr wrap="square" rtlCol="0" anchor="ctr">
            <a:spAutoFit/>
          </a:bodyPr>
          <a:lstStyle/>
          <a:p>
            <a:r>
              <a:rPr lang="en-US" sz="1067">
                <a:solidFill>
                  <a:schemeClr val="tx1"/>
                </a:solidFill>
                <a:latin typeface="Trade Gothic LT Std"/>
                <a:cs typeface="Trade Gothic LT Std"/>
              </a:rPr>
              <a:t>©</a:t>
            </a:r>
            <a:r>
              <a:rPr lang="en-US" sz="1067" baseline="0">
                <a:solidFill>
                  <a:schemeClr val="tx1"/>
                </a:solidFill>
                <a:latin typeface="Trade Gothic LT Std"/>
                <a:cs typeface="Trade Gothic LT Std"/>
              </a:rPr>
              <a:t> </a:t>
            </a:r>
            <a:r>
              <a:rPr lang="en-US" sz="1067">
                <a:solidFill>
                  <a:schemeClr val="tx1"/>
                </a:solidFill>
                <a:latin typeface="Trade Gothic LT Std"/>
                <a:cs typeface="Trade Gothic LT Std"/>
              </a:rPr>
              <a:t>2023 Meals</a:t>
            </a:r>
            <a:r>
              <a:rPr lang="en-US" sz="1067" baseline="0">
                <a:solidFill>
                  <a:schemeClr val="tx1"/>
                </a:solidFill>
                <a:latin typeface="Trade Gothic LT Std"/>
                <a:cs typeface="Trade Gothic LT Std"/>
              </a:rPr>
              <a:t> on Wheels America </a:t>
            </a:r>
            <a:endParaRPr lang="en-US" sz="1067">
              <a:solidFill>
                <a:schemeClr val="tx1"/>
              </a:solidFill>
              <a:latin typeface="Trade Gothic LT Std"/>
              <a:cs typeface="Trade Gothic LT Std"/>
            </a:endParaRPr>
          </a:p>
        </p:txBody>
      </p:sp>
    </p:spTree>
    <p:extLst>
      <p:ext uri="{BB962C8B-B14F-4D97-AF65-F5344CB8AC3E}">
        <p14:creationId xmlns:p14="http://schemas.microsoft.com/office/powerpoint/2010/main" val="1499244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7" name="Text Placeholder 15">
            <a:extLst>
              <a:ext uri="{FF2B5EF4-FFF2-40B4-BE49-F238E27FC236}">
                <a16:creationId xmlns:a16="http://schemas.microsoft.com/office/drawing/2014/main" id="{AAD322F7-9F51-CA48-9A57-E640CEBE1840}"/>
              </a:ext>
            </a:extLst>
          </p:cNvPr>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8" name="Text Placeholder 17">
            <a:extLst>
              <a:ext uri="{FF2B5EF4-FFF2-40B4-BE49-F238E27FC236}">
                <a16:creationId xmlns:a16="http://schemas.microsoft.com/office/drawing/2014/main" id="{9EAA229F-6D3F-7B45-B491-D2EE2E346FD1}"/>
              </a:ext>
            </a:extLst>
          </p:cNvPr>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Tree>
    <p:extLst>
      <p:ext uri="{BB962C8B-B14F-4D97-AF65-F5344CB8AC3E}">
        <p14:creationId xmlns:p14="http://schemas.microsoft.com/office/powerpoint/2010/main" val="2938823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7" name="Text Placeholder 15">
            <a:extLst>
              <a:ext uri="{FF2B5EF4-FFF2-40B4-BE49-F238E27FC236}">
                <a16:creationId xmlns:a16="http://schemas.microsoft.com/office/drawing/2014/main" id="{AAD322F7-9F51-CA48-9A57-E640CEBE1840}"/>
              </a:ext>
            </a:extLst>
          </p:cNvPr>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8" name="Text Placeholder 17">
            <a:extLst>
              <a:ext uri="{FF2B5EF4-FFF2-40B4-BE49-F238E27FC236}">
                <a16:creationId xmlns:a16="http://schemas.microsoft.com/office/drawing/2014/main" id="{9EAA229F-6D3F-7B45-B491-D2EE2E346FD1}"/>
              </a:ext>
            </a:extLst>
          </p:cNvPr>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Tree>
    <p:extLst>
      <p:ext uri="{BB962C8B-B14F-4D97-AF65-F5344CB8AC3E}">
        <p14:creationId xmlns:p14="http://schemas.microsoft.com/office/powerpoint/2010/main" val="2880681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7" name="Text Placeholder 15">
            <a:extLst>
              <a:ext uri="{FF2B5EF4-FFF2-40B4-BE49-F238E27FC236}">
                <a16:creationId xmlns:a16="http://schemas.microsoft.com/office/drawing/2014/main" id="{AAD322F7-9F51-CA48-9A57-E640CEBE1840}"/>
              </a:ext>
            </a:extLst>
          </p:cNvPr>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8" name="Text Placeholder 17">
            <a:extLst>
              <a:ext uri="{FF2B5EF4-FFF2-40B4-BE49-F238E27FC236}">
                <a16:creationId xmlns:a16="http://schemas.microsoft.com/office/drawing/2014/main" id="{9EAA229F-6D3F-7B45-B491-D2EE2E346FD1}"/>
              </a:ext>
            </a:extLst>
          </p:cNvPr>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Tree>
    <p:extLst>
      <p:ext uri="{BB962C8B-B14F-4D97-AF65-F5344CB8AC3E}">
        <p14:creationId xmlns:p14="http://schemas.microsoft.com/office/powerpoint/2010/main" val="23976689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8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7" name="Text Placeholder 15">
            <a:extLst>
              <a:ext uri="{FF2B5EF4-FFF2-40B4-BE49-F238E27FC236}">
                <a16:creationId xmlns:a16="http://schemas.microsoft.com/office/drawing/2014/main" id="{AAD322F7-9F51-CA48-9A57-E640CEBE1840}"/>
              </a:ext>
            </a:extLst>
          </p:cNvPr>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8" name="Text Placeholder 17">
            <a:extLst>
              <a:ext uri="{FF2B5EF4-FFF2-40B4-BE49-F238E27FC236}">
                <a16:creationId xmlns:a16="http://schemas.microsoft.com/office/drawing/2014/main" id="{9EAA229F-6D3F-7B45-B491-D2EE2E346FD1}"/>
              </a:ext>
            </a:extLst>
          </p:cNvPr>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Tree>
    <p:extLst>
      <p:ext uri="{BB962C8B-B14F-4D97-AF65-F5344CB8AC3E}">
        <p14:creationId xmlns:p14="http://schemas.microsoft.com/office/powerpoint/2010/main" val="803776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
        <p:nvSpPr>
          <p:cNvPr id="7" name="Text Placeholder 15">
            <a:extLst>
              <a:ext uri="{FF2B5EF4-FFF2-40B4-BE49-F238E27FC236}">
                <a16:creationId xmlns:a16="http://schemas.microsoft.com/office/drawing/2014/main" id="{AAD322F7-9F51-CA48-9A57-E640CEBE1840}"/>
              </a:ext>
            </a:extLst>
          </p:cNvPr>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8" name="Text Placeholder 17">
            <a:extLst>
              <a:ext uri="{FF2B5EF4-FFF2-40B4-BE49-F238E27FC236}">
                <a16:creationId xmlns:a16="http://schemas.microsoft.com/office/drawing/2014/main" id="{9EAA229F-6D3F-7B45-B491-D2EE2E346FD1}"/>
              </a:ext>
            </a:extLst>
          </p:cNvPr>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Tree>
    <p:extLst>
      <p:ext uri="{BB962C8B-B14F-4D97-AF65-F5344CB8AC3E}">
        <p14:creationId xmlns:p14="http://schemas.microsoft.com/office/powerpoint/2010/main" val="4088251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2711881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32108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_bright green">
  <p:cSld name="1_Section Header_bright green">
    <p:spTree>
      <p:nvGrpSpPr>
        <p:cNvPr id="1" name="Shape 92"/>
        <p:cNvGrpSpPr/>
        <p:nvPr/>
      </p:nvGrpSpPr>
      <p:grpSpPr>
        <a:xfrm>
          <a:off x="0" y="0"/>
          <a:ext cx="0" cy="0"/>
          <a:chOff x="0" y="0"/>
          <a:chExt cx="0" cy="0"/>
        </a:xfrm>
      </p:grpSpPr>
      <p:sp>
        <p:nvSpPr>
          <p:cNvPr id="93" name="Google Shape;93;p26"/>
          <p:cNvSpPr>
            <a:spLocks noGrp="1"/>
          </p:cNvSpPr>
          <p:nvPr>
            <p:ph type="pic" idx="2"/>
          </p:nvPr>
        </p:nvSpPr>
        <p:spPr>
          <a:xfrm>
            <a:off x="9175" y="1574799"/>
            <a:ext cx="12188952" cy="5285232"/>
          </a:xfrm>
          <a:prstGeom prst="rect">
            <a:avLst/>
          </a:prstGeom>
          <a:noFill/>
          <a:ln>
            <a:noFill/>
          </a:ln>
        </p:spPr>
      </p:sp>
      <p:cxnSp>
        <p:nvCxnSpPr>
          <p:cNvPr id="94" name="Google Shape;94;p26"/>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95" name="Google Shape;95;p26"/>
          <p:cNvSpPr txBox="1">
            <a:spLocks noGrp="1"/>
          </p:cNvSpPr>
          <p:nvPr>
            <p:ph type="title"/>
          </p:nvPr>
        </p:nvSpPr>
        <p:spPr>
          <a:xfrm>
            <a:off x="628069" y="0"/>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 name="Google Shape;96;p26"/>
          <p:cNvPicPr preferRelativeResize="0"/>
          <p:nvPr/>
        </p:nvPicPr>
        <p:blipFill rotWithShape="1">
          <a:blip r:embed="rId2">
            <a:alphaModFix/>
          </a:blip>
          <a:srcRect t="22962"/>
          <a:stretch/>
        </p:blipFill>
        <p:spPr>
          <a:xfrm>
            <a:off x="0" y="1574800"/>
            <a:ext cx="8679085" cy="52832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1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3894632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2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857279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3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10602215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4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9283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5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74741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2762118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3015487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8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944519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9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5"/>
          <p:cNvSpPr>
            <a:spLocks noGrp="1"/>
          </p:cNvSpPr>
          <p:nvPr>
            <p:ph type="body" sz="quarter" idx="13" hasCustomPrompt="1"/>
          </p:nvPr>
        </p:nvSpPr>
        <p:spPr>
          <a:xfrm>
            <a:off x="0" y="618187"/>
            <a:ext cx="7105853" cy="1562636"/>
          </a:xfrm>
        </p:spPr>
        <p:txBody>
          <a:bodyPr anchor="ctr">
            <a:noAutofit/>
          </a:bodyPr>
          <a:lstStyle>
            <a:lvl1pPr marL="0" indent="0" algn="r">
              <a:buNone/>
              <a:defRPr sz="2400" cap="all" spc="300" baseline="0">
                <a:solidFill>
                  <a:srgbClr val="FFFFFF"/>
                </a:solidFill>
                <a:effectLst/>
                <a:latin typeface="Bryant Bold" panose="020B0503040000020003" pitchFamily="34" charset="0"/>
                <a:cs typeface="Bryant Bold" panose="020B0503040000020003" pitchFamily="34" charset="0"/>
              </a:defRPr>
            </a:lvl1pPr>
          </a:lstStyle>
          <a:p>
            <a:pPr lvl="0"/>
            <a:r>
              <a:rPr lang="en-US"/>
              <a:t>HEADER</a:t>
            </a:r>
          </a:p>
        </p:txBody>
      </p:sp>
      <p:sp>
        <p:nvSpPr>
          <p:cNvPr id="12" name="Text Placeholder 17"/>
          <p:cNvSpPr>
            <a:spLocks noGrp="1"/>
          </p:cNvSpPr>
          <p:nvPr>
            <p:ph type="body" sz="quarter" idx="14" hasCustomPrompt="1"/>
          </p:nvPr>
        </p:nvSpPr>
        <p:spPr>
          <a:xfrm>
            <a:off x="1255184" y="2418191"/>
            <a:ext cx="4840816" cy="535365"/>
          </a:xfrm>
        </p:spPr>
        <p:txBody>
          <a:bodyPr anchor="ctr">
            <a:noAutofit/>
          </a:bodyPr>
          <a:lstStyle>
            <a:lvl1pPr marL="0" indent="0" algn="r">
              <a:buNone/>
              <a:defRPr sz="1400" cap="all" spc="151">
                <a:solidFill>
                  <a:srgbClr val="003952"/>
                </a:solidFill>
                <a:latin typeface="Bryant Bold"/>
                <a:cs typeface="Bryant Bold"/>
              </a:defRPr>
            </a:lvl1pPr>
          </a:lstStyle>
          <a:p>
            <a:pPr lvl="0"/>
            <a:r>
              <a:rPr lang="en-US"/>
              <a:t>SUBHEAD</a:t>
            </a:r>
          </a:p>
        </p:txBody>
      </p:sp>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1231257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Header no subhea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3952"/>
                </a:solidFill>
              </a:defRPr>
            </a:lvl1pPr>
          </a:lstStyle>
          <a:p>
            <a:r>
              <a:rPr lang="en-US"/>
              <a:t>SLIDE TITLE</a:t>
            </a:r>
          </a:p>
        </p:txBody>
      </p:sp>
      <p:sp>
        <p:nvSpPr>
          <p:cNvPr id="6" name="Slide Number Placeholder 5"/>
          <p:cNvSpPr>
            <a:spLocks noGrp="1"/>
          </p:cNvSpPr>
          <p:nvPr>
            <p:ph type="sldNum" sz="quarter" idx="12"/>
          </p:nvPr>
        </p:nvSpPr>
        <p:spPr/>
        <p:txBody>
          <a:bodyPr/>
          <a:lstStyle/>
          <a:p>
            <a:fld id="{9FB462B5-94FE-194B-84B9-D397F9755EB5}" type="slidenum">
              <a:rPr lang="en-US" smtClean="0"/>
              <a:t>‹#›</a:t>
            </a:fld>
            <a:endParaRPr lang="en-US"/>
          </a:p>
        </p:txBody>
      </p:sp>
      <p:sp>
        <p:nvSpPr>
          <p:cNvPr id="8" name="Text Placeholder 7"/>
          <p:cNvSpPr>
            <a:spLocks noGrp="1"/>
          </p:cNvSpPr>
          <p:nvPr>
            <p:ph type="body" sz="quarter" idx="13" hasCustomPrompt="1"/>
          </p:nvPr>
        </p:nvSpPr>
        <p:spPr/>
        <p:txBody>
          <a:bodyPr/>
          <a:lstStyle>
            <a:lvl1pPr>
              <a:buClr>
                <a:srgbClr val="00B7C4"/>
              </a:buClr>
              <a:defRPr>
                <a:solidFill>
                  <a:srgbClr val="003952"/>
                </a:solidFill>
              </a:defRPr>
            </a:lvl1pPr>
            <a:lvl2pPr>
              <a:buClr>
                <a:srgbClr val="00B7C4"/>
              </a:buClr>
              <a:defRPr baseline="0">
                <a:solidFill>
                  <a:srgbClr val="003952"/>
                </a:solidFill>
              </a:defRPr>
            </a:lvl2pPr>
            <a:lvl3pPr>
              <a:buClr>
                <a:srgbClr val="00B7C4"/>
              </a:buClr>
              <a:defRPr>
                <a:solidFill>
                  <a:srgbClr val="003952"/>
                </a:solidFill>
              </a:defRPr>
            </a:lvl3pPr>
            <a:lvl4pPr>
              <a:buClr>
                <a:srgbClr val="00B7C4"/>
              </a:buClr>
              <a:defRPr>
                <a:solidFill>
                  <a:srgbClr val="003952"/>
                </a:solidFill>
              </a:defRPr>
            </a:lvl4pPr>
            <a:lvl5pPr>
              <a:buClr>
                <a:srgbClr val="00B7C4"/>
              </a:buClr>
              <a:defRPr>
                <a:solidFill>
                  <a:srgbClr val="003952"/>
                </a:solidFill>
              </a:defRPr>
            </a:lvl5pPr>
          </a:lstStyle>
          <a:p>
            <a:pPr lvl="0"/>
            <a:r>
              <a:rPr lang="en-US"/>
              <a:t>Content</a:t>
            </a:r>
          </a:p>
          <a:p>
            <a:pPr lvl="1"/>
            <a:r>
              <a:rPr lang="en-US"/>
              <a:t>Can insert info graphic on this page if necessary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11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Section Header_dark blue">
  <p:cSld name="2_Section Header_dark blue">
    <p:spTree>
      <p:nvGrpSpPr>
        <p:cNvPr id="1" name="Shape 97"/>
        <p:cNvGrpSpPr/>
        <p:nvPr/>
      </p:nvGrpSpPr>
      <p:grpSpPr>
        <a:xfrm>
          <a:off x="0" y="0"/>
          <a:ext cx="0" cy="0"/>
          <a:chOff x="0" y="0"/>
          <a:chExt cx="0" cy="0"/>
        </a:xfrm>
      </p:grpSpPr>
      <p:sp>
        <p:nvSpPr>
          <p:cNvPr id="98" name="Google Shape;98;p27"/>
          <p:cNvSpPr>
            <a:spLocks noGrp="1"/>
          </p:cNvSpPr>
          <p:nvPr>
            <p:ph type="pic" idx="2"/>
          </p:nvPr>
        </p:nvSpPr>
        <p:spPr>
          <a:xfrm>
            <a:off x="9175" y="1574799"/>
            <a:ext cx="12188952" cy="5285232"/>
          </a:xfrm>
          <a:prstGeom prst="rect">
            <a:avLst/>
          </a:prstGeom>
          <a:noFill/>
          <a:ln>
            <a:noFill/>
          </a:ln>
        </p:spPr>
      </p:sp>
      <p:cxnSp>
        <p:nvCxnSpPr>
          <p:cNvPr id="99" name="Google Shape;99;p27"/>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100" name="Google Shape;100;p27"/>
          <p:cNvSpPr txBox="1">
            <a:spLocks noGrp="1"/>
          </p:cNvSpPr>
          <p:nvPr>
            <p:ph type="title"/>
          </p:nvPr>
        </p:nvSpPr>
        <p:spPr>
          <a:xfrm>
            <a:off x="628068" y="-1101"/>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1" name="Google Shape;101;p27"/>
          <p:cNvPicPr preferRelativeResize="0"/>
          <p:nvPr/>
        </p:nvPicPr>
        <p:blipFill rotWithShape="1">
          <a:blip r:embed="rId2">
            <a:alphaModFix/>
          </a:blip>
          <a:srcRect t="22962"/>
          <a:stretch/>
        </p:blipFill>
        <p:spPr>
          <a:xfrm>
            <a:off x="0" y="1574800"/>
            <a:ext cx="8685175" cy="52832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Header &amp; Sub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FB462B5-94FE-194B-84B9-D397F9755EB5}" type="slidenum">
              <a:rPr lang="en-US" smtClean="0"/>
              <a:t>‹#›</a:t>
            </a:fld>
            <a:endParaRPr lang="en-US"/>
          </a:p>
        </p:txBody>
      </p:sp>
      <p:sp>
        <p:nvSpPr>
          <p:cNvPr id="2" name="Title 1"/>
          <p:cNvSpPr>
            <a:spLocks noGrp="1"/>
          </p:cNvSpPr>
          <p:nvPr>
            <p:ph type="title" hasCustomPrompt="1"/>
          </p:nvPr>
        </p:nvSpPr>
        <p:spPr>
          <a:xfrm>
            <a:off x="609600" y="275171"/>
            <a:ext cx="10972800" cy="822325"/>
          </a:xfrm>
        </p:spPr>
        <p:txBody>
          <a:bodyPr/>
          <a:lstStyle>
            <a:lvl1pPr>
              <a:defRPr spc="300">
                <a:solidFill>
                  <a:srgbClr val="003952"/>
                </a:solidFill>
              </a:defRPr>
            </a:lvl1pPr>
          </a:lstStyle>
          <a:p>
            <a:r>
              <a:rPr lang="en-US"/>
              <a:t>SLIDE HEADER/TITLE</a:t>
            </a:r>
          </a:p>
        </p:txBody>
      </p:sp>
      <p:sp>
        <p:nvSpPr>
          <p:cNvPr id="3" name="Text Placeholder 2"/>
          <p:cNvSpPr>
            <a:spLocks noGrp="1"/>
          </p:cNvSpPr>
          <p:nvPr>
            <p:ph type="body" idx="1" hasCustomPrompt="1"/>
          </p:nvPr>
        </p:nvSpPr>
        <p:spPr>
          <a:xfrm>
            <a:off x="606073" y="1122895"/>
            <a:ext cx="10972800" cy="485775"/>
          </a:xfrm>
        </p:spPr>
        <p:txBody>
          <a:bodyPr anchor="b">
            <a:normAutofit/>
          </a:bodyPr>
          <a:lstStyle>
            <a:lvl1pPr marL="0" indent="0" algn="ctr">
              <a:buNone/>
              <a:defRPr sz="2000" b="0" cap="all" spc="300">
                <a:solidFill>
                  <a:srgbClr val="00B7C4"/>
                </a:solidFill>
                <a:latin typeface="Bryant Bold"/>
                <a:cs typeface="Bryant Bold"/>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SUBHEAD/TITLE</a:t>
            </a:r>
          </a:p>
        </p:txBody>
      </p:sp>
      <p:sp>
        <p:nvSpPr>
          <p:cNvPr id="6" name="Text Placeholder 5"/>
          <p:cNvSpPr>
            <a:spLocks noGrp="1"/>
          </p:cNvSpPr>
          <p:nvPr>
            <p:ph type="body" sz="quarter" idx="13" hasCustomPrompt="1"/>
          </p:nvPr>
        </p:nvSpPr>
        <p:spPr>
          <a:xfrm>
            <a:off x="609610" y="1778004"/>
            <a:ext cx="10985500" cy="4347635"/>
          </a:xfrm>
        </p:spPr>
        <p:txBody>
          <a:bodyPr/>
          <a:lstStyle>
            <a:lvl1pPr>
              <a:buClr>
                <a:srgbClr val="00B7C4"/>
              </a:buClr>
              <a:defRPr baseline="0">
                <a:solidFill>
                  <a:srgbClr val="003952"/>
                </a:solidFill>
              </a:defRPr>
            </a:lvl1pPr>
            <a:lvl2pPr>
              <a:buClr>
                <a:srgbClr val="00B7C4"/>
              </a:buClr>
              <a:defRPr>
                <a:solidFill>
                  <a:srgbClr val="003952"/>
                </a:solidFill>
              </a:defRPr>
            </a:lvl2pPr>
            <a:lvl3pPr>
              <a:buClr>
                <a:srgbClr val="00B7C4"/>
              </a:buClr>
              <a:defRPr>
                <a:solidFill>
                  <a:srgbClr val="003952"/>
                </a:solidFill>
              </a:defRPr>
            </a:lvl3pPr>
            <a:lvl4pPr>
              <a:buClr>
                <a:srgbClr val="00B7C4"/>
              </a:buClr>
              <a:defRPr>
                <a:solidFill>
                  <a:srgbClr val="003952"/>
                </a:solidFill>
              </a:defRPr>
            </a:lvl4pPr>
            <a:lvl5pPr>
              <a:buClr>
                <a:srgbClr val="00B7C4"/>
              </a:buClr>
              <a:defRPr>
                <a:solidFill>
                  <a:srgbClr val="003952"/>
                </a:solidFill>
              </a:defRPr>
            </a:lvl5pPr>
          </a:lstStyle>
          <a:p>
            <a:pPr lvl="0"/>
            <a:r>
              <a:rPr lang="en-US"/>
              <a:t>Content. Can insert </a:t>
            </a:r>
            <a:r>
              <a:rPr lang="en-US" err="1"/>
              <a:t>infographic</a:t>
            </a:r>
            <a:r>
              <a:rPr lang="en-US"/>
              <a:t> on this page if necessary</a:t>
            </a:r>
          </a:p>
          <a:p>
            <a:pPr lvl="1"/>
            <a:r>
              <a:rPr lang="en-US"/>
              <a:t>Can insert info graphic on this page if necessary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5994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Header/Subheader with Info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72"/>
            <a:ext cx="10972800" cy="822325"/>
          </a:xfrm>
        </p:spPr>
        <p:txBody>
          <a:bodyPr/>
          <a:lstStyle>
            <a:lvl1pPr>
              <a:defRPr spc="300">
                <a:solidFill>
                  <a:srgbClr val="003952"/>
                </a:solidFill>
              </a:defRPr>
            </a:lvl1pPr>
          </a:lstStyle>
          <a:p>
            <a:r>
              <a:rPr lang="en-US"/>
              <a:t>SLIDE HEADER/TITLE</a:t>
            </a:r>
          </a:p>
        </p:txBody>
      </p:sp>
      <p:sp>
        <p:nvSpPr>
          <p:cNvPr id="3" name="Text Placeholder 2"/>
          <p:cNvSpPr>
            <a:spLocks noGrp="1"/>
          </p:cNvSpPr>
          <p:nvPr>
            <p:ph type="body" idx="1" hasCustomPrompt="1"/>
          </p:nvPr>
        </p:nvSpPr>
        <p:spPr>
          <a:xfrm>
            <a:off x="606073" y="1125717"/>
            <a:ext cx="10972800" cy="440619"/>
          </a:xfrm>
        </p:spPr>
        <p:txBody>
          <a:bodyPr anchor="b">
            <a:normAutofit/>
          </a:bodyPr>
          <a:lstStyle>
            <a:lvl1pPr marL="0" indent="0" algn="ctr">
              <a:buNone/>
              <a:defRPr sz="2000" b="0" cap="all" spc="300" baseline="0">
                <a:solidFill>
                  <a:srgbClr val="00B7C4"/>
                </a:solidFill>
                <a:latin typeface="Bryant Bold"/>
                <a:cs typeface="Bryant Bold"/>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SUBHEAD/ INFOGRAPHIC TITLE</a:t>
            </a:r>
          </a:p>
        </p:txBody>
      </p:sp>
      <p:sp>
        <p:nvSpPr>
          <p:cNvPr id="9" name="Slide Number Placeholder 8"/>
          <p:cNvSpPr>
            <a:spLocks noGrp="1"/>
          </p:cNvSpPr>
          <p:nvPr>
            <p:ph type="sldNum" sz="quarter" idx="12"/>
          </p:nvPr>
        </p:nvSpPr>
        <p:spPr/>
        <p:txBody>
          <a:bodyPr/>
          <a:lstStyle/>
          <a:p>
            <a:fld id="{9FB462B5-94FE-194B-84B9-D397F9755EB5}" type="slidenum">
              <a:rPr lang="en-US" smtClean="0"/>
              <a:t>‹#›</a:t>
            </a:fld>
            <a:endParaRPr lang="en-US"/>
          </a:p>
        </p:txBody>
      </p:sp>
      <p:sp>
        <p:nvSpPr>
          <p:cNvPr id="5" name="Picture Placeholder 4"/>
          <p:cNvSpPr>
            <a:spLocks noGrp="1"/>
          </p:cNvSpPr>
          <p:nvPr>
            <p:ph type="pic" sz="quarter" idx="13" hasCustomPrompt="1"/>
          </p:nvPr>
        </p:nvSpPr>
        <p:spPr>
          <a:xfrm>
            <a:off x="2567517" y="2017185"/>
            <a:ext cx="6872816" cy="3598333"/>
          </a:xfrm>
        </p:spPr>
        <p:txBody>
          <a:bodyPr/>
          <a:lstStyle>
            <a:lvl1pPr marL="285737" marR="0" indent="-285737" algn="l" defTabSz="457178" rtl="0" eaLnBrk="1" fontAlgn="auto" latinLnBrk="0" hangingPunct="1">
              <a:lnSpc>
                <a:spcPct val="100000"/>
              </a:lnSpc>
              <a:spcBef>
                <a:spcPct val="20000"/>
              </a:spcBef>
              <a:spcAft>
                <a:spcPts val="0"/>
              </a:spcAft>
              <a:buClr>
                <a:srgbClr val="00B7C4"/>
              </a:buClr>
              <a:buSzTx/>
              <a:buFont typeface="Arial"/>
              <a:buChar char="•"/>
              <a:tabLst/>
              <a:defRPr b="0" baseline="0">
                <a:solidFill>
                  <a:srgbClr val="003952"/>
                </a:solidFill>
              </a:defRPr>
            </a:lvl1pPr>
          </a:lstStyle>
          <a:p>
            <a:r>
              <a:rPr lang="en-US"/>
              <a:t>Copy &amp; paste an info graphic from the bank at the end of the PowerPoint into this frame.</a:t>
            </a:r>
          </a:p>
        </p:txBody>
      </p:sp>
    </p:spTree>
    <p:extLst>
      <p:ext uri="{BB962C8B-B14F-4D97-AF65-F5344CB8AC3E}">
        <p14:creationId xmlns:p14="http://schemas.microsoft.com/office/powerpoint/2010/main" val="2656596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Header with Info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72"/>
            <a:ext cx="10972800" cy="822325"/>
          </a:xfrm>
        </p:spPr>
        <p:txBody>
          <a:bodyPr/>
          <a:lstStyle>
            <a:lvl1pPr>
              <a:defRPr spc="300" baseline="0">
                <a:solidFill>
                  <a:srgbClr val="003952"/>
                </a:solidFill>
              </a:defRPr>
            </a:lvl1pPr>
          </a:lstStyle>
          <a:p>
            <a:r>
              <a:rPr lang="en-US"/>
              <a:t>SLIDE HEADER/TITLE</a:t>
            </a:r>
          </a:p>
        </p:txBody>
      </p:sp>
      <p:sp>
        <p:nvSpPr>
          <p:cNvPr id="9" name="Slide Number Placeholder 8"/>
          <p:cNvSpPr>
            <a:spLocks noGrp="1"/>
          </p:cNvSpPr>
          <p:nvPr>
            <p:ph type="sldNum" sz="quarter" idx="12"/>
          </p:nvPr>
        </p:nvSpPr>
        <p:spPr/>
        <p:txBody>
          <a:bodyPr/>
          <a:lstStyle/>
          <a:p>
            <a:fld id="{9FB462B5-94FE-194B-84B9-D397F9755EB5}" type="slidenum">
              <a:rPr lang="en-US" smtClean="0"/>
              <a:t>‹#›</a:t>
            </a:fld>
            <a:endParaRPr lang="en-US"/>
          </a:p>
        </p:txBody>
      </p:sp>
      <p:sp>
        <p:nvSpPr>
          <p:cNvPr id="5" name="Picture Placeholder 4"/>
          <p:cNvSpPr>
            <a:spLocks noGrp="1"/>
          </p:cNvSpPr>
          <p:nvPr>
            <p:ph type="pic" sz="quarter" idx="13" hasCustomPrompt="1"/>
          </p:nvPr>
        </p:nvSpPr>
        <p:spPr>
          <a:xfrm>
            <a:off x="2567517" y="2017185"/>
            <a:ext cx="6872816" cy="3598333"/>
          </a:xfrm>
        </p:spPr>
        <p:txBody>
          <a:bodyPr/>
          <a:lstStyle>
            <a:lvl1pPr>
              <a:buClr>
                <a:srgbClr val="00B7C4"/>
              </a:buClr>
              <a:buFont typeface="Arial"/>
              <a:buChar char="•"/>
              <a:defRPr b="0" baseline="0">
                <a:solidFill>
                  <a:srgbClr val="003952"/>
                </a:solidFill>
              </a:defRPr>
            </a:lvl1pPr>
          </a:lstStyle>
          <a:p>
            <a:r>
              <a:rPr lang="en-US"/>
              <a:t>Copy &amp; paste an info graphic from the bank at the end of the PowerPoint into this frame. </a:t>
            </a:r>
          </a:p>
        </p:txBody>
      </p:sp>
    </p:spTree>
    <p:extLst>
      <p:ext uri="{BB962C8B-B14F-4D97-AF65-F5344CB8AC3E}">
        <p14:creationId xmlns:p14="http://schemas.microsoft.com/office/powerpoint/2010/main" val="949222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3952"/>
                </a:solidFill>
              </a:defRPr>
            </a:lvl1pPr>
          </a:lstStyle>
          <a:p>
            <a:r>
              <a:rPr lang="en-US"/>
              <a:t>Slide title / header</a:t>
            </a:r>
          </a:p>
        </p:txBody>
      </p:sp>
      <p:sp>
        <p:nvSpPr>
          <p:cNvPr id="7" name="Slide Number Placeholder 6"/>
          <p:cNvSpPr>
            <a:spLocks noGrp="1"/>
          </p:cNvSpPr>
          <p:nvPr>
            <p:ph type="sldNum" sz="quarter" idx="12"/>
          </p:nvPr>
        </p:nvSpPr>
        <p:spPr/>
        <p:txBody>
          <a:bodyPr/>
          <a:lstStyle/>
          <a:p>
            <a:fld id="{9FB462B5-94FE-194B-84B9-D397F9755EB5}" type="slidenum">
              <a:rPr lang="en-US" smtClean="0"/>
              <a:t>‹#›</a:t>
            </a:fld>
            <a:endParaRPr lang="en-US"/>
          </a:p>
        </p:txBody>
      </p:sp>
      <p:sp>
        <p:nvSpPr>
          <p:cNvPr id="9" name="Picture Placeholder 8"/>
          <p:cNvSpPr>
            <a:spLocks noGrp="1"/>
          </p:cNvSpPr>
          <p:nvPr>
            <p:ph type="pic" sz="quarter" idx="13" hasCustomPrompt="1"/>
          </p:nvPr>
        </p:nvSpPr>
        <p:spPr>
          <a:xfrm>
            <a:off x="7762531" y="1632662"/>
            <a:ext cx="3819879" cy="2111023"/>
          </a:xfrm>
        </p:spPr>
        <p:txBody>
          <a:bodyPr>
            <a:normAutofit/>
          </a:bodyPr>
          <a:lstStyle>
            <a:lvl1pPr marL="342882" marR="0" indent="-342882" algn="l" defTabSz="457178" rtl="0" eaLnBrk="1" fontAlgn="auto" latinLnBrk="0" hangingPunct="1">
              <a:lnSpc>
                <a:spcPct val="100000"/>
              </a:lnSpc>
              <a:spcBef>
                <a:spcPct val="20000"/>
              </a:spcBef>
              <a:spcAft>
                <a:spcPts val="0"/>
              </a:spcAft>
              <a:buClr>
                <a:srgbClr val="00B7C4"/>
              </a:buClr>
              <a:buSzTx/>
              <a:buFont typeface="Arial"/>
              <a:buChar char="•"/>
              <a:tabLst/>
              <a:defRPr sz="1200" baseline="0">
                <a:solidFill>
                  <a:srgbClr val="003952"/>
                </a:solidFill>
              </a:defRPr>
            </a:lvl1pPr>
          </a:lstStyle>
          <a:p>
            <a:r>
              <a:rPr lang="en-US"/>
              <a:t>Copy &amp; paste an info graphic from the bank at the end of the PowerPoint into this frame. </a:t>
            </a:r>
          </a:p>
        </p:txBody>
      </p:sp>
      <p:sp>
        <p:nvSpPr>
          <p:cNvPr id="13" name="Picture Placeholder 8"/>
          <p:cNvSpPr>
            <a:spLocks noGrp="1"/>
          </p:cNvSpPr>
          <p:nvPr>
            <p:ph type="pic" sz="quarter" idx="14" hasCustomPrompt="1"/>
          </p:nvPr>
        </p:nvSpPr>
        <p:spPr>
          <a:xfrm>
            <a:off x="7762531" y="4000507"/>
            <a:ext cx="3819879" cy="2111023"/>
          </a:xfrm>
        </p:spPr>
        <p:txBody>
          <a:bodyPr>
            <a:normAutofit/>
          </a:bodyPr>
          <a:lstStyle>
            <a:lvl1pPr marL="342882" marR="0" indent="-342882" algn="l" defTabSz="457178" rtl="0" eaLnBrk="1" fontAlgn="auto" latinLnBrk="0" hangingPunct="1">
              <a:lnSpc>
                <a:spcPct val="100000"/>
              </a:lnSpc>
              <a:spcBef>
                <a:spcPct val="20000"/>
              </a:spcBef>
              <a:spcAft>
                <a:spcPts val="0"/>
              </a:spcAft>
              <a:buClr>
                <a:srgbClr val="00B7C4"/>
              </a:buClr>
              <a:buSzTx/>
              <a:buFont typeface="Arial"/>
              <a:buChar char="•"/>
              <a:tabLst/>
              <a:defRPr sz="1200" baseline="0">
                <a:solidFill>
                  <a:srgbClr val="003952"/>
                </a:solidFill>
              </a:defRPr>
            </a:lvl1pPr>
          </a:lstStyle>
          <a:p>
            <a:r>
              <a:rPr lang="en-US"/>
              <a:t>If dropping in a photo, be sure to round the edges! (There’s a how-to at the end of the slide)</a:t>
            </a:r>
          </a:p>
          <a:p>
            <a:endParaRPr lang="en-US"/>
          </a:p>
        </p:txBody>
      </p:sp>
      <p:sp>
        <p:nvSpPr>
          <p:cNvPr id="17" name="Text Placeholder 16"/>
          <p:cNvSpPr>
            <a:spLocks noGrp="1"/>
          </p:cNvSpPr>
          <p:nvPr>
            <p:ph type="body" sz="quarter" idx="15" hasCustomPrompt="1"/>
          </p:nvPr>
        </p:nvSpPr>
        <p:spPr>
          <a:xfrm>
            <a:off x="609600" y="1631950"/>
            <a:ext cx="6910917" cy="4478867"/>
          </a:xfrm>
        </p:spPr>
        <p:txBody>
          <a:bodyPr/>
          <a:lstStyle>
            <a:lvl1pPr>
              <a:buClr>
                <a:srgbClr val="00B7C4"/>
              </a:buClr>
              <a:defRPr>
                <a:solidFill>
                  <a:srgbClr val="003952"/>
                </a:solidFill>
              </a:defRPr>
            </a:lvl1pPr>
            <a:lvl2pPr>
              <a:buClr>
                <a:srgbClr val="00B7C4"/>
              </a:buClr>
              <a:defRPr>
                <a:solidFill>
                  <a:srgbClr val="003952"/>
                </a:solidFill>
              </a:defRPr>
            </a:lvl2pPr>
            <a:lvl3pPr>
              <a:buClr>
                <a:srgbClr val="00B7C4"/>
              </a:buClr>
              <a:defRPr>
                <a:solidFill>
                  <a:srgbClr val="003952"/>
                </a:solidFill>
              </a:defRPr>
            </a:lvl3pPr>
            <a:lvl4pPr>
              <a:buClr>
                <a:srgbClr val="00B7C4"/>
              </a:buClr>
              <a:defRPr>
                <a:solidFill>
                  <a:srgbClr val="003952"/>
                </a:solidFill>
              </a:defRPr>
            </a:lvl4pPr>
            <a:lvl5pPr>
              <a:buClr>
                <a:srgbClr val="00B7C4"/>
              </a:buClr>
              <a:defRPr>
                <a:solidFill>
                  <a:srgbClr val="003952"/>
                </a:solidFill>
              </a:defRPr>
            </a:lvl5p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97912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3952"/>
                </a:solidFill>
              </a:defRPr>
            </a:lvl1pPr>
          </a:lstStyle>
          <a:p>
            <a:r>
              <a:rPr lang="en-US"/>
              <a:t>Slide title / header</a:t>
            </a:r>
          </a:p>
        </p:txBody>
      </p:sp>
      <p:sp>
        <p:nvSpPr>
          <p:cNvPr id="7" name="Slide Number Placeholder 6"/>
          <p:cNvSpPr>
            <a:spLocks noGrp="1"/>
          </p:cNvSpPr>
          <p:nvPr>
            <p:ph type="sldNum" sz="quarter" idx="12"/>
          </p:nvPr>
        </p:nvSpPr>
        <p:spPr/>
        <p:txBody>
          <a:bodyPr/>
          <a:lstStyle/>
          <a:p>
            <a:fld id="{9FB462B5-94FE-194B-84B9-D397F9755EB5}" type="slidenum">
              <a:rPr lang="en-US" smtClean="0"/>
              <a:t>‹#›</a:t>
            </a:fld>
            <a:endParaRPr lang="en-US"/>
          </a:p>
        </p:txBody>
      </p:sp>
      <p:sp>
        <p:nvSpPr>
          <p:cNvPr id="13" name="Picture Placeholder 8"/>
          <p:cNvSpPr>
            <a:spLocks noGrp="1"/>
          </p:cNvSpPr>
          <p:nvPr>
            <p:ph type="pic" sz="quarter" idx="14" hasCustomPrompt="1"/>
          </p:nvPr>
        </p:nvSpPr>
        <p:spPr>
          <a:xfrm>
            <a:off x="6949440" y="2208110"/>
            <a:ext cx="4632960" cy="3091745"/>
          </a:xfrm>
        </p:spPr>
        <p:txBody>
          <a:bodyPr>
            <a:normAutofit/>
          </a:bodyPr>
          <a:lstStyle>
            <a:lvl1pPr marL="342882" marR="0" indent="-342882" algn="l" defTabSz="457178" rtl="0" eaLnBrk="1" fontAlgn="auto" latinLnBrk="0" hangingPunct="1">
              <a:lnSpc>
                <a:spcPct val="100000"/>
              </a:lnSpc>
              <a:spcBef>
                <a:spcPct val="20000"/>
              </a:spcBef>
              <a:spcAft>
                <a:spcPts val="0"/>
              </a:spcAft>
              <a:buClr>
                <a:srgbClr val="00B7C4"/>
              </a:buClr>
              <a:buSzTx/>
              <a:buFont typeface="Arial"/>
              <a:buChar char="•"/>
              <a:tabLst/>
              <a:defRPr sz="1200" baseline="0">
                <a:solidFill>
                  <a:srgbClr val="003952"/>
                </a:solidFill>
              </a:defRPr>
            </a:lvl1pPr>
          </a:lstStyle>
          <a:p>
            <a:r>
              <a:rPr lang="en-US"/>
              <a:t>Be sure to round the edges of your photo! Info graphic can also be placed here</a:t>
            </a:r>
          </a:p>
          <a:p>
            <a:endParaRPr lang="en-US"/>
          </a:p>
        </p:txBody>
      </p:sp>
      <p:sp>
        <p:nvSpPr>
          <p:cNvPr id="17" name="Text Placeholder 16"/>
          <p:cNvSpPr>
            <a:spLocks noGrp="1"/>
          </p:cNvSpPr>
          <p:nvPr>
            <p:ph type="body" sz="quarter" idx="15" hasCustomPrompt="1"/>
          </p:nvPr>
        </p:nvSpPr>
        <p:spPr>
          <a:xfrm>
            <a:off x="609601" y="1631950"/>
            <a:ext cx="6109547" cy="4478867"/>
          </a:xfrm>
        </p:spPr>
        <p:txBody>
          <a:bodyPr/>
          <a:lstStyle>
            <a:lvl1pPr>
              <a:buClr>
                <a:srgbClr val="00B7C4"/>
              </a:buClr>
              <a:defRPr>
                <a:solidFill>
                  <a:srgbClr val="003952"/>
                </a:solidFill>
              </a:defRPr>
            </a:lvl1pPr>
            <a:lvl2pPr>
              <a:buClr>
                <a:srgbClr val="00B7C4"/>
              </a:buClr>
              <a:defRPr>
                <a:solidFill>
                  <a:srgbClr val="003952"/>
                </a:solidFill>
              </a:defRPr>
            </a:lvl2pPr>
            <a:lvl3pPr>
              <a:buClr>
                <a:srgbClr val="00B7C4"/>
              </a:buClr>
              <a:defRPr>
                <a:solidFill>
                  <a:srgbClr val="003952"/>
                </a:solidFill>
              </a:defRPr>
            </a:lvl3pPr>
            <a:lvl4pPr>
              <a:buClr>
                <a:srgbClr val="00B7C4"/>
              </a:buClr>
              <a:defRPr>
                <a:solidFill>
                  <a:srgbClr val="003952"/>
                </a:solidFill>
              </a:defRPr>
            </a:lvl4pPr>
            <a:lvl5pPr>
              <a:buClr>
                <a:srgbClr val="00B7C4"/>
              </a:buClr>
              <a:defRPr>
                <a:solidFill>
                  <a:srgbClr val="003952"/>
                </a:solidFill>
              </a:defRPr>
            </a:lvl5pPr>
          </a:lstStyle>
          <a:p>
            <a:pPr lvl="0"/>
            <a:r>
              <a:rPr lang="en-US"/>
              <a:t>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169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Header, Text &amp;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10" y="273056"/>
            <a:ext cx="5345289" cy="869949"/>
          </a:xfrm>
        </p:spPr>
        <p:txBody>
          <a:bodyPr anchor="b"/>
          <a:lstStyle>
            <a:lvl1pPr algn="r">
              <a:defRPr sz="2000" b="1">
                <a:solidFill>
                  <a:srgbClr val="003952"/>
                </a:solidFill>
              </a:defRPr>
            </a:lvl1pPr>
          </a:lstStyle>
          <a:p>
            <a:r>
              <a:rPr lang="en-US"/>
              <a:t>HEADER</a:t>
            </a:r>
          </a:p>
        </p:txBody>
      </p:sp>
      <p:sp>
        <p:nvSpPr>
          <p:cNvPr id="4" name="Text Placeholder 3"/>
          <p:cNvSpPr>
            <a:spLocks noGrp="1"/>
          </p:cNvSpPr>
          <p:nvPr>
            <p:ph type="body" sz="half" idx="2" hasCustomPrompt="1"/>
          </p:nvPr>
        </p:nvSpPr>
        <p:spPr>
          <a:xfrm>
            <a:off x="609610" y="1435103"/>
            <a:ext cx="5345289" cy="4690533"/>
          </a:xfrm>
        </p:spPr>
        <p:txBody>
          <a:bodyPr/>
          <a:lstStyle>
            <a:lvl1pPr marL="0" indent="0" algn="r">
              <a:buNone/>
              <a:defRPr sz="1400" baseline="0">
                <a:solidFill>
                  <a:srgbClr val="003952"/>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algn="r"/>
            <a:r>
              <a:rPr lang="en-US">
                <a:solidFill>
                  <a:srgbClr val="042B41"/>
                </a:solidFill>
                <a:latin typeface="Trade Gothic LT Std"/>
                <a:cs typeface="Trade Gothic LT Std"/>
              </a:rPr>
              <a:t>Body copy goes here.</a:t>
            </a:r>
          </a:p>
          <a:p>
            <a:pPr algn="r"/>
            <a:r>
              <a:rPr lang="en-US">
                <a:solidFill>
                  <a:srgbClr val="042B41"/>
                </a:solidFill>
                <a:latin typeface="Trade Gothic LT Std"/>
                <a:cs typeface="Trade Gothic LT Std"/>
              </a:rPr>
              <a:t>Space on right for event photos, or info graphic(s) not for decorative element.</a:t>
            </a:r>
          </a:p>
        </p:txBody>
      </p:sp>
      <p:sp>
        <p:nvSpPr>
          <p:cNvPr id="7" name="Slide Number Placeholder 6"/>
          <p:cNvSpPr>
            <a:spLocks noGrp="1"/>
          </p:cNvSpPr>
          <p:nvPr>
            <p:ph type="sldNum" sz="quarter" idx="12"/>
          </p:nvPr>
        </p:nvSpPr>
        <p:spPr/>
        <p:txBody>
          <a:bodyPr/>
          <a:lstStyle/>
          <a:p>
            <a:fld id="{9FB462B5-94FE-194B-84B9-D397F9755EB5}" type="slidenum">
              <a:rPr lang="en-US" smtClean="0"/>
              <a:t>‹#›</a:t>
            </a:fld>
            <a:endParaRPr lang="en-US"/>
          </a:p>
        </p:txBody>
      </p:sp>
      <p:sp>
        <p:nvSpPr>
          <p:cNvPr id="9" name="Picture Placeholder 8"/>
          <p:cNvSpPr>
            <a:spLocks noGrp="1"/>
          </p:cNvSpPr>
          <p:nvPr>
            <p:ph type="pic" sz="quarter" idx="13" hasCustomPrompt="1"/>
          </p:nvPr>
        </p:nvSpPr>
        <p:spPr>
          <a:xfrm>
            <a:off x="6372587" y="273051"/>
            <a:ext cx="4730044" cy="2687700"/>
          </a:xfrm>
        </p:spPr>
        <p:txBody>
          <a:bodyPr>
            <a:normAutofit/>
          </a:bodyPr>
          <a:lstStyle>
            <a:lvl1pPr>
              <a:buClr>
                <a:srgbClr val="00B7C4"/>
              </a:buClr>
              <a:defRPr sz="1200" baseline="0">
                <a:solidFill>
                  <a:srgbClr val="003952"/>
                </a:solidFill>
              </a:defRPr>
            </a:lvl1pPr>
          </a:lstStyle>
          <a:p>
            <a:r>
              <a:rPr lang="en-US"/>
              <a:t>Don’t forget to round photo edges!</a:t>
            </a:r>
          </a:p>
        </p:txBody>
      </p:sp>
      <p:sp>
        <p:nvSpPr>
          <p:cNvPr id="10" name="Picture Placeholder 8"/>
          <p:cNvSpPr>
            <a:spLocks noGrp="1"/>
          </p:cNvSpPr>
          <p:nvPr>
            <p:ph type="pic" sz="quarter" idx="14" hasCustomPrompt="1"/>
          </p:nvPr>
        </p:nvSpPr>
        <p:spPr>
          <a:xfrm>
            <a:off x="6372587" y="3437935"/>
            <a:ext cx="4730044" cy="2687700"/>
          </a:xfrm>
        </p:spPr>
        <p:txBody>
          <a:bodyPr>
            <a:normAutofit/>
          </a:bodyPr>
          <a:lstStyle>
            <a:lvl1pPr>
              <a:buClr>
                <a:srgbClr val="00B7C4"/>
              </a:buClr>
              <a:defRPr sz="1200">
                <a:solidFill>
                  <a:srgbClr val="003952"/>
                </a:solidFill>
              </a:defRPr>
            </a:lvl1pPr>
          </a:lstStyle>
          <a:p>
            <a:r>
              <a:rPr lang="en-US"/>
              <a:t>Don’t forget to round photo edges!</a:t>
            </a:r>
          </a:p>
        </p:txBody>
      </p:sp>
    </p:spTree>
    <p:extLst>
      <p:ext uri="{BB962C8B-B14F-4D97-AF65-F5344CB8AC3E}">
        <p14:creationId xmlns:p14="http://schemas.microsoft.com/office/powerpoint/2010/main" val="18021007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C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546242" y="-753808"/>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7008688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765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341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06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Section Header_bright blue">
  <p:cSld name="3_Section Header_bright blue">
    <p:spTree>
      <p:nvGrpSpPr>
        <p:cNvPr id="1" name="Shape 102"/>
        <p:cNvGrpSpPr/>
        <p:nvPr/>
      </p:nvGrpSpPr>
      <p:grpSpPr>
        <a:xfrm>
          <a:off x="0" y="0"/>
          <a:ext cx="0" cy="0"/>
          <a:chOff x="0" y="0"/>
          <a:chExt cx="0" cy="0"/>
        </a:xfrm>
      </p:grpSpPr>
      <p:sp>
        <p:nvSpPr>
          <p:cNvPr id="103" name="Google Shape;103;p28"/>
          <p:cNvSpPr>
            <a:spLocks noGrp="1"/>
          </p:cNvSpPr>
          <p:nvPr>
            <p:ph type="pic" idx="2"/>
          </p:nvPr>
        </p:nvSpPr>
        <p:spPr>
          <a:xfrm>
            <a:off x="9175" y="1574799"/>
            <a:ext cx="12188952" cy="5285232"/>
          </a:xfrm>
          <a:prstGeom prst="rect">
            <a:avLst/>
          </a:prstGeom>
          <a:noFill/>
          <a:ln>
            <a:noFill/>
          </a:ln>
        </p:spPr>
      </p:sp>
      <p:cxnSp>
        <p:nvCxnSpPr>
          <p:cNvPr id="104" name="Google Shape;104;p28"/>
          <p:cNvCxnSpPr/>
          <p:nvPr/>
        </p:nvCxnSpPr>
        <p:spPr>
          <a:xfrm rot="10800000">
            <a:off x="413484" y="113769"/>
            <a:ext cx="0" cy="822960"/>
          </a:xfrm>
          <a:prstGeom prst="straightConnector1">
            <a:avLst/>
          </a:prstGeom>
          <a:noFill/>
          <a:ln w="76200" cap="flat" cmpd="sng">
            <a:solidFill>
              <a:srgbClr val="595959"/>
            </a:solidFill>
            <a:prstDash val="solid"/>
            <a:miter lim="800000"/>
            <a:headEnd type="none" w="sm" len="sm"/>
            <a:tailEnd type="none" w="sm" len="sm"/>
          </a:ln>
        </p:spPr>
      </p:cxnSp>
      <p:sp>
        <p:nvSpPr>
          <p:cNvPr id="105" name="Google Shape;105;p28"/>
          <p:cNvSpPr txBox="1">
            <a:spLocks noGrp="1"/>
          </p:cNvSpPr>
          <p:nvPr>
            <p:ph type="title"/>
          </p:nvPr>
        </p:nvSpPr>
        <p:spPr>
          <a:xfrm>
            <a:off x="628068" y="-1101"/>
            <a:ext cx="11563931" cy="1033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4000"/>
              <a:buFont typeface="Cambria"/>
              <a:buNone/>
              <a:defRPr sz="4000" b="1" cap="none">
                <a:solidFill>
                  <a:srgbClr val="595959"/>
                </a:solidFill>
                <a:latin typeface="Cambria"/>
                <a:ea typeface="Cambria"/>
                <a:cs typeface="Cambria"/>
                <a:sym typeface="Cambr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6" name="Google Shape;106;p28"/>
          <p:cNvPicPr preferRelativeResize="0"/>
          <p:nvPr/>
        </p:nvPicPr>
        <p:blipFill rotWithShape="1">
          <a:blip r:embed="rId2">
            <a:alphaModFix/>
          </a:blip>
          <a:srcRect t="22962"/>
          <a:stretch/>
        </p:blipFill>
        <p:spPr>
          <a:xfrm>
            <a:off x="0" y="1574800"/>
            <a:ext cx="8685175" cy="52832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18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199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How to create rounded edges on phot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593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842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F805-E6BD-6785-771C-47A12D3B97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8C6052-611C-97F9-909F-3F8A19846D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DBFD0E-050F-868B-DDEC-1CC7B0E0C18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826B52-B102-3F0D-E56B-011D8F6B3525}"/>
              </a:ext>
            </a:extLst>
          </p:cNvPr>
          <p:cNvSpPr>
            <a:spLocks noGrp="1"/>
          </p:cNvSpPr>
          <p:nvPr>
            <p:ph type="ftr" sz="quarter" idx="11"/>
          </p:nvPr>
        </p:nvSpPr>
        <p:spPr/>
        <p:txBody>
          <a:bodyPr/>
          <a:lstStyle/>
          <a:p>
            <a:endParaRPr lang="en-US"/>
          </a:p>
        </p:txBody>
      </p:sp>
      <p:sp>
        <p:nvSpPr>
          <p:cNvPr id="7" name="Google Shape;29;p61">
            <a:extLst>
              <a:ext uri="{FF2B5EF4-FFF2-40B4-BE49-F238E27FC236}">
                <a16:creationId xmlns:a16="http://schemas.microsoft.com/office/drawing/2014/main" id="{2F5E0128-0E84-2883-AD5C-4220C2EC179A}"/>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32323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709D-7D97-08F5-3675-7731F9A24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A785-B572-CE3D-2567-A9454F6DDC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9113A-1140-8B24-6D1F-E9186766336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B983BB-F316-173A-FA8A-26E271BFB084}"/>
              </a:ext>
            </a:extLst>
          </p:cNvPr>
          <p:cNvSpPr>
            <a:spLocks noGrp="1"/>
          </p:cNvSpPr>
          <p:nvPr>
            <p:ph type="ftr" sz="quarter" idx="11"/>
          </p:nvPr>
        </p:nvSpPr>
        <p:spPr/>
        <p:txBody>
          <a:bodyPr/>
          <a:lstStyle/>
          <a:p>
            <a:endParaRPr lang="en-US"/>
          </a:p>
        </p:txBody>
      </p:sp>
      <p:sp>
        <p:nvSpPr>
          <p:cNvPr id="7" name="Google Shape;29;p61">
            <a:extLst>
              <a:ext uri="{FF2B5EF4-FFF2-40B4-BE49-F238E27FC236}">
                <a16:creationId xmlns:a16="http://schemas.microsoft.com/office/drawing/2014/main" id="{3C1C8C00-4ACB-C443-53B1-6245037E99F6}"/>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4190472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F2E3-5760-D560-E03D-2CDC7A0C43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6BF9ED-D354-1554-4412-30DAEF890E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DC921-2326-E60C-005D-9E1086E0834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55DC94-7DDC-4783-474A-9901A70FC436}"/>
              </a:ext>
            </a:extLst>
          </p:cNvPr>
          <p:cNvSpPr>
            <a:spLocks noGrp="1"/>
          </p:cNvSpPr>
          <p:nvPr>
            <p:ph type="ftr" sz="quarter" idx="11"/>
          </p:nvPr>
        </p:nvSpPr>
        <p:spPr/>
        <p:txBody>
          <a:bodyPr/>
          <a:lstStyle/>
          <a:p>
            <a:endParaRPr lang="en-US"/>
          </a:p>
        </p:txBody>
      </p:sp>
      <p:sp>
        <p:nvSpPr>
          <p:cNvPr id="7" name="Google Shape;29;p61">
            <a:extLst>
              <a:ext uri="{FF2B5EF4-FFF2-40B4-BE49-F238E27FC236}">
                <a16:creationId xmlns:a16="http://schemas.microsoft.com/office/drawing/2014/main" id="{4F50F39D-780F-B84F-3D8E-D2CC13F16AE4}"/>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24890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0960-D4B5-B4F4-97E9-674E1A050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AFE05B-1211-4363-FC20-54504E0E2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1D05CA-11B2-2C98-CCDC-8FEA4B2AB1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5C8E52-E81A-CB2D-5643-9038516AA81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2A90692-188C-1A5E-9DC2-EDCE54A43D7B}"/>
              </a:ext>
            </a:extLst>
          </p:cNvPr>
          <p:cNvSpPr>
            <a:spLocks noGrp="1"/>
          </p:cNvSpPr>
          <p:nvPr>
            <p:ph type="ftr" sz="quarter" idx="11"/>
          </p:nvPr>
        </p:nvSpPr>
        <p:spPr/>
        <p:txBody>
          <a:bodyPr/>
          <a:lstStyle/>
          <a:p>
            <a:endParaRPr lang="en-US"/>
          </a:p>
        </p:txBody>
      </p:sp>
      <p:sp>
        <p:nvSpPr>
          <p:cNvPr id="8" name="Google Shape;29;p61">
            <a:extLst>
              <a:ext uri="{FF2B5EF4-FFF2-40B4-BE49-F238E27FC236}">
                <a16:creationId xmlns:a16="http://schemas.microsoft.com/office/drawing/2014/main" id="{0A5A3BCC-3ECA-07BF-0D1B-0962F1530DB8}"/>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336870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1CD-7D66-144F-E46B-D7FA58B4E8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C301EB-4B67-9435-8EC1-8F34343B07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1CA96B-979C-6139-6A35-6CF9B7989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97C3E6-3CC3-8EC6-3D0B-FBE8F197FC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32FA41-12D0-AF9F-F357-BB4DEC004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764BDA-1691-4182-52C1-B079FFCF178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0A4C4EC-6F11-0B99-DAF3-1A7F0E68D8DF}"/>
              </a:ext>
            </a:extLst>
          </p:cNvPr>
          <p:cNvSpPr>
            <a:spLocks noGrp="1"/>
          </p:cNvSpPr>
          <p:nvPr>
            <p:ph type="ftr" sz="quarter" idx="11"/>
          </p:nvPr>
        </p:nvSpPr>
        <p:spPr/>
        <p:txBody>
          <a:bodyPr/>
          <a:lstStyle/>
          <a:p>
            <a:endParaRPr lang="en-US"/>
          </a:p>
        </p:txBody>
      </p:sp>
      <p:sp>
        <p:nvSpPr>
          <p:cNvPr id="10" name="Google Shape;29;p61">
            <a:extLst>
              <a:ext uri="{FF2B5EF4-FFF2-40B4-BE49-F238E27FC236}">
                <a16:creationId xmlns:a16="http://schemas.microsoft.com/office/drawing/2014/main" id="{028DF8C2-A021-231E-0693-21E9AB1319D3}"/>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8340110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D149-E9DF-9859-8317-9FE0F529BA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A966EB-3E35-6F16-2612-FEAA5C97E0C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858E0BC-574A-7384-B6B4-AF3F2D8FBB0B}"/>
              </a:ext>
            </a:extLst>
          </p:cNvPr>
          <p:cNvSpPr>
            <a:spLocks noGrp="1"/>
          </p:cNvSpPr>
          <p:nvPr>
            <p:ph type="ftr" sz="quarter" idx="11"/>
          </p:nvPr>
        </p:nvSpPr>
        <p:spPr/>
        <p:txBody>
          <a:bodyPr/>
          <a:lstStyle/>
          <a:p>
            <a:endParaRPr lang="en-US"/>
          </a:p>
        </p:txBody>
      </p:sp>
      <p:sp>
        <p:nvSpPr>
          <p:cNvPr id="6" name="Google Shape;29;p61">
            <a:extLst>
              <a:ext uri="{FF2B5EF4-FFF2-40B4-BE49-F238E27FC236}">
                <a16:creationId xmlns:a16="http://schemas.microsoft.com/office/drawing/2014/main" id="{8AE7AA1F-BB30-D2A0-C9E0-D19DA33AC9FE}"/>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58226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losing">
  <p:cSld name="Closing">
    <p:bg>
      <p:bgPr>
        <a:solidFill>
          <a:srgbClr val="063C6C"/>
        </a:solidFill>
        <a:effectLst/>
      </p:bgPr>
    </p:bg>
    <p:spTree>
      <p:nvGrpSpPr>
        <p:cNvPr id="1" name="Shape 175"/>
        <p:cNvGrpSpPr/>
        <p:nvPr/>
      </p:nvGrpSpPr>
      <p:grpSpPr>
        <a:xfrm>
          <a:off x="0" y="0"/>
          <a:ext cx="0" cy="0"/>
          <a:chOff x="0" y="0"/>
          <a:chExt cx="0" cy="0"/>
        </a:xfrm>
      </p:grpSpPr>
      <p:sp>
        <p:nvSpPr>
          <p:cNvPr id="176" name="Google Shape;176;p22"/>
          <p:cNvSpPr/>
          <p:nvPr/>
        </p:nvSpPr>
        <p:spPr>
          <a:xfrm>
            <a:off x="0" y="4558691"/>
            <a:ext cx="12191987" cy="1851536"/>
          </a:xfrm>
          <a:prstGeom prst="rect">
            <a:avLst/>
          </a:prstGeom>
          <a:solidFill>
            <a:schemeClr val="lt1"/>
          </a:solidFill>
          <a:ln w="12700" cap="flat" cmpd="sng">
            <a:solidFill>
              <a:srgbClr val="063B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7" name="Google Shape;177;p22"/>
          <p:cNvCxnSpPr/>
          <p:nvPr/>
        </p:nvCxnSpPr>
        <p:spPr>
          <a:xfrm rot="10800000">
            <a:off x="413484" y="744830"/>
            <a:ext cx="0" cy="1554480"/>
          </a:xfrm>
          <a:prstGeom prst="straightConnector1">
            <a:avLst/>
          </a:prstGeom>
          <a:noFill/>
          <a:ln w="76200" cap="flat" cmpd="sng">
            <a:solidFill>
              <a:schemeClr val="accent3"/>
            </a:solidFill>
            <a:prstDash val="solid"/>
            <a:miter lim="800000"/>
            <a:headEnd type="none" w="sm" len="sm"/>
            <a:tailEnd type="none" w="sm" len="sm"/>
          </a:ln>
        </p:spPr>
      </p:cxnSp>
      <p:sp>
        <p:nvSpPr>
          <p:cNvPr id="178" name="Google Shape;178;p22"/>
          <p:cNvSpPr/>
          <p:nvPr/>
        </p:nvSpPr>
        <p:spPr>
          <a:xfrm>
            <a:off x="675968" y="2505941"/>
            <a:ext cx="6715530"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NCAPPS is funded and led by the Administration for Community Living and the Centers for Medicare &amp; Medicaid Services and is administered by HSRI.  </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The content and views expressed in this webinar are those of the presenters and do not necessarily reflect that of Centers for Medicare and Medicaid Services (CMS)  or the Administration for Community Living (ACL) .</a:t>
            </a:r>
            <a:endParaRPr/>
          </a:p>
        </p:txBody>
      </p:sp>
      <p:pic>
        <p:nvPicPr>
          <p:cNvPr id="179" name="Google Shape;179;p22" descr="CMS Logo "/>
          <p:cNvPicPr preferRelativeResize="0"/>
          <p:nvPr/>
        </p:nvPicPr>
        <p:blipFill rotWithShape="1">
          <a:blip r:embed="rId2">
            <a:alphaModFix/>
          </a:blip>
          <a:srcRect/>
          <a:stretch/>
        </p:blipFill>
        <p:spPr>
          <a:xfrm>
            <a:off x="937889" y="4842866"/>
            <a:ext cx="3246120" cy="1188085"/>
          </a:xfrm>
          <a:prstGeom prst="rect">
            <a:avLst/>
          </a:prstGeom>
          <a:noFill/>
          <a:ln>
            <a:noFill/>
          </a:ln>
        </p:spPr>
      </p:pic>
      <p:pic>
        <p:nvPicPr>
          <p:cNvPr id="180" name="Google Shape;180;p22" descr="ACL logo"/>
          <p:cNvPicPr preferRelativeResize="0"/>
          <p:nvPr/>
        </p:nvPicPr>
        <p:blipFill rotWithShape="1">
          <a:blip r:embed="rId3">
            <a:alphaModFix/>
          </a:blip>
          <a:srcRect/>
          <a:stretch/>
        </p:blipFill>
        <p:spPr>
          <a:xfrm>
            <a:off x="5661033" y="5169891"/>
            <a:ext cx="2346960" cy="861060"/>
          </a:xfrm>
          <a:prstGeom prst="rect">
            <a:avLst/>
          </a:prstGeom>
          <a:noFill/>
          <a:ln>
            <a:noFill/>
          </a:ln>
        </p:spPr>
      </p:pic>
      <p:sp>
        <p:nvSpPr>
          <p:cNvPr id="181" name="Google Shape;181;p22"/>
          <p:cNvSpPr txBox="1">
            <a:spLocks noGrp="1"/>
          </p:cNvSpPr>
          <p:nvPr>
            <p:ph type="title"/>
          </p:nvPr>
        </p:nvSpPr>
        <p:spPr>
          <a:xfrm>
            <a:off x="675968" y="823464"/>
            <a:ext cx="449293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2"/>
          <p:cNvSpPr txBox="1">
            <a:spLocks noGrp="1"/>
          </p:cNvSpPr>
          <p:nvPr>
            <p:ph type="body" idx="1"/>
          </p:nvPr>
        </p:nvSpPr>
        <p:spPr>
          <a:xfrm>
            <a:off x="6527803" y="607564"/>
            <a:ext cx="5162551" cy="1541463"/>
          </a:xfrm>
          <a:prstGeom prst="rect">
            <a:avLst/>
          </a:prstGeom>
          <a:solidFill>
            <a:srgbClr val="B8DEFC"/>
          </a:solid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solidFill>
                  <a:srgbClr val="000000"/>
                </a:solidFill>
              </a:defRPr>
            </a:lvl1pPr>
            <a:lvl2pPr marL="914400" lvl="1" indent="-381000" algn="l">
              <a:lnSpc>
                <a:spcPct val="90000"/>
              </a:lnSpc>
              <a:spcBef>
                <a:spcPts val="500"/>
              </a:spcBef>
              <a:spcAft>
                <a:spcPts val="0"/>
              </a:spcAft>
              <a:buClr>
                <a:srgbClr val="000000"/>
              </a:buClr>
              <a:buSzPts val="2400"/>
              <a:buChar char="•"/>
              <a:defRPr>
                <a:solidFill>
                  <a:srgbClr val="000000"/>
                </a:solidFill>
              </a:defRPr>
            </a:lvl2pPr>
            <a:lvl3pPr marL="1371600" lvl="2" indent="-355600" algn="l">
              <a:lnSpc>
                <a:spcPct val="90000"/>
              </a:lnSpc>
              <a:spcBef>
                <a:spcPts val="500"/>
              </a:spcBef>
              <a:spcAft>
                <a:spcPts val="0"/>
              </a:spcAft>
              <a:buClr>
                <a:srgbClr val="000000"/>
              </a:buClr>
              <a:buSzPts val="2000"/>
              <a:buChar char="•"/>
              <a:defRPr>
                <a:solidFill>
                  <a:srgbClr val="000000"/>
                </a:solidFill>
              </a:defRPr>
            </a:lvl3pPr>
            <a:lvl4pPr marL="1828800" lvl="3" indent="-342900" algn="l">
              <a:lnSpc>
                <a:spcPct val="90000"/>
              </a:lnSpc>
              <a:spcBef>
                <a:spcPts val="500"/>
              </a:spcBef>
              <a:spcAft>
                <a:spcPts val="0"/>
              </a:spcAft>
              <a:buClr>
                <a:srgbClr val="000000"/>
              </a:buClr>
              <a:buSzPts val="1800"/>
              <a:buChar char="•"/>
              <a:defRPr>
                <a:solidFill>
                  <a:srgbClr val="000000"/>
                </a:solidFill>
              </a:defRPr>
            </a:lvl4pPr>
            <a:lvl5pPr marL="2286000" lvl="4" indent="-342900" algn="l">
              <a:lnSpc>
                <a:spcPct val="90000"/>
              </a:lnSpc>
              <a:spcBef>
                <a:spcPts val="500"/>
              </a:spcBef>
              <a:spcAft>
                <a:spcPts val="0"/>
              </a:spcAft>
              <a:buClr>
                <a:srgbClr val="000000"/>
              </a:buClr>
              <a:buSzPts val="1800"/>
              <a:buChar char="•"/>
              <a:defRPr>
                <a:solidFill>
                  <a:srgbClr val="000000"/>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E9D37-93DC-3D63-BE53-02BAE00C1E1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364FA49-E8E5-75DD-9FE3-A398114A471F}"/>
              </a:ext>
            </a:extLst>
          </p:cNvPr>
          <p:cNvSpPr>
            <a:spLocks noGrp="1"/>
          </p:cNvSpPr>
          <p:nvPr>
            <p:ph type="ftr" sz="quarter" idx="11"/>
          </p:nvPr>
        </p:nvSpPr>
        <p:spPr/>
        <p:txBody>
          <a:bodyPr/>
          <a:lstStyle/>
          <a:p>
            <a:endParaRPr lang="en-US"/>
          </a:p>
        </p:txBody>
      </p:sp>
      <p:sp>
        <p:nvSpPr>
          <p:cNvPr id="5" name="Google Shape;29;p61">
            <a:extLst>
              <a:ext uri="{FF2B5EF4-FFF2-40B4-BE49-F238E27FC236}">
                <a16:creationId xmlns:a16="http://schemas.microsoft.com/office/drawing/2014/main" id="{99E7508B-62B5-A0D8-DE65-199F25DD98A0}"/>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3826171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6C19E-14D9-6740-34FB-690FDC7945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40F2FD-B01D-7153-1148-DBB976096A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1E2E4D-0C86-CB57-977D-998E90A19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0BA7CD-DC29-A136-F81B-4923A30954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E15885C-2929-D728-7764-9D000C36CAEB}"/>
              </a:ext>
            </a:extLst>
          </p:cNvPr>
          <p:cNvSpPr>
            <a:spLocks noGrp="1"/>
          </p:cNvSpPr>
          <p:nvPr>
            <p:ph type="ftr" sz="quarter" idx="11"/>
          </p:nvPr>
        </p:nvSpPr>
        <p:spPr/>
        <p:txBody>
          <a:bodyPr/>
          <a:lstStyle/>
          <a:p>
            <a:endParaRPr lang="en-US"/>
          </a:p>
        </p:txBody>
      </p:sp>
      <p:sp>
        <p:nvSpPr>
          <p:cNvPr id="8" name="Google Shape;29;p61">
            <a:extLst>
              <a:ext uri="{FF2B5EF4-FFF2-40B4-BE49-F238E27FC236}">
                <a16:creationId xmlns:a16="http://schemas.microsoft.com/office/drawing/2014/main" id="{E684B44C-5886-D180-DBC1-3127A079E8F8}"/>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368985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BC39-5428-8496-3514-D3ACF8774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12E9DF-39B3-4F4C-CCB7-DCFDD0F35F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1FFF4A-7225-2B26-2A17-B70E2D036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A68B0-3826-4B6E-E723-D599FF9E859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6786B77-1959-11C8-6875-AA09288189BC}"/>
              </a:ext>
            </a:extLst>
          </p:cNvPr>
          <p:cNvSpPr>
            <a:spLocks noGrp="1"/>
          </p:cNvSpPr>
          <p:nvPr>
            <p:ph type="ftr" sz="quarter" idx="11"/>
          </p:nvPr>
        </p:nvSpPr>
        <p:spPr/>
        <p:txBody>
          <a:bodyPr/>
          <a:lstStyle/>
          <a:p>
            <a:endParaRPr lang="en-US"/>
          </a:p>
        </p:txBody>
      </p:sp>
      <p:sp>
        <p:nvSpPr>
          <p:cNvPr id="8" name="Google Shape;29;p61">
            <a:extLst>
              <a:ext uri="{FF2B5EF4-FFF2-40B4-BE49-F238E27FC236}">
                <a16:creationId xmlns:a16="http://schemas.microsoft.com/office/drawing/2014/main" id="{FCB6565E-98BB-9691-9638-186A54B80196}"/>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664993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FDA9-3B77-DDA1-81C4-24AE142E8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CD7D8E-8C38-3A46-1B0E-CFAEF657E8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E7679-3B9F-0A39-CC30-CCD006346D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B59781-6BC3-9ADA-D0EC-CBF677F8355C}"/>
              </a:ext>
            </a:extLst>
          </p:cNvPr>
          <p:cNvSpPr>
            <a:spLocks noGrp="1"/>
          </p:cNvSpPr>
          <p:nvPr>
            <p:ph type="ftr" sz="quarter" idx="11"/>
          </p:nvPr>
        </p:nvSpPr>
        <p:spPr/>
        <p:txBody>
          <a:bodyPr/>
          <a:lstStyle/>
          <a:p>
            <a:endParaRPr lang="en-US"/>
          </a:p>
        </p:txBody>
      </p:sp>
      <p:sp>
        <p:nvSpPr>
          <p:cNvPr id="7" name="Google Shape;29;p61">
            <a:extLst>
              <a:ext uri="{FF2B5EF4-FFF2-40B4-BE49-F238E27FC236}">
                <a16:creationId xmlns:a16="http://schemas.microsoft.com/office/drawing/2014/main" id="{F3E842B0-5CD9-2F81-10C3-482E5520FE56}"/>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366981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655A09-AD5D-832F-DEB3-75B46B748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A6DFEF-A1E8-74DB-1727-2B13141ED2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5EDEB-EA62-E0FD-AC2A-6DDD6D8593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1DD2DC8-D95D-13C9-F656-E877DAB3B93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560157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ext Slide">
  <p:cSld name="1_Text Slide">
    <p:spTree>
      <p:nvGrpSpPr>
        <p:cNvPr id="1" name="Shape 56"/>
        <p:cNvGrpSpPr/>
        <p:nvPr/>
      </p:nvGrpSpPr>
      <p:grpSpPr>
        <a:xfrm>
          <a:off x="0" y="0"/>
          <a:ext cx="0" cy="0"/>
          <a:chOff x="0" y="0"/>
          <a:chExt cx="0" cy="0"/>
        </a:xfrm>
      </p:grpSpPr>
      <p:sp>
        <p:nvSpPr>
          <p:cNvPr id="58" name="Google Shape;58;p20"/>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0"/>
          <p:cNvSpPr txBox="1">
            <a:spLocks noGrp="1"/>
          </p:cNvSpPr>
          <p:nvPr>
            <p:ph type="body" idx="1"/>
          </p:nvPr>
        </p:nvSpPr>
        <p:spPr>
          <a:xfrm>
            <a:off x="1789932" y="1672253"/>
            <a:ext cx="8926512" cy="4384675"/>
          </a:xfrm>
          <a:prstGeom prst="rect">
            <a:avLst/>
          </a:prstGeom>
          <a:noFill/>
          <a:ln>
            <a:noFill/>
          </a:ln>
        </p:spPr>
        <p:txBody>
          <a:bodyPr spcFirstLastPara="1" wrap="square" lIns="91425" tIns="45700" rIns="91425" bIns="45700" anchor="t" anchorCtr="0">
            <a:normAutofit/>
          </a:bodyPr>
          <a:lstStyle>
            <a:lvl1pPr marL="457200" lvl="0" indent="-406400" algn="l">
              <a:lnSpc>
                <a:spcPct val="125000"/>
              </a:lnSpc>
              <a:spcBef>
                <a:spcPts val="1000"/>
              </a:spcBef>
              <a:spcAft>
                <a:spcPts val="0"/>
              </a:spcAft>
              <a:buClr>
                <a:schemeClr val="dk1"/>
              </a:buClr>
              <a:buSzPts val="2800"/>
              <a:buChar char="•"/>
              <a:defRPr/>
            </a:lvl1pPr>
            <a:lvl2pPr marL="914400" lvl="1" indent="-381000" algn="l">
              <a:lnSpc>
                <a:spcPct val="125000"/>
              </a:lnSpc>
              <a:spcBef>
                <a:spcPts val="500"/>
              </a:spcBef>
              <a:spcAft>
                <a:spcPts val="0"/>
              </a:spcAft>
              <a:buClr>
                <a:schemeClr val="dk1"/>
              </a:buClr>
              <a:buSzPts val="2400"/>
              <a:buChar char="•"/>
              <a:defRPr/>
            </a:lvl2pPr>
            <a:lvl3pPr marL="1371600" lvl="2" indent="-355600" algn="l">
              <a:lnSpc>
                <a:spcPct val="125000"/>
              </a:lnSpc>
              <a:spcBef>
                <a:spcPts val="500"/>
              </a:spcBef>
              <a:spcAft>
                <a:spcPts val="0"/>
              </a:spcAft>
              <a:buClr>
                <a:schemeClr val="dk1"/>
              </a:buClr>
              <a:buSzPts val="2000"/>
              <a:buChar char="•"/>
              <a:defRPr/>
            </a:lvl3pPr>
            <a:lvl4pPr marL="1828800" lvl="3" indent="-342900" algn="l">
              <a:lnSpc>
                <a:spcPct val="125000"/>
              </a:lnSpc>
              <a:spcBef>
                <a:spcPts val="500"/>
              </a:spcBef>
              <a:spcAft>
                <a:spcPts val="0"/>
              </a:spcAft>
              <a:buClr>
                <a:schemeClr val="dk1"/>
              </a:buClr>
              <a:buSzPts val="1800"/>
              <a:buChar char="•"/>
              <a:defRPr/>
            </a:lvl4pPr>
            <a:lvl5pPr marL="2286000" lvl="4" indent="-342900" algn="l">
              <a:lnSpc>
                <a:spcPct val="125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Google Shape;29;p61">
            <a:extLst>
              <a:ext uri="{FF2B5EF4-FFF2-40B4-BE49-F238E27FC236}">
                <a16:creationId xmlns:a16="http://schemas.microsoft.com/office/drawing/2014/main" id="{8D92E689-F2AD-8E8F-64AC-D63B3B6043E4}"/>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5829177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wo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F5BE6D2F-D210-2DF0-04A1-7A98F5568CD8}"/>
              </a:ext>
            </a:extLst>
          </p:cNvPr>
          <p:cNvSpPr/>
          <p:nvPr/>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2" name="Title 1">
            <a:extLst>
              <a:ext uri="{FF2B5EF4-FFF2-40B4-BE49-F238E27FC236}">
                <a16:creationId xmlns:a16="http://schemas.microsoft.com/office/drawing/2014/main" id="{6BD76A30-9A32-76AB-7B98-EB556A6912EE}"/>
              </a:ext>
            </a:extLst>
          </p:cNvPr>
          <p:cNvSpPr>
            <a:spLocks noGrp="1"/>
          </p:cNvSpPr>
          <p:nvPr>
            <p:ph type="title"/>
          </p:nvPr>
        </p:nvSpPr>
        <p:spPr>
          <a:xfrm>
            <a:off x="685800" y="685798"/>
            <a:ext cx="2616958" cy="480060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604E456-6031-4B42-FB33-A7BFFA44ACF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379E83F-22ED-31D1-627E-4AD4A019BCCE}"/>
              </a:ext>
            </a:extLst>
          </p:cNvPr>
          <p:cNvSpPr>
            <a:spLocks noGrp="1"/>
          </p:cNvSpPr>
          <p:nvPr>
            <p:ph type="dt" sz="half" idx="11"/>
          </p:nvPr>
        </p:nvSpPr>
        <p:spPr/>
        <p:txBody>
          <a:bodyPr/>
          <a:lstStyle/>
          <a:p>
            <a:endParaRPr lang="en-US"/>
          </a:p>
        </p:txBody>
      </p:sp>
      <p:sp>
        <p:nvSpPr>
          <p:cNvPr id="12" name="Content Placeholder 11">
            <a:extLst>
              <a:ext uri="{FF2B5EF4-FFF2-40B4-BE49-F238E27FC236}">
                <a16:creationId xmlns:a16="http://schemas.microsoft.com/office/drawing/2014/main" id="{394AC399-38CC-2938-0A00-D3048719059F}"/>
              </a:ext>
            </a:extLst>
          </p:cNvPr>
          <p:cNvSpPr>
            <a:spLocks noGrp="1"/>
          </p:cNvSpPr>
          <p:nvPr>
            <p:ph sz="quarter" idx="13"/>
          </p:nvPr>
        </p:nvSpPr>
        <p:spPr>
          <a:xfrm>
            <a:off x="5182359" y="1371600"/>
            <a:ext cx="29342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1">
            <a:extLst>
              <a:ext uri="{FF2B5EF4-FFF2-40B4-BE49-F238E27FC236}">
                <a16:creationId xmlns:a16="http://schemas.microsoft.com/office/drawing/2014/main" id="{9BB7B1A1-8DC8-3EB2-2236-D15939FA3CA5}"/>
              </a:ext>
            </a:extLst>
          </p:cNvPr>
          <p:cNvSpPr>
            <a:spLocks noGrp="1"/>
          </p:cNvSpPr>
          <p:nvPr>
            <p:ph sz="quarter" idx="14"/>
          </p:nvPr>
        </p:nvSpPr>
        <p:spPr>
          <a:xfrm>
            <a:off x="8573827" y="1371600"/>
            <a:ext cx="29342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C19EB6D3-6874-22FF-2AB4-23AFFBBF7852}"/>
              </a:ext>
            </a:extLst>
          </p:cNvPr>
          <p:cNvCxnSpPr>
            <a:cxnSpLocks/>
          </p:cNvCxnSpPr>
          <p:nvPr/>
        </p:nvCxnSpPr>
        <p:spPr>
          <a:xfrm>
            <a:off x="8334233" y="1371600"/>
            <a:ext cx="0" cy="411480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6" name="Google Shape;29;p61">
            <a:extLst>
              <a:ext uri="{FF2B5EF4-FFF2-40B4-BE49-F238E27FC236}">
                <a16:creationId xmlns:a16="http://schemas.microsoft.com/office/drawing/2014/main" id="{39097F45-FD92-93E7-7AD8-F20852E5AC9A}"/>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579647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duotone>
              <a:schemeClr val="accent1">
                <a:shade val="45000"/>
                <a:satMod val="135000"/>
              </a:schemeClr>
              <a:prstClr val="white"/>
            </a:duotone>
          </a:blip>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29;p61">
            <a:extLst>
              <a:ext uri="{FF2B5EF4-FFF2-40B4-BE49-F238E27FC236}">
                <a16:creationId xmlns:a16="http://schemas.microsoft.com/office/drawing/2014/main" id="{20584091-E686-01C6-4388-A9AA9E0C7ADF}"/>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6468450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2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1723164" y="1235636"/>
            <a:ext cx="4726374" cy="4473956"/>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6485665" y="1345192"/>
            <a:ext cx="4716864" cy="4552362"/>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8" name="Google Shape;29;p61">
            <a:extLst>
              <a:ext uri="{FF2B5EF4-FFF2-40B4-BE49-F238E27FC236}">
                <a16:creationId xmlns:a16="http://schemas.microsoft.com/office/drawing/2014/main" id="{49ED68B0-C9CA-4FAC-2294-AEFDEEFFEB25}"/>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5141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 Column Text + Blank">
    <p:spTree>
      <p:nvGrpSpPr>
        <p:cNvPr id="1" name=""/>
        <p:cNvGrpSpPr/>
        <p:nvPr/>
      </p:nvGrpSpPr>
      <p:grpSpPr>
        <a:xfrm>
          <a:off x="0" y="0"/>
          <a:ext cx="0" cy="0"/>
          <a:chOff x="0" y="0"/>
          <a:chExt cx="0" cy="0"/>
        </a:xfrm>
      </p:grpSpPr>
      <p:sp>
        <p:nvSpPr>
          <p:cNvPr id="3" name="Text Placeholder ">
            <a:extLst>
              <a:ext uri="{FF2B5EF4-FFF2-40B4-BE49-F238E27FC236}">
                <a16:creationId xmlns:a16="http://schemas.microsoft.com/office/drawing/2014/main" id="{F03F2C30-D4C2-8C47-AE40-D10806BB415E}"/>
              </a:ext>
            </a:extLst>
          </p:cNvPr>
          <p:cNvSpPr>
            <a:spLocks noGrp="1"/>
          </p:cNvSpPr>
          <p:nvPr>
            <p:ph type="body" sz="quarter" idx="10"/>
          </p:nvPr>
        </p:nvSpPr>
        <p:spPr>
          <a:xfrm>
            <a:off x="640080" y="1828800"/>
            <a:ext cx="5486400" cy="365760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Edit Master text styles</a:t>
            </a:r>
          </a:p>
          <a:p>
            <a:pPr lvl="1"/>
            <a:r>
              <a:rPr lang="en-US"/>
              <a:t>Second level</a:t>
            </a:r>
          </a:p>
          <a:p>
            <a:pPr lvl="2"/>
            <a:r>
              <a:rPr lang="en-US"/>
              <a:t>Third level</a:t>
            </a:r>
          </a:p>
        </p:txBody>
      </p:sp>
      <p:sp>
        <p:nvSpPr>
          <p:cNvPr id="4" name="Title Placeholder ">
            <a:extLst>
              <a:ext uri="{FF2B5EF4-FFF2-40B4-BE49-F238E27FC236}">
                <a16:creationId xmlns:a16="http://schemas.microsoft.com/office/drawing/2014/main" id="{D41C7282-3E5D-E245-98BA-F00051A8A5CC}"/>
              </a:ext>
            </a:extLst>
          </p:cNvPr>
          <p:cNvSpPr>
            <a:spLocks noGrp="1"/>
          </p:cNvSpPr>
          <p:nvPr>
            <p:ph type="title"/>
          </p:nvPr>
        </p:nvSpPr>
        <p:spPr>
          <a:xfrm>
            <a:off x="640080" y="640080"/>
            <a:ext cx="10908792" cy="548640"/>
          </a:xfrm>
          <a:prstGeom prst="rect">
            <a:avLst/>
          </a:prstGeom>
        </p:spPr>
        <p:txBody>
          <a:bodyPr vert="horz" lIns="0" tIns="0" rIns="0" bIns="0" rtlCol="0" anchor="t" anchorCtr="0">
            <a:normAutofit/>
          </a:bodyPr>
          <a:lstStyle>
            <a:lvl1pPr>
              <a:lnSpc>
                <a:spcPct val="114000"/>
              </a:lnSpc>
              <a:defRPr/>
            </a:lvl1pPr>
          </a:lstStyle>
          <a:p>
            <a:r>
              <a:rPr lang="en-US"/>
              <a:t>Click to edit Master title style</a:t>
            </a:r>
          </a:p>
        </p:txBody>
      </p:sp>
      <p:sp>
        <p:nvSpPr>
          <p:cNvPr id="2" name="Google Shape;29;p61">
            <a:extLst>
              <a:ext uri="{FF2B5EF4-FFF2-40B4-BE49-F238E27FC236}">
                <a16:creationId xmlns:a16="http://schemas.microsoft.com/office/drawing/2014/main" id="{5290AAC3-4D19-599D-DA14-12D3F73772E4}"/>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222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image" Target="../media/image19.jpe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0" Type="http://schemas.openxmlformats.org/officeDocument/2006/relationships/slideLayout" Target="../slideLayouts/slideLayout60.xml"/><Relationship Id="rId41"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8.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9.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
        <p:cNvGrpSpPr/>
        <p:nvPr/>
      </p:nvGrpSpPr>
      <p:grpSpPr>
        <a:xfrm>
          <a:off x="0" y="0"/>
          <a:ext cx="0" cy="0"/>
          <a:chOff x="0" y="0"/>
          <a:chExt cx="0" cy="0"/>
        </a:xfrm>
      </p:grpSpPr>
      <p:sp>
        <p:nvSpPr>
          <p:cNvPr id="13" name="Google Shape;1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mbria"/>
              <a:buNone/>
              <a:defRPr sz="4400" b="0" i="0" u="none" strike="noStrike" cap="non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4" r:id="rId1"/>
    <p:sldLayoutId id="2147483707" r:id="rId2"/>
    <p:sldLayoutId id="2147483708" r:id="rId3"/>
    <p:sldLayoutId id="2147483709" r:id="rId4"/>
    <p:sldLayoutId id="2147483710" r:id="rId5"/>
    <p:sldLayoutId id="2147483711" r:id="rId6"/>
    <p:sldLayoutId id="2147483712" r:id="rId7"/>
    <p:sldLayoutId id="2147483713" r:id="rId8"/>
    <p:sldLayoutId id="214748366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2"/>
        <p:cNvGrpSpPr/>
        <p:nvPr/>
      </p:nvGrpSpPr>
      <p:grpSpPr>
        <a:xfrm>
          <a:off x="0" y="0"/>
          <a:ext cx="0" cy="0"/>
          <a:chOff x="0" y="0"/>
          <a:chExt cx="0" cy="0"/>
        </a:xfrm>
      </p:grpSpPr>
      <p:sp>
        <p:nvSpPr>
          <p:cNvPr id="193" name="Google Shape;19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mbria"/>
              <a:buNone/>
              <a:defRPr sz="4400" b="0" i="0" u="none" strike="noStrike" cap="none">
                <a:solidFill>
                  <a:schemeClr val="lt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4" name="Google Shape;19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95" name="Google Shape;19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96" name="Google Shape;19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97" name="Google Shape;19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2B651-B970-4840-BC88-2AD2109E4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962500-6480-4804-80FD-BB22ED86A2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72138-15B4-45C4-B859-9F2ABBDD6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A529FCF-6B29-4C77-86F7-024D72B63B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FA1933-5B13-41E8-9812-E9479AC65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E18A1-5388-48D7-9BA0-F6425AA8662B}" type="slidenum">
              <a:rPr lang="en-US" smtClean="0"/>
              <a:t>‹#›</a:t>
            </a:fld>
            <a:endParaRPr lang="en-US"/>
          </a:p>
        </p:txBody>
      </p:sp>
    </p:spTree>
    <p:extLst>
      <p:ext uri="{BB962C8B-B14F-4D97-AF65-F5344CB8AC3E}">
        <p14:creationId xmlns:p14="http://schemas.microsoft.com/office/powerpoint/2010/main" val="268317521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
        <p:cNvGrpSpPr/>
        <p:nvPr/>
      </p:nvGrpSpPr>
      <p:grpSpPr>
        <a:xfrm>
          <a:off x="0" y="0"/>
          <a:ext cx="0" cy="0"/>
          <a:chOff x="0" y="0"/>
          <a:chExt cx="0" cy="0"/>
        </a:xfrm>
      </p:grpSpPr>
      <p:sp>
        <p:nvSpPr>
          <p:cNvPr id="13" name="Google Shape;1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mbria"/>
              <a:buNone/>
              <a:defRPr sz="4400" b="0" i="0" u="none" strike="noStrike" cap="non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137929"/>
      </p:ext>
    </p:extLst>
  </p:cSld>
  <p:clrMap bg1="lt1" tx1="dk1" bg2="dk2" tx2="lt2" accent1="accent1" accent2="accent2" accent3="accent3" accent4="accent4" accent5="accent5" accent6="accent6" hlink="hlink" folHlink="folHlink"/>
  <p:sldLayoutIdLst>
    <p:sldLayoutId id="2147483687" r:id="rId1"/>
    <p:sldLayoutId id="2147483690"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SLIDE TITLE</a:t>
            </a:r>
          </a:p>
        </p:txBody>
      </p:sp>
      <p:sp>
        <p:nvSpPr>
          <p:cNvPr id="3" name="Text Placeholder 2"/>
          <p:cNvSpPr>
            <a:spLocks noGrp="1"/>
          </p:cNvSpPr>
          <p:nvPr>
            <p:ph type="body" idx="1"/>
          </p:nvPr>
        </p:nvSpPr>
        <p:spPr>
          <a:xfrm>
            <a:off x="609600" y="1600206"/>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483354"/>
            <a:ext cx="2844800" cy="366183"/>
          </a:xfrm>
          <a:prstGeom prst="rect">
            <a:avLst/>
          </a:prstGeom>
        </p:spPr>
        <p:txBody>
          <a:bodyPr vert="horz" lIns="91440" tIns="45720" rIns="91440" bIns="45720" rtlCol="0" anchor="ctr"/>
          <a:lstStyle>
            <a:lvl1pPr algn="r">
              <a:defRPr sz="900">
                <a:solidFill>
                  <a:schemeClr val="bg1"/>
                </a:solidFill>
                <a:latin typeface="Trade Gothic LT Std"/>
                <a:cs typeface="Trade Gothic LT Std"/>
              </a:defRPr>
            </a:lvl1pPr>
          </a:lstStyle>
          <a:p>
            <a:fld id="{9FB462B5-94FE-194B-84B9-D397F9755EB5}" type="slidenum">
              <a:rPr lang="en-US" smtClean="0"/>
              <a:pPr/>
              <a:t>‹#›</a:t>
            </a:fld>
            <a:endParaRPr lang="en-US"/>
          </a:p>
        </p:txBody>
      </p:sp>
    </p:spTree>
    <p:extLst>
      <p:ext uri="{BB962C8B-B14F-4D97-AF65-F5344CB8AC3E}">
        <p14:creationId xmlns:p14="http://schemas.microsoft.com/office/powerpoint/2010/main" val="377391041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Lst>
  <p:hf hdr="0" ftr="0" dt="0"/>
  <p:txStyles>
    <p:titleStyle>
      <a:lvl1pPr algn="ctr" defTabSz="457178" rtl="0" eaLnBrk="1" latinLnBrk="0" hangingPunct="1">
        <a:spcBef>
          <a:spcPct val="0"/>
        </a:spcBef>
        <a:buNone/>
        <a:defRPr sz="2800" kern="1200" cap="all" spc="300" baseline="0">
          <a:solidFill>
            <a:schemeClr val="tx1"/>
          </a:solidFill>
          <a:latin typeface="Bryant Bold"/>
          <a:ea typeface="+mj-ea"/>
          <a:cs typeface="Bryant Bold"/>
        </a:defRPr>
      </a:lvl1pPr>
    </p:titleStyle>
    <p:bodyStyle>
      <a:lvl1pPr marL="342882" indent="-342882" algn="l" defTabSz="457178" rtl="0" eaLnBrk="1" latinLnBrk="0" hangingPunct="1">
        <a:spcBef>
          <a:spcPct val="20000"/>
        </a:spcBef>
        <a:buClr>
          <a:schemeClr val="bg1"/>
        </a:buClr>
        <a:buFont typeface="Arial"/>
        <a:buChar char="•"/>
        <a:defRPr sz="1800" kern="1200">
          <a:solidFill>
            <a:srgbClr val="003952"/>
          </a:solidFill>
          <a:latin typeface="Trade Gothic LT Std"/>
          <a:ea typeface="+mn-ea"/>
          <a:cs typeface="Trade Gothic LT Std"/>
        </a:defRPr>
      </a:lvl1pPr>
      <a:lvl2pPr marL="742913" indent="-285737" algn="l" defTabSz="457178" rtl="0" eaLnBrk="1" latinLnBrk="0" hangingPunct="1">
        <a:spcBef>
          <a:spcPct val="20000"/>
        </a:spcBef>
        <a:buClr>
          <a:schemeClr val="bg1"/>
        </a:buClr>
        <a:buFont typeface="Arial"/>
        <a:buChar char="•"/>
        <a:defRPr sz="1600" kern="1200">
          <a:solidFill>
            <a:srgbClr val="003952"/>
          </a:solidFill>
          <a:latin typeface="Trade Gothic LT Std"/>
          <a:ea typeface="+mn-ea"/>
          <a:cs typeface="Trade Gothic LT Std"/>
        </a:defRPr>
      </a:lvl2pPr>
      <a:lvl3pPr marL="1142942" indent="-228589" algn="l" defTabSz="457178" rtl="0" eaLnBrk="1" latinLnBrk="0" hangingPunct="1">
        <a:spcBef>
          <a:spcPct val="20000"/>
        </a:spcBef>
        <a:buClr>
          <a:schemeClr val="bg1"/>
        </a:buClr>
        <a:buFont typeface="Arial"/>
        <a:buChar char="•"/>
        <a:defRPr sz="1400" kern="1200">
          <a:solidFill>
            <a:srgbClr val="003952"/>
          </a:solidFill>
          <a:latin typeface="Trade Gothic LT Std"/>
          <a:ea typeface="+mn-ea"/>
          <a:cs typeface="Trade Gothic LT Std"/>
        </a:defRPr>
      </a:lvl3pPr>
      <a:lvl4pPr marL="1600120" indent="-228589" algn="l" defTabSz="457178" rtl="0" eaLnBrk="1" latinLnBrk="0" hangingPunct="1">
        <a:spcBef>
          <a:spcPct val="20000"/>
        </a:spcBef>
        <a:buClr>
          <a:schemeClr val="bg1"/>
        </a:buClr>
        <a:buFont typeface="Arial"/>
        <a:buChar char="•"/>
        <a:defRPr sz="1200" kern="1200">
          <a:solidFill>
            <a:srgbClr val="003952"/>
          </a:solidFill>
          <a:latin typeface="Trade Gothic LT Std"/>
          <a:ea typeface="+mn-ea"/>
          <a:cs typeface="Trade Gothic LT Std"/>
        </a:defRPr>
      </a:lvl4pPr>
      <a:lvl5pPr marL="2057298" indent="-228589" algn="l" defTabSz="457178" rtl="0" eaLnBrk="1" latinLnBrk="0" hangingPunct="1">
        <a:spcBef>
          <a:spcPct val="20000"/>
        </a:spcBef>
        <a:buClr>
          <a:schemeClr val="bg1"/>
        </a:buClr>
        <a:buFont typeface="Arial"/>
        <a:buChar char="•"/>
        <a:defRPr sz="1200" kern="1200">
          <a:solidFill>
            <a:srgbClr val="003952"/>
          </a:solidFill>
          <a:latin typeface="Trade Gothic LT Std"/>
          <a:ea typeface="+mn-ea"/>
          <a:cs typeface="Trade Gothic LT Std"/>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9EA59-D9A0-F142-B80C-4A58C5945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09AA1-5700-EB30-B9DA-0A34902969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6E445-26DC-7392-39E1-3B6F0F936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4F2BB33-521B-DF66-858D-E0780E7CFE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Google Shape;29;p61">
            <a:extLst>
              <a:ext uri="{FF2B5EF4-FFF2-40B4-BE49-F238E27FC236}">
                <a16:creationId xmlns:a16="http://schemas.microsoft.com/office/drawing/2014/main" id="{4C76D415-02DC-DD84-B2E6-16CB773A3540}"/>
              </a:ext>
            </a:extLst>
          </p:cNvPr>
          <p:cNvSpPr txBox="1">
            <a:spLocks noChangeArrowheads="1"/>
          </p:cNvSpPr>
          <p:nvPr userDrawn="1"/>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385875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
        <p:cNvGrpSpPr/>
        <p:nvPr/>
      </p:nvGrpSpPr>
      <p:grpSpPr>
        <a:xfrm>
          <a:off x="0" y="0"/>
          <a:ext cx="0" cy="0"/>
          <a:chOff x="0" y="0"/>
          <a:chExt cx="0" cy="0"/>
        </a:xfrm>
      </p:grpSpPr>
      <p:sp>
        <p:nvSpPr>
          <p:cNvPr id="13" name="Google Shape;1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mbria"/>
              <a:buNone/>
              <a:defRPr sz="4400" b="0" i="0" u="none" strike="noStrike" cap="non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0909798"/>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2427838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7167748"/>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126.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2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26.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2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26.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26.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26.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26.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26.xml"/><Relationship Id="rId4" Type="http://schemas.openxmlformats.org/officeDocument/2006/relationships/image" Target="../media/image83.jp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121.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hyperlink" Target="mailto:babydoe8@aol.com" TargetMode="External"/><Relationship Id="rId3" Type="http://schemas.openxmlformats.org/officeDocument/2006/relationships/image" Target="../media/image84.jpeg"/><Relationship Id="rId21" Type="http://schemas.openxmlformats.org/officeDocument/2006/relationships/hyperlink" Target="mailto:Nyoka.craddolph@dodd.ohio.gov" TargetMode="External"/><Relationship Id="rId7" Type="http://schemas.openxmlformats.org/officeDocument/2006/relationships/image" Target="../media/image89.jpeg"/><Relationship Id="rId12" Type="http://schemas.openxmlformats.org/officeDocument/2006/relationships/image" Target="../media/image94.jpeg"/><Relationship Id="rId17" Type="http://schemas.openxmlformats.org/officeDocument/2006/relationships/hyperlink" Target="mailto:sharon.travis@swocog.org" TargetMode="External"/><Relationship Id="rId2" Type="http://schemas.openxmlformats.org/officeDocument/2006/relationships/notesSlide" Target="../notesSlides/notesSlide21.xml"/><Relationship Id="rId16" Type="http://schemas.openxmlformats.org/officeDocument/2006/relationships/hyperlink" Target="mailto:Nathan@dodd.ohio.gov" TargetMode="External"/><Relationship Id="rId20" Type="http://schemas.openxmlformats.org/officeDocument/2006/relationships/hyperlink" Target="mailto:lcomes@oacbdd.org" TargetMode="External"/><Relationship Id="rId1" Type="http://schemas.openxmlformats.org/officeDocument/2006/relationships/slideLayout" Target="../slideLayouts/slideLayout121.xml"/><Relationship Id="rId6" Type="http://schemas.openxmlformats.org/officeDocument/2006/relationships/image" Target="../media/image88.png"/><Relationship Id="rId11" Type="http://schemas.openxmlformats.org/officeDocument/2006/relationships/image" Target="../media/image93.jpeg"/><Relationship Id="rId24" Type="http://schemas.openxmlformats.org/officeDocument/2006/relationships/image" Target="../media/image96.jpeg"/><Relationship Id="rId5" Type="http://schemas.openxmlformats.org/officeDocument/2006/relationships/image" Target="../media/image87.svg"/><Relationship Id="rId15" Type="http://schemas.openxmlformats.org/officeDocument/2006/relationships/hyperlink" Target="mailto:osda2011@gmail.com" TargetMode="External"/><Relationship Id="rId23" Type="http://schemas.openxmlformats.org/officeDocument/2006/relationships/hyperlink" Target="mailto:nrichards@clearwatercog.org" TargetMode="External"/><Relationship Id="rId10" Type="http://schemas.openxmlformats.org/officeDocument/2006/relationships/image" Target="../media/image92.jpeg"/><Relationship Id="rId19" Type="http://schemas.openxmlformats.org/officeDocument/2006/relationships/hyperlink" Target="mailto:soster@knoxdd.com" TargetMode="External"/><Relationship Id="rId4" Type="http://schemas.openxmlformats.org/officeDocument/2006/relationships/image" Target="../media/image86.png"/><Relationship Id="rId9" Type="http://schemas.openxmlformats.org/officeDocument/2006/relationships/image" Target="../media/image91.jpeg"/><Relationship Id="rId14" Type="http://schemas.openxmlformats.org/officeDocument/2006/relationships/hyperlink" Target="http://mailto/" TargetMode="External"/><Relationship Id="rId22" Type="http://schemas.openxmlformats.org/officeDocument/2006/relationships/hyperlink" Target="mailto:jstuntz@dpioh.com"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84.jpeg"/><Relationship Id="rId21" Type="http://schemas.openxmlformats.org/officeDocument/2006/relationships/image" Target="../media/image114.svg"/><Relationship Id="rId7" Type="http://schemas.openxmlformats.org/officeDocument/2006/relationships/image" Target="../media/image100.png"/><Relationship Id="rId12" Type="http://schemas.openxmlformats.org/officeDocument/2006/relationships/image" Target="../media/image105.svg"/><Relationship Id="rId17" Type="http://schemas.openxmlformats.org/officeDocument/2006/relationships/image" Target="../media/image110.svg"/><Relationship Id="rId2" Type="http://schemas.openxmlformats.org/officeDocument/2006/relationships/notesSlide" Target="../notesSlides/notesSlide22.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121.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svg"/><Relationship Id="rId23" Type="http://schemas.openxmlformats.org/officeDocument/2006/relationships/image" Target="../media/image116.svg"/><Relationship Id="rId10" Type="http://schemas.openxmlformats.org/officeDocument/2006/relationships/image" Target="../media/image103.svg"/><Relationship Id="rId19" Type="http://schemas.openxmlformats.org/officeDocument/2006/relationships/image" Target="../media/image112.sv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84.jpeg"/><Relationship Id="rId7" Type="http://schemas.openxmlformats.org/officeDocument/2006/relationships/image" Target="../media/image120.svg"/><Relationship Id="rId12"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21.xml"/><Relationship Id="rId6" Type="http://schemas.openxmlformats.org/officeDocument/2006/relationships/image" Target="../media/image119.png"/><Relationship Id="rId11" Type="http://schemas.openxmlformats.org/officeDocument/2006/relationships/image" Target="../media/image99.svg"/><Relationship Id="rId5" Type="http://schemas.openxmlformats.org/officeDocument/2006/relationships/image" Target="../media/image118.svg"/><Relationship Id="rId10" Type="http://schemas.openxmlformats.org/officeDocument/2006/relationships/image" Target="../media/image98.png"/><Relationship Id="rId4" Type="http://schemas.openxmlformats.org/officeDocument/2006/relationships/image" Target="../media/image117.png"/><Relationship Id="rId9" Type="http://schemas.openxmlformats.org/officeDocument/2006/relationships/image" Target="../media/image122.svg"/></Relationships>
</file>

<file path=ppt/slides/_rels/slide3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4.jpeg"/><Relationship Id="rId7"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121.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84.jpeg"/><Relationship Id="rId7"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21.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121.xml"/><Relationship Id="rId5" Type="http://schemas.openxmlformats.org/officeDocument/2006/relationships/image" Target="../media/image130.svg"/><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svg"/><Relationship Id="rId18" Type="http://schemas.openxmlformats.org/officeDocument/2006/relationships/image" Target="../media/image145.png"/><Relationship Id="rId3" Type="http://schemas.openxmlformats.org/officeDocument/2006/relationships/image" Target="../media/image84.jpeg"/><Relationship Id="rId7" Type="http://schemas.openxmlformats.org/officeDocument/2006/relationships/image" Target="../media/image134.svg"/><Relationship Id="rId12" Type="http://schemas.openxmlformats.org/officeDocument/2006/relationships/image" Target="../media/image139.png"/><Relationship Id="rId17" Type="http://schemas.openxmlformats.org/officeDocument/2006/relationships/image" Target="../media/image144.svg"/><Relationship Id="rId2" Type="http://schemas.openxmlformats.org/officeDocument/2006/relationships/notesSlide" Target="../notesSlides/notesSlide27.xml"/><Relationship Id="rId16" Type="http://schemas.openxmlformats.org/officeDocument/2006/relationships/image" Target="../media/image143.png"/><Relationship Id="rId1" Type="http://schemas.openxmlformats.org/officeDocument/2006/relationships/slideLayout" Target="../slideLayouts/slideLayout121.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132.svg"/><Relationship Id="rId15" Type="http://schemas.openxmlformats.org/officeDocument/2006/relationships/image" Target="../media/image142.svg"/><Relationship Id="rId10" Type="http://schemas.openxmlformats.org/officeDocument/2006/relationships/image" Target="../media/image137.png"/><Relationship Id="rId19" Type="http://schemas.openxmlformats.org/officeDocument/2006/relationships/image" Target="../media/image146.svg"/><Relationship Id="rId4" Type="http://schemas.openxmlformats.org/officeDocument/2006/relationships/image" Target="../media/image131.png"/><Relationship Id="rId9" Type="http://schemas.openxmlformats.org/officeDocument/2006/relationships/image" Target="../media/image136.svg"/><Relationship Id="rId14" Type="http://schemas.openxmlformats.org/officeDocument/2006/relationships/image" Target="../media/image141.png"/></Relationships>
</file>

<file path=ppt/slides/_rels/slide35.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svg"/><Relationship Id="rId18" Type="http://schemas.openxmlformats.org/officeDocument/2006/relationships/image" Target="../media/image89.jpeg"/><Relationship Id="rId3" Type="http://schemas.openxmlformats.org/officeDocument/2006/relationships/image" Target="../media/image84.jpeg"/><Relationship Id="rId21" Type="http://schemas.openxmlformats.org/officeDocument/2006/relationships/image" Target="../media/image94.jpeg"/><Relationship Id="rId7" Type="http://schemas.openxmlformats.org/officeDocument/2006/relationships/image" Target="../media/image148.svg"/><Relationship Id="rId12" Type="http://schemas.openxmlformats.org/officeDocument/2006/relationships/image" Target="../media/image153.png"/><Relationship Id="rId17" Type="http://schemas.openxmlformats.org/officeDocument/2006/relationships/image" Target="../media/image93.jpeg"/><Relationship Id="rId2" Type="http://schemas.openxmlformats.org/officeDocument/2006/relationships/notesSlide" Target="../notesSlides/notesSlide28.xml"/><Relationship Id="rId16" Type="http://schemas.openxmlformats.org/officeDocument/2006/relationships/image" Target="../media/image92.jpeg"/><Relationship Id="rId20" Type="http://schemas.openxmlformats.org/officeDocument/2006/relationships/image" Target="../media/image90.png"/><Relationship Id="rId1" Type="http://schemas.openxmlformats.org/officeDocument/2006/relationships/slideLayout" Target="../slideLayouts/slideLayout121.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16.svg"/><Relationship Id="rId15" Type="http://schemas.openxmlformats.org/officeDocument/2006/relationships/image" Target="../media/image88.png"/><Relationship Id="rId23" Type="http://schemas.openxmlformats.org/officeDocument/2006/relationships/image" Target="../media/image96.jpeg"/><Relationship Id="rId10" Type="http://schemas.openxmlformats.org/officeDocument/2006/relationships/image" Target="../media/image151.png"/><Relationship Id="rId19" Type="http://schemas.openxmlformats.org/officeDocument/2006/relationships/image" Target="../media/image95.png"/><Relationship Id="rId4" Type="http://schemas.openxmlformats.org/officeDocument/2006/relationships/image" Target="../media/image115.png"/><Relationship Id="rId9" Type="http://schemas.openxmlformats.org/officeDocument/2006/relationships/image" Target="../media/image150.svg"/><Relationship Id="rId14" Type="http://schemas.openxmlformats.org/officeDocument/2006/relationships/image" Target="../media/image106.png"/><Relationship Id="rId22"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hyperlink" Target="https://ncapps.acl.gov/docs/Resources/NCAPPS%20Guide%20for%20Developing%20Strategic%20Objectives%20to%20Expand%20Self-Direction%20FINAL.pdf" TargetMode="External"/><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156.png"/><Relationship Id="rId4" Type="http://schemas.openxmlformats.org/officeDocument/2006/relationships/image" Target="../media/image155.png"/></Relationships>
</file>

<file path=ppt/slides/_rels/slide3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hyperlink" Target="mailto:NCAPPS@hsri.org"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hyperlink" Target="mailto:ncapps@hsri.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ncapps.acl.gov/" TargetMode="External"/><Relationship Id="rId4" Type="http://schemas.openxmlformats.org/officeDocument/2006/relationships/hyperlink" Target="mailto:ncapps@hsri.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hyperlink" Target="https://www.appliedselfdirection.com/what-self-direction#:~:text=Self-direction%20is%20a%20model%20of%20long-term%20care%20service,whom%20their%20services%20and%20supports%20will%20be%20delivered." TargetMode="Externa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
          <p:cNvSpPr txBox="1">
            <a:spLocks noGrp="1"/>
          </p:cNvSpPr>
          <p:nvPr>
            <p:ph type="title"/>
          </p:nvPr>
        </p:nvSpPr>
        <p:spPr>
          <a:xfrm>
            <a:off x="628069" y="744830"/>
            <a:ext cx="6099048" cy="1490472"/>
          </a:xfrm>
          <a:prstGeom prst="rect">
            <a:avLst/>
          </a:prstGeom>
          <a:noFill/>
          <a:ln>
            <a:noFill/>
          </a:ln>
        </p:spPr>
        <p:txBody>
          <a:bodyPr spcFirstLastPara="1" wrap="square" lIns="91425" tIns="45700" rIns="91425" bIns="45700" anchor="ctr" anchorCtr="0">
            <a:noAutofit/>
          </a:bodyPr>
          <a:lstStyle/>
          <a:p>
            <a:pPr>
              <a:buSzPts val="3200"/>
            </a:pPr>
            <a:br>
              <a:rPr lang="en-US" sz="2400" dirty="0"/>
            </a:br>
            <a:r>
              <a:rPr lang="en-US" sz="2400" dirty="0"/>
              <a:t>Everyone Can Self-Direct: Lessons Learned from the NCAPPS Self-Direction Learning Collaborative</a:t>
            </a:r>
          </a:p>
        </p:txBody>
      </p:sp>
      <p:sp>
        <p:nvSpPr>
          <p:cNvPr id="213" name="Google Shape;213;p1"/>
          <p:cNvSpPr txBox="1">
            <a:spLocks noGrp="1"/>
          </p:cNvSpPr>
          <p:nvPr>
            <p:ph type="body" idx="1"/>
          </p:nvPr>
        </p:nvSpPr>
        <p:spPr>
          <a:xfrm>
            <a:off x="628069" y="2259135"/>
            <a:ext cx="6099048" cy="7589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F7F7F"/>
              </a:buClr>
              <a:buSzPts val="2400"/>
              <a:buNone/>
            </a:pPr>
            <a:r>
              <a:rPr lang="en-US"/>
              <a:t>January 17, 2024</a:t>
            </a:r>
            <a:endParaRPr/>
          </a:p>
        </p:txBody>
      </p:sp>
      <p:pic>
        <p:nvPicPr>
          <p:cNvPr id="5" name="Picture 4" descr="NCAPPS Logo">
            <a:extLst>
              <a:ext uri="{FF2B5EF4-FFF2-40B4-BE49-F238E27FC236}">
                <a16:creationId xmlns:a16="http://schemas.microsoft.com/office/drawing/2014/main" id="{BAAB01DC-E142-C6CD-C058-1A9DCA13D3CB}"/>
              </a:ext>
            </a:extLst>
          </p:cNvPr>
          <p:cNvPicPr>
            <a:picLocks noChangeAspect="1"/>
          </p:cNvPicPr>
          <p:nvPr/>
        </p:nvPicPr>
        <p:blipFill>
          <a:blip r:embed="rId3"/>
          <a:stretch>
            <a:fillRect/>
          </a:stretch>
        </p:blipFill>
        <p:spPr>
          <a:xfrm>
            <a:off x="1209604" y="3726509"/>
            <a:ext cx="3772426" cy="13432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A52976-3139-4203-A3CE-32C2F22633A9}"/>
              </a:ext>
            </a:extLst>
          </p:cNvPr>
          <p:cNvSpPr>
            <a:spLocks noGrp="1"/>
          </p:cNvSpPr>
          <p:nvPr>
            <p:ph type="title"/>
          </p:nvPr>
        </p:nvSpPr>
        <p:spPr>
          <a:xfrm>
            <a:off x="1644424" y="176180"/>
            <a:ext cx="10547576" cy="974426"/>
          </a:xfrm>
        </p:spPr>
        <p:txBody>
          <a:bodyPr>
            <a:normAutofit/>
          </a:bodyPr>
          <a:lstStyle/>
          <a:p>
            <a:r>
              <a:rPr lang="en-US" dirty="0"/>
              <a:t>Benefits of Self-Direction</a:t>
            </a:r>
          </a:p>
        </p:txBody>
      </p:sp>
      <p:sp>
        <p:nvSpPr>
          <p:cNvPr id="8" name="Text Placeholder 7">
            <a:extLst>
              <a:ext uri="{FF2B5EF4-FFF2-40B4-BE49-F238E27FC236}">
                <a16:creationId xmlns:a16="http://schemas.microsoft.com/office/drawing/2014/main" id="{7B998023-7430-4A15-87C7-4DCBC501C0C2}"/>
              </a:ext>
            </a:extLst>
          </p:cNvPr>
          <p:cNvSpPr>
            <a:spLocks noGrp="1"/>
          </p:cNvSpPr>
          <p:nvPr>
            <p:ph type="body" sz="quarter" idx="18"/>
          </p:nvPr>
        </p:nvSpPr>
        <p:spPr/>
        <p:txBody>
          <a:bodyPr vert="horz" lIns="91440" tIns="45720" rIns="91440" bIns="45720" rtlCol="0" anchor="t">
            <a:normAutofit/>
          </a:bodyPr>
          <a:lstStyle/>
          <a:p>
            <a:r>
              <a:rPr lang="en-US" dirty="0"/>
              <a:t>During the pandemic, many individuals and families chose to self-direct their services to cope with closures of out-of-home programs or workplaces or to overcome staffing shortages.</a:t>
            </a:r>
          </a:p>
        </p:txBody>
      </p:sp>
      <p:sp>
        <p:nvSpPr>
          <p:cNvPr id="5" name="Text Placeholder 4">
            <a:extLst>
              <a:ext uri="{FF2B5EF4-FFF2-40B4-BE49-F238E27FC236}">
                <a16:creationId xmlns:a16="http://schemas.microsoft.com/office/drawing/2014/main" id="{0A7219C3-E549-4656-8672-9B94EE5707E0}"/>
              </a:ext>
            </a:extLst>
          </p:cNvPr>
          <p:cNvSpPr>
            <a:spLocks noGrp="1"/>
          </p:cNvSpPr>
          <p:nvPr>
            <p:ph type="body" sz="quarter" idx="15"/>
          </p:nvPr>
        </p:nvSpPr>
        <p:spPr/>
        <p:txBody>
          <a:bodyPr/>
          <a:lstStyle/>
          <a:p>
            <a:r>
              <a:rPr lang="en-US"/>
              <a:t>There is a workforce crisis across human services and self-direction offers the possibility of tapping into a non-traditional workforce (e.g., friends, neighbors, family members).</a:t>
            </a:r>
          </a:p>
        </p:txBody>
      </p:sp>
      <p:sp>
        <p:nvSpPr>
          <p:cNvPr id="6" name="Text Placeholder 5">
            <a:extLst>
              <a:ext uri="{FF2B5EF4-FFF2-40B4-BE49-F238E27FC236}">
                <a16:creationId xmlns:a16="http://schemas.microsoft.com/office/drawing/2014/main" id="{C17A8CA0-7303-4FD9-88CE-9FB18494D1DD}"/>
              </a:ext>
            </a:extLst>
          </p:cNvPr>
          <p:cNvSpPr>
            <a:spLocks noGrp="1"/>
          </p:cNvSpPr>
          <p:nvPr>
            <p:ph type="body" sz="quarter" idx="16"/>
          </p:nvPr>
        </p:nvSpPr>
        <p:spPr/>
        <p:txBody>
          <a:bodyPr/>
          <a:lstStyle/>
          <a:p>
            <a:r>
              <a:rPr lang="en-US"/>
              <a:t>Self-direction makes it possible to individually tailor services and supports rather employing a one size fits all approach and therefore has the potential of being more cost-effective.</a:t>
            </a:r>
          </a:p>
        </p:txBody>
      </p:sp>
      <p:sp>
        <p:nvSpPr>
          <p:cNvPr id="7" name="Text Placeholder 6">
            <a:extLst>
              <a:ext uri="{FF2B5EF4-FFF2-40B4-BE49-F238E27FC236}">
                <a16:creationId xmlns:a16="http://schemas.microsoft.com/office/drawing/2014/main" id="{9CC5D7F4-D30F-456C-84B3-D811F2DB140C}"/>
              </a:ext>
            </a:extLst>
          </p:cNvPr>
          <p:cNvSpPr>
            <a:spLocks noGrp="1"/>
          </p:cNvSpPr>
          <p:nvPr>
            <p:ph type="body" sz="quarter" idx="17"/>
          </p:nvPr>
        </p:nvSpPr>
        <p:spPr/>
        <p:txBody>
          <a:bodyPr/>
          <a:lstStyle/>
          <a:p>
            <a:r>
              <a:rPr lang="en-US" dirty="0"/>
              <a:t>Self-direction helps participants build decision-making skills and a support system in line with their goals and aspirations.</a:t>
            </a:r>
          </a:p>
        </p:txBody>
      </p:sp>
    </p:spTree>
    <p:extLst>
      <p:ext uri="{BB962C8B-B14F-4D97-AF65-F5344CB8AC3E}">
        <p14:creationId xmlns:p14="http://schemas.microsoft.com/office/powerpoint/2010/main" val="173545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D108C0C-C2A1-4C9C-8871-12002376A3B1}"/>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4800" kern="1200" dirty="0">
                <a:solidFill>
                  <a:schemeClr val="bg1"/>
                </a:solidFill>
                <a:latin typeface="+mj-lt"/>
                <a:ea typeface="+mj-ea"/>
                <a:cs typeface="+mj-cs"/>
              </a:rPr>
              <a:t>HOWEVER</a:t>
            </a:r>
            <a:r>
              <a:rPr lang="en-US" sz="4800" dirty="0">
                <a:solidFill>
                  <a:schemeClr val="bg1"/>
                </a:solidFill>
              </a:rPr>
              <a:t>…</a:t>
            </a:r>
            <a:endParaRPr lang="en-US" sz="4800" kern="1200" dirty="0">
              <a:solidFill>
                <a:schemeClr val="bg1"/>
              </a:solidFill>
              <a:latin typeface="+mj-lt"/>
              <a:ea typeface="+mj-ea"/>
              <a:cs typeface="+mj-cs"/>
            </a:endParaRPr>
          </a:p>
        </p:txBody>
      </p:sp>
      <p:sp>
        <p:nvSpPr>
          <p:cNvPr id="4" name="Slide Number Placeholder 3">
            <a:extLst>
              <a:ext uri="{FF2B5EF4-FFF2-40B4-BE49-F238E27FC236}">
                <a16:creationId xmlns:a16="http://schemas.microsoft.com/office/drawing/2014/main" id="{DFD2E073-C10E-4CBD-82B8-25E02DF62710}"/>
              </a:ext>
            </a:extLst>
          </p:cNvPr>
          <p:cNvSpPr>
            <a:spLocks noGrp="1"/>
          </p:cNvSpPr>
          <p:nvPr>
            <p:ph type="sldNum" sz="quarter" idx="13"/>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Text Placeholder 4" descr="Based on data from the National Core INdicators 20-21 In-person survey, only 18% of respondents are self-directing.&#10;&#10;Further, the numbers of people self-directing by state ranged from 1% to 55%.">
            <a:extLst>
              <a:ext uri="{FF2B5EF4-FFF2-40B4-BE49-F238E27FC236}">
                <a16:creationId xmlns:a16="http://schemas.microsoft.com/office/drawing/2014/main" id="{D14821AF-FF53-324D-D82A-DB9C2ED161DE}"/>
              </a:ext>
            </a:extLst>
          </p:cNvPr>
          <p:cNvGraphicFramePr/>
          <p:nvPr>
            <p:extLst>
              <p:ext uri="{D42A27DB-BD31-4B8C-83A1-F6EECF244321}">
                <p14:modId xmlns:p14="http://schemas.microsoft.com/office/powerpoint/2010/main" val="183321169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6882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BDF5803-F5D3-4641-8C1A-6F1296AA534A}"/>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US" sz="3600" kern="1200" dirty="0">
                <a:solidFill>
                  <a:srgbClr val="FFFFFF"/>
                </a:solidFill>
                <a:latin typeface="+mj-lt"/>
                <a:ea typeface="+mj-ea"/>
                <a:cs typeface="+mj-cs"/>
              </a:rPr>
              <a:t>THEREFORE… </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CB58501-DB90-47E7-901E-B7B12A60CCCE}"/>
              </a:ext>
            </a:extLst>
          </p:cNvPr>
          <p:cNvSpPr>
            <a:spLocks noGrp="1"/>
          </p:cNvSpPr>
          <p:nvPr>
            <p:ph type="body" sz="quarter" idx="10"/>
          </p:nvPr>
        </p:nvSpPr>
        <p:spPr>
          <a:xfrm>
            <a:off x="5370153" y="1526033"/>
            <a:ext cx="5536397" cy="3935281"/>
          </a:xfrm>
        </p:spPr>
        <p:txBody>
          <a:bodyPr vert="horz" lIns="91440" tIns="45720" rIns="91440" bIns="45720" rtlCol="0" anchor="t">
            <a:normAutofit/>
          </a:bodyPr>
          <a:lstStyle/>
          <a:p>
            <a:pPr marL="0" indent="0">
              <a:lnSpc>
                <a:spcPct val="90000"/>
              </a:lnSpc>
              <a:buNone/>
            </a:pPr>
            <a:r>
              <a:rPr lang="en-US"/>
              <a:t>The NCAPPS team determined that there is a need for a national effort to expand the quality and availability of self-direction as a person-centered option available to a wide range of potential participants. To reach this goal, we created a broad-based Learning Collaborative. </a:t>
            </a:r>
          </a:p>
        </p:txBody>
      </p:sp>
      <p:sp>
        <p:nvSpPr>
          <p:cNvPr id="4" name="Slide Number Placeholder 3">
            <a:extLst>
              <a:ext uri="{FF2B5EF4-FFF2-40B4-BE49-F238E27FC236}">
                <a16:creationId xmlns:a16="http://schemas.microsoft.com/office/drawing/2014/main" id="{F77D0D4E-EE9F-441D-A426-3357AF565596}"/>
              </a:ext>
            </a:extLst>
          </p:cNvPr>
          <p:cNvSpPr>
            <a:spLocks noGrp="1"/>
          </p:cNvSpPr>
          <p:nvPr>
            <p:ph type="sldNum" sz="quarter" idx="13"/>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552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1"/>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mbria"/>
              <a:buNone/>
            </a:pPr>
            <a:r>
              <a:rPr lang="en-US" dirty="0"/>
              <a:t>NCAPPS Self-Direction Learning Collaborative</a:t>
            </a:r>
            <a:endParaRPr dirty="0"/>
          </a:p>
        </p:txBody>
      </p:sp>
      <p:sp>
        <p:nvSpPr>
          <p:cNvPr id="289" name="Google Shape;289;p11"/>
          <p:cNvSpPr txBox="1">
            <a:spLocks noGrp="1"/>
          </p:cNvSpPr>
          <p:nvPr>
            <p:ph type="body" idx="1"/>
          </p:nvPr>
        </p:nvSpPr>
        <p:spPr>
          <a:xfrm>
            <a:off x="1789932" y="1672253"/>
            <a:ext cx="8926512" cy="4384675"/>
          </a:xfrm>
          <a:prstGeom prst="rect">
            <a:avLst/>
          </a:prstGeom>
          <a:noFill/>
          <a:ln>
            <a:noFill/>
          </a:ln>
        </p:spPr>
        <p:txBody>
          <a:bodyPr spcFirstLastPara="1" wrap="square" lIns="91425" tIns="45700" rIns="91425" bIns="45700" anchor="t" anchorCtr="0">
            <a:normAutofit/>
          </a:bodyPr>
          <a:lstStyle/>
          <a:p>
            <a:pPr marL="228600" lvl="0" indent="-228600" algn="l" rtl="0">
              <a:lnSpc>
                <a:spcPct val="125000"/>
              </a:lnSpc>
              <a:spcBef>
                <a:spcPts val="0"/>
              </a:spcBef>
              <a:spcAft>
                <a:spcPts val="0"/>
              </a:spcAft>
              <a:buClr>
                <a:schemeClr val="dk1"/>
              </a:buClr>
              <a:buSzPts val="2800"/>
              <a:buChar char="•"/>
            </a:pPr>
            <a:r>
              <a:rPr lang="en-US" sz="2800"/>
              <a:t>From April 2022 to September 2023, </a:t>
            </a:r>
            <a:r>
              <a:rPr lang="en-US"/>
              <a:t>t</a:t>
            </a:r>
            <a:r>
              <a:rPr lang="en-US" sz="2800"/>
              <a:t>he NCAPPS Self-Direction Learning Collaborative </a:t>
            </a:r>
            <a:r>
              <a:rPr lang="en-US"/>
              <a:t>brought together t</a:t>
            </a:r>
            <a:r>
              <a:rPr lang="en-US" sz="2800"/>
              <a:t>eams from across the country and experts to learn from each othe</a:t>
            </a:r>
            <a:r>
              <a:rPr lang="en-US"/>
              <a:t>r </a:t>
            </a:r>
            <a:r>
              <a:rPr lang="en-US" sz="2800"/>
              <a:t>as they worked to improve s</a:t>
            </a:r>
            <a:r>
              <a:rPr lang="en-US"/>
              <a:t>elf-direction</a:t>
            </a:r>
            <a:endParaRPr/>
          </a:p>
          <a:p>
            <a:pPr marL="685800" lvl="1" indent="-228600" algn="l" rtl="0">
              <a:lnSpc>
                <a:spcPct val="125000"/>
              </a:lnSpc>
              <a:spcBef>
                <a:spcPts val="500"/>
              </a:spcBef>
              <a:spcAft>
                <a:spcPts val="0"/>
              </a:spcAft>
              <a:buClr>
                <a:schemeClr val="dk1"/>
              </a:buClr>
              <a:buSzPts val="2400"/>
              <a:buChar char="•"/>
            </a:pPr>
            <a:r>
              <a:rPr lang="en-US"/>
              <a:t>22 teams from 16 states participated (200+ participants)</a:t>
            </a:r>
            <a:endParaRPr/>
          </a:p>
          <a:p>
            <a:pPr marL="685800" lvl="1" indent="-228600" algn="l" rtl="0">
              <a:lnSpc>
                <a:spcPct val="125000"/>
              </a:lnSpc>
              <a:spcBef>
                <a:spcPts val="500"/>
              </a:spcBef>
              <a:spcAft>
                <a:spcPts val="0"/>
              </a:spcAft>
              <a:buClr>
                <a:schemeClr val="dk1"/>
              </a:buClr>
              <a:buSzPts val="2400"/>
              <a:buChar char="•"/>
            </a:pPr>
            <a:r>
              <a:rPr lang="en-US"/>
              <a:t>Teams include state representatives, community advocates, people with lived experience of self-directing, and family members</a:t>
            </a:r>
            <a:endParaRPr/>
          </a:p>
          <a:p>
            <a:pPr marL="228600" lvl="0" indent="-50800" algn="l" rtl="0">
              <a:lnSpc>
                <a:spcPct val="125000"/>
              </a:lnSpc>
              <a:spcBef>
                <a:spcPts val="1000"/>
              </a:spcBef>
              <a:spcAft>
                <a:spcPts val="0"/>
              </a:spcAft>
              <a:buClr>
                <a:schemeClr val="dk1"/>
              </a:buClr>
              <a:buSzPts val="2800"/>
              <a:buNone/>
            </a:pPr>
            <a:endParaRPr/>
          </a:p>
        </p:txBody>
      </p:sp>
      <p:sp>
        <p:nvSpPr>
          <p:cNvPr id="290" name="Google Shape;29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 name="Title 1">
            <a:extLst>
              <a:ext uri="{FF2B5EF4-FFF2-40B4-BE49-F238E27FC236}">
                <a16:creationId xmlns:a16="http://schemas.microsoft.com/office/drawing/2014/main" id="{9E431DAC-FFF3-D3B7-815F-0FBA97BED8F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dirty="0">
                <a:solidFill>
                  <a:srgbClr val="FFFFFF"/>
                </a:solidFill>
              </a:rPr>
              <a:t>Learning Collaborative State Representation</a:t>
            </a:r>
            <a:endParaRPr lang="en-US" sz="2000" kern="1200" dirty="0">
              <a:solidFill>
                <a:srgbClr val="FFFFFF"/>
              </a:solidFill>
              <a:latin typeface="+mj-lt"/>
              <a:ea typeface="Cambria"/>
            </a:endParaRPr>
          </a:p>
        </p:txBody>
      </p:sp>
      <p:pic>
        <p:nvPicPr>
          <p:cNvPr id="5" name="Picture 5" descr="a U.S. map highlights participating states in blue. the states are: wyoming, colorado, texas, minnesota, michigan, indiana, alabama, ohio, New york, pennsylvania, new jersey, delaware, maryland, north carolina, maine, massachusetts, and rhode island.">
            <a:extLst>
              <a:ext uri="{FF2B5EF4-FFF2-40B4-BE49-F238E27FC236}">
                <a16:creationId xmlns:a16="http://schemas.microsoft.com/office/drawing/2014/main" id="{73BD1B93-47DD-0778-43CD-1C1E57704ECB}"/>
              </a:ext>
            </a:extLst>
          </p:cNvPr>
          <p:cNvPicPr>
            <a:picLocks noChangeAspect="1"/>
          </p:cNvPicPr>
          <p:nvPr/>
        </p:nvPicPr>
        <p:blipFill>
          <a:blip r:embed="rId2"/>
          <a:stretch>
            <a:fillRect/>
          </a:stretch>
        </p:blipFill>
        <p:spPr>
          <a:xfrm>
            <a:off x="4038600" y="1028245"/>
            <a:ext cx="7188199" cy="4798121"/>
          </a:xfrm>
          <a:prstGeom prst="rect">
            <a:avLst/>
          </a:prstGeom>
        </p:spPr>
      </p:pic>
      <p:sp>
        <p:nvSpPr>
          <p:cNvPr id="4" name="Slide Number Placeholder 3">
            <a:extLst>
              <a:ext uri="{FF2B5EF4-FFF2-40B4-BE49-F238E27FC236}">
                <a16:creationId xmlns:a16="http://schemas.microsoft.com/office/drawing/2014/main" id="{738206D6-2E08-3DDA-44C2-458410526FF3}"/>
              </a:ext>
            </a:extLst>
          </p:cNvPr>
          <p:cNvSpPr>
            <a:spLocks noGrp="1"/>
          </p:cNvSpPr>
          <p:nvPr>
            <p:ph type="sldNum" sz="quarter" idx="13"/>
          </p:nvPr>
        </p:nvSpPr>
        <p:spPr>
          <a:xfrm>
            <a:off x="11310257" y="6356350"/>
            <a:ext cx="56000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9E18A1-5388-48D7-9BA0-F6425AA8662B}" type="slidenum">
              <a:rPr kumimoji="0" lang="en-US" sz="1200" b="0" i="0" u="none" strike="noStrike" kern="1200" cap="none" spc="0" normalizeH="0" baseline="0" noProof="0">
                <a:ln>
                  <a:noFill/>
                </a:ln>
                <a:solidFill>
                  <a:srgbClr val="898989"/>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898989"/>
              </a:solidFill>
              <a:effectLst/>
              <a:uLnTx/>
              <a:uFillTx/>
              <a:latin typeface="Calibri"/>
              <a:ea typeface="+mn-ea"/>
              <a:cs typeface="Arial"/>
              <a:sym typeface="Arial"/>
            </a:endParaRPr>
          </a:p>
        </p:txBody>
      </p:sp>
    </p:spTree>
    <p:extLst>
      <p:ext uri="{BB962C8B-B14F-4D97-AF65-F5344CB8AC3E}">
        <p14:creationId xmlns:p14="http://schemas.microsoft.com/office/powerpoint/2010/main" val="1911012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 name="Title 1">
            <a:extLst>
              <a:ext uri="{FF2B5EF4-FFF2-40B4-BE49-F238E27FC236}">
                <a16:creationId xmlns:a16="http://schemas.microsoft.com/office/drawing/2014/main" id="{FED7F760-96FC-5232-4ACB-E1E2B5C10CFA}"/>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dirty="0">
                <a:solidFill>
                  <a:schemeClr val="bg1"/>
                </a:solidFill>
                <a:latin typeface="+mj-lt"/>
                <a:ea typeface="+mj-ea"/>
                <a:cs typeface="+mj-cs"/>
              </a:rPr>
              <a:t>Questions for the Audience</a:t>
            </a:r>
          </a:p>
        </p:txBody>
      </p:sp>
      <p:sp>
        <p:nvSpPr>
          <p:cNvPr id="4" name="Slide Number Placeholder 3">
            <a:extLst>
              <a:ext uri="{FF2B5EF4-FFF2-40B4-BE49-F238E27FC236}">
                <a16:creationId xmlns:a16="http://schemas.microsoft.com/office/drawing/2014/main" id="{978DF2BB-0D88-B164-23CD-3BC85F8EB5F5}"/>
              </a:ext>
            </a:extLst>
          </p:cNvPr>
          <p:cNvSpPr>
            <a:spLocks noGrp="1"/>
          </p:cNvSpPr>
          <p:nvPr>
            <p:ph type="sldNum" sz="quarter" idx="13"/>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graphicFrame>
        <p:nvGraphicFramePr>
          <p:cNvPr id="6" name="Text Placeholder 2" descr="What do you think are some challenges to enhancing and expanding self-direction? Any success stories you would like to share? If you could wave a magic wand, what would you wish for to &quot;fix&quot; self-direction.">
            <a:extLst>
              <a:ext uri="{FF2B5EF4-FFF2-40B4-BE49-F238E27FC236}">
                <a16:creationId xmlns:a16="http://schemas.microsoft.com/office/drawing/2014/main" id="{A5D4886D-719B-6BA9-86A8-5F77434DC05D}"/>
              </a:ext>
            </a:extLst>
          </p:cNvPr>
          <p:cNvGraphicFramePr/>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0552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5805-42A8-4F96-A059-DEE0A507CD40}"/>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a:t>What Were We Trying to Accomplish?</a:t>
            </a:r>
          </a:p>
        </p:txBody>
      </p:sp>
      <p:sp>
        <p:nvSpPr>
          <p:cNvPr id="3" name="Text Placeholder 2">
            <a:extLst>
              <a:ext uri="{FF2B5EF4-FFF2-40B4-BE49-F238E27FC236}">
                <a16:creationId xmlns:a16="http://schemas.microsoft.com/office/drawing/2014/main" id="{143878D3-4AD1-4330-A807-7472B407A1E7}"/>
              </a:ext>
            </a:extLst>
          </p:cNvPr>
          <p:cNvSpPr>
            <a:spLocks noGrp="1"/>
          </p:cNvSpPr>
          <p:nvPr>
            <p:ph type="body" sz="quarter" idx="10"/>
          </p:nvPr>
        </p:nvSpPr>
        <p:spPr>
          <a:xfrm>
            <a:off x="4965431" y="2438400"/>
            <a:ext cx="6586489" cy="3785419"/>
          </a:xfrm>
        </p:spPr>
        <p:txBody>
          <a:bodyPr vert="horz" lIns="91440" tIns="45720" rIns="91440" bIns="45720" rtlCol="0">
            <a:normAutofit/>
          </a:bodyPr>
          <a:lstStyle/>
          <a:p>
            <a:pPr marL="457200" lvl="1" indent="0">
              <a:lnSpc>
                <a:spcPct val="90000"/>
              </a:lnSpc>
              <a:buNone/>
            </a:pPr>
            <a:r>
              <a:rPr kumimoji="0" lang="en-US" sz="2000" b="1" i="0" u="none" strike="noStrike" kern="0" cap="none" spc="0" normalizeH="0" baseline="0" noProof="0">
                <a:ln>
                  <a:noFill/>
                </a:ln>
                <a:solidFill>
                  <a:srgbClr val="000000"/>
                </a:solidFill>
                <a:effectLst/>
                <a:uLnTx/>
                <a:uFillTx/>
                <a:latin typeface="Calibri"/>
                <a:cs typeface="Calibri"/>
                <a:sym typeface="Calibri"/>
              </a:rPr>
              <a:t>The Learning Collaborative wanted to enhance the availability, quality, and access to self-direction by:</a:t>
            </a:r>
            <a:endParaRPr lang="en-US" sz="2000"/>
          </a:p>
          <a:p>
            <a:pPr lvl="1">
              <a:lnSpc>
                <a:spcPct val="90000"/>
              </a:lnSpc>
            </a:pPr>
            <a:r>
              <a:rPr lang="en-US" sz="2000"/>
              <a:t>Disseminating information regarding self-direction, its benefits and how it works</a:t>
            </a:r>
          </a:p>
          <a:p>
            <a:pPr lvl="1">
              <a:lnSpc>
                <a:spcPct val="90000"/>
              </a:lnSpc>
            </a:pPr>
            <a:r>
              <a:rPr lang="en-US" sz="2000"/>
              <a:t>Developing self-direction policies and procedures that are equitable, transparent, flexible, and easily understood and implemented</a:t>
            </a:r>
          </a:p>
          <a:p>
            <a:pPr lvl="1">
              <a:lnSpc>
                <a:spcPct val="90000"/>
              </a:lnSpc>
            </a:pPr>
            <a:r>
              <a:rPr lang="en-US" sz="2000"/>
              <a:t>Enhancing infrastructure to support self-direction</a:t>
            </a:r>
          </a:p>
          <a:p>
            <a:pPr lvl="1">
              <a:lnSpc>
                <a:spcPct val="90000"/>
              </a:lnSpc>
            </a:pPr>
            <a:r>
              <a:rPr lang="en-US" sz="2000"/>
              <a:t>Recruiting and training Direct Support Professionals (DSPs), support brokers, and peer mentors to support self-direction </a:t>
            </a:r>
          </a:p>
          <a:p>
            <a:pPr lvl="1">
              <a:lnSpc>
                <a:spcPct val="90000"/>
              </a:lnSpc>
            </a:pPr>
            <a:endParaRPr lang="en-US" sz="2000"/>
          </a:p>
        </p:txBody>
      </p:sp>
      <p:pic>
        <p:nvPicPr>
          <p:cNvPr id="6" name="Picture 5">
            <a:extLst>
              <a:ext uri="{FF2B5EF4-FFF2-40B4-BE49-F238E27FC236}">
                <a16:creationId xmlns:a16="http://schemas.microsoft.com/office/drawing/2014/main" id="{C8270E96-F3BC-41B8-B9CC-64CFA8114566}"/>
              </a:ext>
              <a:ext uri="{C183D7F6-B498-43B3-948B-1728B52AA6E4}">
                <adec:decorative xmlns:adec="http://schemas.microsoft.com/office/drawing/2017/decorative" val="1"/>
              </a:ext>
            </a:extLst>
          </p:cNvPr>
          <p:cNvPicPr>
            <a:picLocks noChangeAspect="1"/>
          </p:cNvPicPr>
          <p:nvPr/>
        </p:nvPicPr>
        <p:blipFill rotWithShape="1">
          <a:blip r:embed="rId3"/>
          <a:srcRect l="45198" r="968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5422B"/>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697B29E-F4BE-4A33-A5E1-0CB5F5EB34CE}"/>
              </a:ext>
              <a:ext uri="{C183D7F6-B498-43B3-948B-1728B52AA6E4}">
                <adec:decorative xmlns:adec="http://schemas.microsoft.com/office/drawing/2017/decorative" val="1"/>
              </a:ext>
            </a:extLst>
          </p:cNvPr>
          <p:cNvSpPr>
            <a:spLocks noGrp="1"/>
          </p:cNvSpPr>
          <p:nvPr>
            <p:ph type="sldNum" sz="quarter" idx="13"/>
          </p:nvPr>
        </p:nvSpPr>
        <p:spPr>
          <a:xfrm>
            <a:off x="10167042" y="6356350"/>
            <a:ext cx="118675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4590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2">
            <a:extLst>
              <a:ext uri="{C183D7F6-B498-43B3-948B-1728B52AA6E4}">
                <adec:decorative xmlns:adec="http://schemas.microsoft.com/office/drawing/2017/decorative" val="1"/>
              </a:ext>
            </a:extLst>
          </p:cNvPr>
          <p:cNvPicPr preferRelativeResize="0"/>
          <p:nvPr/>
        </p:nvPicPr>
        <p:blipFill rotWithShape="1">
          <a:blip r:embed="rId3">
            <a:alphaModFix/>
          </a:blip>
          <a:srcRect l="7841" r="14674"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85" name="Google Shape;85;p2"/>
          <p:cNvSpPr txBox="1">
            <a:spLocks noGrp="1"/>
          </p:cNvSpPr>
          <p:nvPr>
            <p:ph type="title" idx="4294967295"/>
          </p:nvPr>
        </p:nvSpPr>
        <p:spPr>
          <a:xfrm>
            <a:off x="1051238" y="737433"/>
            <a:ext cx="3149100" cy="2655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dirty="0">
                <a:ln>
                  <a:noFill/>
                </a:ln>
                <a:solidFill>
                  <a:srgbClr val="000000"/>
                </a:solidFill>
                <a:effectLst/>
                <a:uLnTx/>
                <a:uFillTx/>
                <a:latin typeface="Impact"/>
                <a:ea typeface="Impact"/>
                <a:cs typeface="Impact"/>
                <a:sym typeface="Impact"/>
              </a:rPr>
              <a:t>Reaching the Summit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86" name="Google Shape;86;p2" descr="In-caps logo"/>
          <p:cNvPicPr preferRelativeResize="0"/>
          <p:nvPr/>
        </p:nvPicPr>
        <p:blipFill rotWithShape="1">
          <a:blip r:embed="rId4">
            <a:alphaModFix/>
          </a:blip>
          <a:srcRect/>
          <a:stretch/>
        </p:blipFill>
        <p:spPr>
          <a:xfrm>
            <a:off x="792228" y="4841514"/>
            <a:ext cx="3667125" cy="1543050"/>
          </a:xfrm>
          <a:prstGeom prst="rect">
            <a:avLst/>
          </a:prstGeom>
          <a:noFill/>
          <a:ln>
            <a:noFill/>
          </a:ln>
        </p:spPr>
      </p:pic>
      <p:sp>
        <p:nvSpPr>
          <p:cNvPr id="87" name="Google Shape;87;p2"/>
          <p:cNvSpPr txBox="1"/>
          <p:nvPr/>
        </p:nvSpPr>
        <p:spPr>
          <a:xfrm>
            <a:off x="966949" y="4023688"/>
            <a:ext cx="3317700" cy="660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0000"/>
                </a:solidFill>
                <a:effectLst/>
                <a:uLnTx/>
                <a:uFillTx/>
                <a:latin typeface="Impact"/>
                <a:ea typeface="Impact"/>
                <a:cs typeface="Impact"/>
                <a:sym typeface="Impact"/>
              </a:rPr>
              <a:t>Team Colorado</a:t>
            </a:r>
            <a:endParaRPr kumimoji="0" sz="4000" b="0" i="0" u="none" strike="noStrike" kern="0" cap="none" spc="0" normalizeH="0" baseline="0" noProof="0">
              <a:ln>
                <a:noFill/>
              </a:ln>
              <a:solidFill>
                <a:srgbClr val="000000"/>
              </a:solidFill>
              <a:effectLst/>
              <a:uLnTx/>
              <a:uFillTx/>
              <a:latin typeface="Impact"/>
              <a:ea typeface="Impact"/>
              <a:cs typeface="Impact"/>
              <a:sym typeface="Impac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Title 1">
            <a:extLst>
              <a:ext uri="{FF2B5EF4-FFF2-40B4-BE49-F238E27FC236}">
                <a16:creationId xmlns:a16="http://schemas.microsoft.com/office/drawing/2014/main" id="{99C59FE3-0858-2C97-34AB-4D0E72813172}"/>
              </a:ext>
            </a:extLst>
          </p:cNvPr>
          <p:cNvSpPr>
            <a:spLocks noGrp="1"/>
          </p:cNvSpPr>
          <p:nvPr>
            <p:ph type="ctrTitle"/>
          </p:nvPr>
        </p:nvSpPr>
        <p:spPr>
          <a:xfrm>
            <a:off x="1404685" y="754648"/>
            <a:ext cx="835109" cy="397800"/>
          </a:xfrm>
        </p:spPr>
        <p:txBody>
          <a:bodyPr>
            <a:normAutofit/>
          </a:bodyPr>
          <a:lstStyle/>
          <a:p>
            <a:r>
              <a:rPr lang="en-US" sz="900" dirty="0"/>
              <a:t>Meet the Colorado team</a:t>
            </a:r>
          </a:p>
        </p:txBody>
      </p:sp>
      <p:grpSp>
        <p:nvGrpSpPr>
          <p:cNvPr id="92" name="Google Shape;92;p3">
            <a:extLst>
              <a:ext uri="{C183D7F6-B498-43B3-948B-1728B52AA6E4}">
                <adec:decorative xmlns:adec="http://schemas.microsoft.com/office/drawing/2017/decorative" val="1"/>
              </a:ext>
            </a:extLst>
          </p:cNvPr>
          <p:cNvGrpSpPr/>
          <p:nvPr/>
        </p:nvGrpSpPr>
        <p:grpSpPr>
          <a:xfrm>
            <a:off x="-57763" y="0"/>
            <a:ext cx="3962400" cy="3429000"/>
            <a:chOff x="-7284" y="-117474"/>
            <a:chExt cx="3962400" cy="3429000"/>
          </a:xfrm>
        </p:grpSpPr>
        <p:sp>
          <p:nvSpPr>
            <p:cNvPr id="93" name="Google Shape;93;p3"/>
            <p:cNvSpPr/>
            <p:nvPr/>
          </p:nvSpPr>
          <p:spPr>
            <a:xfrm rot="10800000" flipH="1">
              <a:off x="-7284" y="-117474"/>
              <a:ext cx="3962400" cy="3429000"/>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94;p3"/>
            <p:cNvSpPr/>
            <p:nvPr/>
          </p:nvSpPr>
          <p:spPr>
            <a:xfrm rot="10800000" flipH="1">
              <a:off x="400610" y="232424"/>
              <a:ext cx="3132044" cy="2715208"/>
            </a:xfrm>
            <a:prstGeom prst="triangle">
              <a:avLst>
                <a:gd name="adj" fmla="val 50000"/>
              </a:avLst>
            </a:prstGeom>
            <a:solidFill>
              <a:schemeClr val="lt1"/>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95;p3"/>
            <p:cNvSpPr/>
            <p:nvPr/>
          </p:nvSpPr>
          <p:spPr>
            <a:xfrm rot="10800000" flipH="1">
              <a:off x="229440" y="-19503"/>
              <a:ext cx="3488951" cy="2715208"/>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3" descr="Mountains outline"/>
            <p:cNvPicPr preferRelativeResize="0"/>
            <p:nvPr/>
          </p:nvPicPr>
          <p:blipFill rotWithShape="1">
            <a:blip r:embed="rId3">
              <a:alphaModFix/>
            </a:blip>
            <a:srcRect/>
            <a:stretch/>
          </p:blipFill>
          <p:spPr>
            <a:xfrm>
              <a:off x="1460024" y="1199968"/>
              <a:ext cx="972782" cy="972782"/>
            </a:xfrm>
            <a:prstGeom prst="rect">
              <a:avLst/>
            </a:prstGeom>
            <a:noFill/>
            <a:ln>
              <a:noFill/>
            </a:ln>
          </p:spPr>
        </p:pic>
        <p:sp>
          <p:nvSpPr>
            <p:cNvPr id="97" name="Google Shape;97;p3"/>
            <p:cNvSpPr txBox="1"/>
            <p:nvPr/>
          </p:nvSpPr>
          <p:spPr>
            <a:xfrm>
              <a:off x="1076883" y="240490"/>
              <a:ext cx="1591672" cy="1114380"/>
            </a:xfrm>
            <a:prstGeom prst="rect">
              <a:avLst/>
            </a:prstGeom>
            <a:noFill/>
            <a:ln>
              <a:noFill/>
            </a:ln>
          </p:spPr>
          <p:txBody>
            <a:bodyPr spcFirstLastPara="1" wrap="square" lIns="91425" tIns="45700" rIns="91425" bIns="45700" anchor="b" anchorCtr="0">
              <a:normAutofit fontScale="92500" lnSpcReduction="10000"/>
            </a:bodyPr>
            <a:lstStyle/>
            <a:p>
              <a:pPr marL="0" marR="0" lvl="0" indent="0" algn="ctr" defTabSz="914400" rtl="0" eaLnBrk="1" fontAlgn="auto" latinLnBrk="0" hangingPunct="1">
                <a:lnSpc>
                  <a:spcPct val="90000"/>
                </a:lnSpc>
                <a:spcBef>
                  <a:spcPts val="0"/>
                </a:spcBef>
                <a:spcAft>
                  <a:spcPts val="0"/>
                </a:spcAft>
                <a:buClr>
                  <a:srgbClr val="000000"/>
                </a:buClr>
                <a:buSzPct val="100000"/>
                <a:buFont typeface="Arial"/>
                <a:buNone/>
                <a:tabLst/>
                <a:defRPr/>
              </a:pPr>
              <a:r>
                <a:rPr kumimoji="0" lang="en-US" sz="2800" b="0" i="0" u="none" strike="noStrike" kern="0" cap="none" spc="0" normalizeH="0" baseline="0" noProof="0" dirty="0">
                  <a:ln>
                    <a:noFill/>
                  </a:ln>
                  <a:solidFill>
                    <a:srgbClr val="000000"/>
                  </a:solidFill>
                  <a:effectLst/>
                  <a:uLnTx/>
                  <a:uFillTx/>
                  <a:latin typeface="Impact"/>
                  <a:ea typeface="Impact"/>
                  <a:cs typeface="Impact"/>
                  <a:sym typeface="Impact"/>
                </a:rPr>
                <a:t>Meet The Colorado Team</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98" name="Google Shape;98;p3"/>
          <p:cNvSpPr txBox="1"/>
          <p:nvPr/>
        </p:nvSpPr>
        <p:spPr>
          <a:xfrm>
            <a:off x="3904616" y="45253"/>
            <a:ext cx="8356800" cy="111450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5200"/>
              <a:buFont typeface="Arial"/>
              <a:buNone/>
              <a:tabLst/>
              <a:defRPr/>
            </a:pPr>
            <a:r>
              <a:rPr kumimoji="0" lang="en-US" sz="5200" b="0" i="0" u="none" strike="noStrike" kern="0" cap="none" spc="0" normalizeH="0" baseline="0" noProof="0">
                <a:ln>
                  <a:noFill/>
                </a:ln>
                <a:solidFill>
                  <a:srgbClr val="000000"/>
                </a:solidFill>
                <a:effectLst/>
                <a:uLnTx/>
                <a:uFillTx/>
                <a:latin typeface="Impact"/>
                <a:ea typeface="Impact"/>
                <a:cs typeface="Impact"/>
                <a:sym typeface="Impact"/>
              </a:rPr>
              <a:t>Earning Our Badges….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9" name="Google Shape;99;p3" descr="Emily Harvey, day-to-day lead"/>
          <p:cNvGrpSpPr/>
          <p:nvPr/>
        </p:nvGrpSpPr>
        <p:grpSpPr>
          <a:xfrm>
            <a:off x="2544846" y="1367252"/>
            <a:ext cx="1958237" cy="2447796"/>
            <a:chOff x="2331499" y="1958633"/>
            <a:chExt cx="1958237" cy="2447796"/>
          </a:xfrm>
        </p:grpSpPr>
        <p:pic>
          <p:nvPicPr>
            <p:cNvPr id="100" name="Google Shape;100;p3"/>
            <p:cNvPicPr preferRelativeResize="0"/>
            <p:nvPr/>
          </p:nvPicPr>
          <p:blipFill rotWithShape="1">
            <a:blip r:embed="rId4">
              <a:alphaModFix/>
            </a:blip>
            <a:srcRect/>
            <a:stretch/>
          </p:blipFill>
          <p:spPr>
            <a:xfrm>
              <a:off x="2331499" y="1958633"/>
              <a:ext cx="1958237" cy="2447796"/>
            </a:xfrm>
            <a:prstGeom prst="rect">
              <a:avLst/>
            </a:prstGeom>
            <a:noFill/>
            <a:ln>
              <a:noFill/>
            </a:ln>
          </p:spPr>
        </p:pic>
        <p:sp>
          <p:nvSpPr>
            <p:cNvPr id="101" name="Google Shape;101;p3"/>
            <p:cNvSpPr/>
            <p:nvPr/>
          </p:nvSpPr>
          <p:spPr>
            <a:xfrm>
              <a:off x="2814949" y="3538758"/>
              <a:ext cx="1272082" cy="173904"/>
            </a:xfrm>
            <a:prstGeom prst="rect">
              <a:avLst/>
            </a:prstGeom>
            <a:solidFill>
              <a:srgbClr val="BC4E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chemeClr val="bg1"/>
                  </a:solidFill>
                  <a:effectLst/>
                  <a:uLnTx/>
                  <a:uFillTx/>
                  <a:latin typeface="Calibri"/>
                  <a:ea typeface="Calibri"/>
                  <a:cs typeface="Calibri"/>
                  <a:sym typeface="Calibri"/>
                </a:rPr>
                <a:t>Emily Harvey</a:t>
              </a:r>
              <a:endParaRPr kumimoji="0" sz="1400" b="0" i="0" u="none" strike="noStrike" kern="0" cap="none" spc="0" normalizeH="0" baseline="0" noProof="0">
                <a:ln>
                  <a:noFill/>
                </a:ln>
                <a:solidFill>
                  <a:schemeClr val="bg1"/>
                </a:solidFill>
                <a:effectLst/>
                <a:uLnTx/>
                <a:uFillTx/>
                <a:sym typeface="Arial"/>
              </a:endParaRPr>
            </a:p>
          </p:txBody>
        </p:sp>
      </p:grpSp>
      <p:grpSp>
        <p:nvGrpSpPr>
          <p:cNvPr id="102" name="Google Shape;102;p3" descr="Jessica Corral, lead supporter"/>
          <p:cNvGrpSpPr/>
          <p:nvPr/>
        </p:nvGrpSpPr>
        <p:grpSpPr>
          <a:xfrm>
            <a:off x="4300149" y="1345525"/>
            <a:ext cx="2526750" cy="2526750"/>
            <a:chOff x="4152249" y="1956575"/>
            <a:chExt cx="2526750" cy="2526750"/>
          </a:xfrm>
        </p:grpSpPr>
        <p:pic>
          <p:nvPicPr>
            <p:cNvPr id="103" name="Google Shape;103;p3"/>
            <p:cNvPicPr preferRelativeResize="0"/>
            <p:nvPr/>
          </p:nvPicPr>
          <p:blipFill rotWithShape="1">
            <a:blip r:embed="rId5">
              <a:alphaModFix/>
            </a:blip>
            <a:srcRect/>
            <a:stretch/>
          </p:blipFill>
          <p:spPr>
            <a:xfrm>
              <a:off x="4152249" y="1956575"/>
              <a:ext cx="2526750" cy="2526750"/>
            </a:xfrm>
            <a:prstGeom prst="rect">
              <a:avLst/>
            </a:prstGeom>
            <a:noFill/>
            <a:ln>
              <a:noFill/>
            </a:ln>
          </p:spPr>
        </p:pic>
        <p:sp>
          <p:nvSpPr>
            <p:cNvPr id="104" name="Google Shape;104;p3"/>
            <p:cNvSpPr/>
            <p:nvPr/>
          </p:nvSpPr>
          <p:spPr>
            <a:xfrm>
              <a:off x="4926756" y="3476298"/>
              <a:ext cx="1345800" cy="249900"/>
            </a:xfrm>
            <a:prstGeom prst="rect">
              <a:avLst/>
            </a:prstGeom>
            <a:solidFill>
              <a:srgbClr val="E3D6B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chemeClr val="tx1"/>
                  </a:solidFill>
                  <a:effectLst/>
                  <a:uLnTx/>
                  <a:uFillTx/>
                  <a:latin typeface="Calibri"/>
                  <a:ea typeface="Calibri"/>
                  <a:cs typeface="Calibri"/>
                  <a:sym typeface="Calibri"/>
                </a:rPr>
                <a:t>Jessica Corral</a:t>
              </a:r>
              <a:endParaRPr kumimoji="0" sz="1400" b="0" i="0" u="none" strike="noStrike" kern="0" cap="none" spc="0" normalizeH="0" baseline="0" noProof="0">
                <a:ln>
                  <a:noFill/>
                </a:ln>
                <a:solidFill>
                  <a:schemeClr val="tx1"/>
                </a:solidFill>
                <a:effectLst/>
                <a:uLnTx/>
                <a:uFillTx/>
                <a:sym typeface="Arial"/>
              </a:endParaRPr>
            </a:p>
          </p:txBody>
        </p:sp>
      </p:grpSp>
      <p:grpSp>
        <p:nvGrpSpPr>
          <p:cNvPr id="105" name="Google Shape;105;p3" descr="Oliver Giminaro, lived experience advisor and reporting specialist"/>
          <p:cNvGrpSpPr/>
          <p:nvPr/>
        </p:nvGrpSpPr>
        <p:grpSpPr>
          <a:xfrm>
            <a:off x="6826912" y="1385006"/>
            <a:ext cx="1737563" cy="2127848"/>
            <a:chOff x="6808237" y="2011406"/>
            <a:chExt cx="1737563" cy="2127848"/>
          </a:xfrm>
        </p:grpSpPr>
        <p:pic>
          <p:nvPicPr>
            <p:cNvPr id="106" name="Google Shape;106;p3"/>
            <p:cNvPicPr preferRelativeResize="0"/>
            <p:nvPr/>
          </p:nvPicPr>
          <p:blipFill rotWithShape="1">
            <a:blip r:embed="rId6">
              <a:alphaModFix/>
            </a:blip>
            <a:srcRect l="11109" b="13605"/>
            <a:stretch/>
          </p:blipFill>
          <p:spPr>
            <a:xfrm>
              <a:off x="6808237" y="2011406"/>
              <a:ext cx="1737563" cy="2127848"/>
            </a:xfrm>
            <a:prstGeom prst="rect">
              <a:avLst/>
            </a:prstGeom>
            <a:noFill/>
            <a:ln>
              <a:noFill/>
            </a:ln>
          </p:spPr>
        </p:pic>
        <p:sp>
          <p:nvSpPr>
            <p:cNvPr id="107" name="Google Shape;107;p3"/>
            <p:cNvSpPr/>
            <p:nvPr/>
          </p:nvSpPr>
          <p:spPr>
            <a:xfrm>
              <a:off x="6951225" y="3726300"/>
              <a:ext cx="1483500" cy="343500"/>
            </a:xfrm>
            <a:prstGeom prst="rect">
              <a:avLst/>
            </a:prstGeom>
            <a:solidFill>
              <a:srgbClr val="434343"/>
            </a:solidFill>
            <a:ln w="12700" cap="flat" cmpd="sng">
              <a:solidFill>
                <a:srgbClr val="BC4E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chemeClr val="bg1"/>
                  </a:solidFill>
                  <a:effectLst/>
                  <a:uLnTx/>
                  <a:uFillTx/>
                  <a:latin typeface="Calibri"/>
                  <a:ea typeface="Calibri"/>
                  <a:cs typeface="Calibri"/>
                  <a:sym typeface="Calibri"/>
                </a:rPr>
                <a:t>Oliver </a:t>
              </a:r>
              <a:r>
                <a:rPr kumimoji="0" lang="en-US" sz="1400" b="0" i="0" u="none" strike="noStrike" kern="0" cap="none" spc="0" normalizeH="0" baseline="0" noProof="0" dirty="0" err="1">
                  <a:ln>
                    <a:noFill/>
                  </a:ln>
                  <a:solidFill>
                    <a:schemeClr val="bg1"/>
                  </a:solidFill>
                  <a:effectLst/>
                  <a:uLnTx/>
                  <a:uFillTx/>
                  <a:latin typeface="Calibri"/>
                  <a:ea typeface="Calibri"/>
                  <a:cs typeface="Calibri"/>
                  <a:sym typeface="Calibri"/>
                </a:rPr>
                <a:t>Giminaro</a:t>
              </a:r>
              <a:endParaRPr kumimoji="0" sz="1600" b="0" i="0" u="none" strike="noStrike" kern="0" cap="none" spc="0" normalizeH="0" baseline="0" noProof="0" dirty="0">
                <a:ln>
                  <a:noFill/>
                </a:ln>
                <a:solidFill>
                  <a:schemeClr val="bg1"/>
                </a:solidFill>
                <a:effectLst/>
                <a:uLnTx/>
                <a:uFillTx/>
                <a:latin typeface="Calibri"/>
                <a:ea typeface="Calibri"/>
                <a:cs typeface="Calibri"/>
                <a:sym typeface="Calibri"/>
              </a:endParaRPr>
            </a:p>
          </p:txBody>
        </p:sp>
      </p:grpSp>
      <p:grpSp>
        <p:nvGrpSpPr>
          <p:cNvPr id="108" name="Google Shape;108;p3" descr="Sandy Kasprzak, implementation specialist"/>
          <p:cNvGrpSpPr/>
          <p:nvPr/>
        </p:nvGrpSpPr>
        <p:grpSpPr>
          <a:xfrm>
            <a:off x="8576650" y="1520163"/>
            <a:ext cx="2608475" cy="1857525"/>
            <a:chOff x="8988200" y="1635700"/>
            <a:chExt cx="2608475" cy="1857525"/>
          </a:xfrm>
        </p:grpSpPr>
        <p:pic>
          <p:nvPicPr>
            <p:cNvPr id="109" name="Google Shape;109;p3"/>
            <p:cNvPicPr preferRelativeResize="0"/>
            <p:nvPr/>
          </p:nvPicPr>
          <p:blipFill rotWithShape="1">
            <a:blip r:embed="rId7">
              <a:alphaModFix/>
            </a:blip>
            <a:srcRect l="8883" b="11016"/>
            <a:stretch/>
          </p:blipFill>
          <p:spPr>
            <a:xfrm>
              <a:off x="8988200" y="1635700"/>
              <a:ext cx="2608475" cy="1857525"/>
            </a:xfrm>
            <a:prstGeom prst="rect">
              <a:avLst/>
            </a:prstGeom>
            <a:noFill/>
            <a:ln>
              <a:noFill/>
            </a:ln>
          </p:spPr>
        </p:pic>
        <p:sp>
          <p:nvSpPr>
            <p:cNvPr id="110" name="Google Shape;110;p3"/>
            <p:cNvSpPr/>
            <p:nvPr/>
          </p:nvSpPr>
          <p:spPr>
            <a:xfrm>
              <a:off x="9595181" y="2897838"/>
              <a:ext cx="1483615" cy="249665"/>
            </a:xfrm>
            <a:prstGeom prst="rect">
              <a:avLst/>
            </a:prstGeom>
            <a:solidFill>
              <a:srgbClr val="39434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chemeClr val="bg1"/>
                  </a:solidFill>
                  <a:effectLst/>
                  <a:uLnTx/>
                  <a:uFillTx/>
                  <a:latin typeface="Calibri"/>
                  <a:ea typeface="Calibri"/>
                  <a:cs typeface="Calibri"/>
                  <a:sym typeface="Calibri"/>
                </a:rPr>
                <a:t>Sandy </a:t>
              </a:r>
              <a:r>
                <a:rPr kumimoji="0" lang="en-US" sz="1600" b="0" i="0" u="none" strike="noStrike" kern="0" cap="none" spc="0" normalizeH="0" baseline="0" noProof="0" dirty="0" err="1">
                  <a:ln>
                    <a:noFill/>
                  </a:ln>
                  <a:solidFill>
                    <a:schemeClr val="bg1"/>
                  </a:solidFill>
                  <a:effectLst/>
                  <a:uLnTx/>
                  <a:uFillTx/>
                  <a:latin typeface="Calibri"/>
                  <a:ea typeface="Calibri"/>
                  <a:cs typeface="Calibri"/>
                  <a:sym typeface="Calibri"/>
                </a:rPr>
                <a:t>Kasprzak</a:t>
              </a:r>
              <a:endParaRPr kumimoji="0" sz="1400" b="0" i="0" u="none" strike="noStrike" kern="0" cap="none" spc="0" normalizeH="0" baseline="0" noProof="0" dirty="0">
                <a:ln>
                  <a:noFill/>
                </a:ln>
                <a:solidFill>
                  <a:schemeClr val="bg1"/>
                </a:solidFill>
                <a:effectLst/>
                <a:uLnTx/>
                <a:uFillTx/>
                <a:sym typeface="Arial"/>
              </a:endParaRPr>
            </a:p>
          </p:txBody>
        </p:sp>
      </p:grpSp>
      <p:grpSp>
        <p:nvGrpSpPr>
          <p:cNvPr id="111" name="Google Shape;111;p3" descr="Kady Predota, Implementation specialist"/>
          <p:cNvGrpSpPr/>
          <p:nvPr/>
        </p:nvGrpSpPr>
        <p:grpSpPr>
          <a:xfrm>
            <a:off x="2713925" y="4303319"/>
            <a:ext cx="2156200" cy="1663775"/>
            <a:chOff x="2346925" y="4652300"/>
            <a:chExt cx="2156200" cy="1663775"/>
          </a:xfrm>
        </p:grpSpPr>
        <p:pic>
          <p:nvPicPr>
            <p:cNvPr id="112" name="Google Shape;112;p3"/>
            <p:cNvPicPr preferRelativeResize="0"/>
            <p:nvPr/>
          </p:nvPicPr>
          <p:blipFill rotWithShape="1">
            <a:blip r:embed="rId8">
              <a:alphaModFix/>
            </a:blip>
            <a:srcRect l="10079" b="10434"/>
            <a:stretch/>
          </p:blipFill>
          <p:spPr>
            <a:xfrm>
              <a:off x="2346925" y="4652300"/>
              <a:ext cx="2156200" cy="1663775"/>
            </a:xfrm>
            <a:prstGeom prst="rect">
              <a:avLst/>
            </a:prstGeom>
            <a:noFill/>
            <a:ln>
              <a:noFill/>
            </a:ln>
          </p:spPr>
        </p:pic>
        <p:sp>
          <p:nvSpPr>
            <p:cNvPr id="113" name="Google Shape;113;p3"/>
            <p:cNvSpPr/>
            <p:nvPr/>
          </p:nvSpPr>
          <p:spPr>
            <a:xfrm>
              <a:off x="2576557" y="5364089"/>
              <a:ext cx="1784427" cy="184874"/>
            </a:xfrm>
            <a:prstGeom prst="rect">
              <a:avLst/>
            </a:prstGeom>
            <a:solidFill>
              <a:srgbClr val="40322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EFE5CA"/>
                  </a:solidFill>
                  <a:effectLst/>
                  <a:uLnTx/>
                  <a:uFillTx/>
                  <a:latin typeface="Calibri"/>
                  <a:ea typeface="Calibri"/>
                  <a:cs typeface="Calibri"/>
                  <a:sym typeface="Calibri"/>
                </a:rPr>
                <a:t>Kady Predota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4" name="Google Shape;114;p3" descr="Robin Bolduc, lived experience advisor"/>
          <p:cNvGrpSpPr/>
          <p:nvPr/>
        </p:nvGrpSpPr>
        <p:grpSpPr>
          <a:xfrm>
            <a:off x="5011352" y="4018458"/>
            <a:ext cx="1731190" cy="2447797"/>
            <a:chOff x="4753427" y="4308222"/>
            <a:chExt cx="1731190" cy="2447797"/>
          </a:xfrm>
        </p:grpSpPr>
        <p:pic>
          <p:nvPicPr>
            <p:cNvPr id="115" name="Google Shape;115;p3"/>
            <p:cNvPicPr preferRelativeResize="0"/>
            <p:nvPr/>
          </p:nvPicPr>
          <p:blipFill rotWithShape="1">
            <a:blip r:embed="rId9">
              <a:alphaModFix/>
            </a:blip>
            <a:srcRect l="17288"/>
            <a:stretch/>
          </p:blipFill>
          <p:spPr>
            <a:xfrm>
              <a:off x="4753427" y="4308222"/>
              <a:ext cx="1731190" cy="2447797"/>
            </a:xfrm>
            <a:prstGeom prst="rect">
              <a:avLst/>
            </a:prstGeom>
            <a:noFill/>
            <a:ln>
              <a:noFill/>
            </a:ln>
          </p:spPr>
        </p:pic>
        <p:sp>
          <p:nvSpPr>
            <p:cNvPr id="116" name="Google Shape;116;p3"/>
            <p:cNvSpPr/>
            <p:nvPr/>
          </p:nvSpPr>
          <p:spPr>
            <a:xfrm>
              <a:off x="5010806" y="5637798"/>
              <a:ext cx="1216432" cy="275938"/>
            </a:xfrm>
            <a:prstGeom prst="rect">
              <a:avLst/>
            </a:prstGeom>
            <a:solidFill>
              <a:srgbClr val="BC4E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b="0" i="0" u="none" strike="noStrike" kern="0" cap="none" spc="0" normalizeH="0" baseline="0" noProof="0" dirty="0">
                  <a:ln>
                    <a:noFill/>
                  </a:ln>
                  <a:solidFill>
                    <a:schemeClr val="bg1"/>
                  </a:solidFill>
                  <a:effectLst/>
                  <a:uLnTx/>
                  <a:uFillTx/>
                  <a:latin typeface="Calibri"/>
                  <a:ea typeface="Calibri"/>
                  <a:cs typeface="Calibri"/>
                  <a:sym typeface="Calibri"/>
                </a:rPr>
                <a:t>Robin Bolduc</a:t>
              </a:r>
              <a:endParaRPr kumimoji="0" b="0" i="0" u="none" strike="noStrike" kern="0" cap="none" spc="0" normalizeH="0" baseline="0" noProof="0" dirty="0">
                <a:ln>
                  <a:noFill/>
                </a:ln>
                <a:solidFill>
                  <a:schemeClr val="bg1"/>
                </a:solidFill>
                <a:effectLst/>
                <a:uLnTx/>
                <a:uFillTx/>
                <a:sym typeface="Arial"/>
              </a:endParaRPr>
            </a:p>
          </p:txBody>
        </p:sp>
      </p:grpSp>
      <p:grpSp>
        <p:nvGrpSpPr>
          <p:cNvPr id="117" name="Google Shape;117;p3" descr="Jason Smith, support team member"/>
          <p:cNvGrpSpPr/>
          <p:nvPr/>
        </p:nvGrpSpPr>
        <p:grpSpPr>
          <a:xfrm>
            <a:off x="6613663" y="4240411"/>
            <a:ext cx="2276763" cy="2038175"/>
            <a:chOff x="6477137" y="4458125"/>
            <a:chExt cx="2276763" cy="2038175"/>
          </a:xfrm>
        </p:grpSpPr>
        <p:pic>
          <p:nvPicPr>
            <p:cNvPr id="118" name="Google Shape;118;p3"/>
            <p:cNvPicPr preferRelativeResize="0"/>
            <p:nvPr/>
          </p:nvPicPr>
          <p:blipFill rotWithShape="1">
            <a:blip r:embed="rId10">
              <a:alphaModFix/>
            </a:blip>
            <a:srcRect l="7054"/>
            <a:stretch/>
          </p:blipFill>
          <p:spPr>
            <a:xfrm>
              <a:off x="6477137" y="4458125"/>
              <a:ext cx="2276763" cy="2038175"/>
            </a:xfrm>
            <a:prstGeom prst="rect">
              <a:avLst/>
            </a:prstGeom>
            <a:noFill/>
            <a:ln>
              <a:noFill/>
            </a:ln>
          </p:spPr>
        </p:pic>
        <p:sp>
          <p:nvSpPr>
            <p:cNvPr id="119" name="Google Shape;119;p3"/>
            <p:cNvSpPr/>
            <p:nvPr/>
          </p:nvSpPr>
          <p:spPr>
            <a:xfrm>
              <a:off x="6994026" y="5903550"/>
              <a:ext cx="1403334" cy="243117"/>
            </a:xfrm>
            <a:prstGeom prst="rect">
              <a:avLst/>
            </a:prstGeom>
            <a:solidFill>
              <a:srgbClr val="39434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chemeClr val="bg1"/>
                  </a:solidFill>
                  <a:effectLst/>
                  <a:uLnTx/>
                  <a:uFillTx/>
                  <a:latin typeface="Calibri"/>
                  <a:ea typeface="Calibri"/>
                  <a:cs typeface="Calibri"/>
                  <a:sym typeface="Calibri"/>
                </a:rPr>
                <a:t>Jason Smith</a:t>
              </a:r>
              <a:endParaRPr kumimoji="0" sz="1400" b="0" i="0" u="none" strike="noStrike" kern="0" cap="none" spc="0" normalizeH="0" baseline="0" noProof="0">
                <a:ln>
                  <a:noFill/>
                </a:ln>
                <a:solidFill>
                  <a:schemeClr val="bg1"/>
                </a:solidFill>
                <a:effectLst/>
                <a:uLnTx/>
                <a:uFillTx/>
                <a:sym typeface="Arial"/>
              </a:endParaRPr>
            </a:p>
          </p:txBody>
        </p:sp>
      </p:grpSp>
      <p:grpSp>
        <p:nvGrpSpPr>
          <p:cNvPr id="120" name="Google Shape;120;p3" descr="Jim McInnis, support team member"/>
          <p:cNvGrpSpPr/>
          <p:nvPr/>
        </p:nvGrpSpPr>
        <p:grpSpPr>
          <a:xfrm>
            <a:off x="9062555" y="3977806"/>
            <a:ext cx="1920124" cy="2314800"/>
            <a:chOff x="9107850" y="4275050"/>
            <a:chExt cx="1920124" cy="2314800"/>
          </a:xfrm>
        </p:grpSpPr>
        <p:pic>
          <p:nvPicPr>
            <p:cNvPr id="121" name="Google Shape;121;p3"/>
            <p:cNvPicPr preferRelativeResize="0"/>
            <p:nvPr/>
          </p:nvPicPr>
          <p:blipFill rotWithShape="1">
            <a:blip r:embed="rId11">
              <a:alphaModFix/>
            </a:blip>
            <a:srcRect l="16302" t="2784" b="12287"/>
            <a:stretch/>
          </p:blipFill>
          <p:spPr>
            <a:xfrm>
              <a:off x="9107850" y="4275050"/>
              <a:ext cx="1920124" cy="2314800"/>
            </a:xfrm>
            <a:prstGeom prst="rect">
              <a:avLst/>
            </a:prstGeom>
            <a:noFill/>
            <a:ln>
              <a:noFill/>
            </a:ln>
          </p:spPr>
        </p:pic>
        <p:sp>
          <p:nvSpPr>
            <p:cNvPr id="122" name="Google Shape;122;p3"/>
            <p:cNvSpPr/>
            <p:nvPr/>
          </p:nvSpPr>
          <p:spPr>
            <a:xfrm>
              <a:off x="9301078" y="5528866"/>
              <a:ext cx="1549138" cy="343429"/>
            </a:xfrm>
            <a:prstGeom prst="rect">
              <a:avLst/>
            </a:prstGeom>
            <a:solidFill>
              <a:srgbClr val="BC4E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FFFFFF"/>
                  </a:solidFill>
                  <a:effectLst/>
                  <a:uLnTx/>
                  <a:uFillTx/>
                  <a:latin typeface="Calibri"/>
                  <a:ea typeface="Calibri"/>
                  <a:cs typeface="Calibri"/>
                  <a:sym typeface="Calibri"/>
                </a:rPr>
                <a:t>Jim McInnis</a:t>
              </a:r>
              <a:endParaRPr kumimoji="0" sz="1400" b="0" i="0" u="none" strike="noStrike" kern="0" cap="none" spc="0" normalizeH="0" baseline="0" noProof="0">
                <a:ln>
                  <a:noFill/>
                </a:ln>
                <a:solidFill>
                  <a:srgbClr val="EFE5CA"/>
                </a:solidFill>
                <a:effectLst/>
                <a:uLnTx/>
                <a:uFillTx/>
                <a:latin typeface="Calibri"/>
                <a:ea typeface="Calibri"/>
                <a:cs typeface="Calibri"/>
                <a:sym typeface="Calibri"/>
              </a:endParaRPr>
            </a:p>
          </p:txBody>
        </p:sp>
      </p:grpSp>
      <p:sp>
        <p:nvSpPr>
          <p:cNvPr id="123" name="Google Shape;123;p3">
            <a:extLst>
              <a:ext uri="{C183D7F6-B498-43B3-948B-1728B52AA6E4}">
                <adec:decorative xmlns:adec="http://schemas.microsoft.com/office/drawing/2017/decorative" val="1"/>
              </a:ext>
            </a:extLst>
          </p:cNvPr>
          <p:cNvSpPr/>
          <p:nvPr/>
        </p:nvSpPr>
        <p:spPr>
          <a:xfrm>
            <a:off x="-7283" y="6574135"/>
            <a:ext cx="12199284" cy="103091"/>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24;p3">
            <a:extLst>
              <a:ext uri="{C183D7F6-B498-43B3-948B-1728B52AA6E4}">
                <adec:decorative xmlns:adec="http://schemas.microsoft.com/office/drawing/2017/decorative" val="1"/>
              </a:ext>
            </a:extLst>
          </p:cNvPr>
          <p:cNvSpPr/>
          <p:nvPr/>
        </p:nvSpPr>
        <p:spPr>
          <a:xfrm>
            <a:off x="-11219"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25;p3">
            <a:extLst>
              <a:ext uri="{C183D7F6-B498-43B3-948B-1728B52AA6E4}">
                <adec:decorative xmlns:adec="http://schemas.microsoft.com/office/drawing/2017/decorative" val="1"/>
              </a:ext>
            </a:extLst>
          </p:cNvPr>
          <p:cNvSpPr txBox="1"/>
          <p:nvPr/>
        </p:nvSpPr>
        <p:spPr>
          <a:xfrm>
            <a:off x="2713330" y="3563198"/>
            <a:ext cx="1926569"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Day-to-Day Lead</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126;p3">
            <a:extLst>
              <a:ext uri="{C183D7F6-B498-43B3-948B-1728B52AA6E4}">
                <adec:decorative xmlns:adec="http://schemas.microsoft.com/office/drawing/2017/decorative" val="1"/>
              </a:ext>
            </a:extLst>
          </p:cNvPr>
          <p:cNvSpPr txBox="1"/>
          <p:nvPr/>
        </p:nvSpPr>
        <p:spPr>
          <a:xfrm>
            <a:off x="4771230" y="3565466"/>
            <a:ext cx="1926569"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Lead Supporter</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3">
            <a:extLst>
              <a:ext uri="{C183D7F6-B498-43B3-948B-1728B52AA6E4}">
                <adec:decorative xmlns:adec="http://schemas.microsoft.com/office/drawing/2017/decorative" val="1"/>
              </a:ext>
            </a:extLst>
          </p:cNvPr>
          <p:cNvSpPr txBox="1"/>
          <p:nvPr/>
        </p:nvSpPr>
        <p:spPr>
          <a:xfrm>
            <a:off x="6742542" y="3512994"/>
            <a:ext cx="1926570"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Lived Experience Advisor; Reporting Specialist</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3">
            <a:extLst>
              <a:ext uri="{C183D7F6-B498-43B3-948B-1728B52AA6E4}">
                <adec:decorative xmlns:adec="http://schemas.microsoft.com/office/drawing/2017/decorative" val="1"/>
              </a:ext>
            </a:extLst>
          </p:cNvPr>
          <p:cNvSpPr txBox="1"/>
          <p:nvPr/>
        </p:nvSpPr>
        <p:spPr>
          <a:xfrm>
            <a:off x="8982473" y="3460108"/>
            <a:ext cx="1926569"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Implementation Specialist</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129;p3">
            <a:extLst>
              <a:ext uri="{C183D7F6-B498-43B3-948B-1728B52AA6E4}">
                <adec:decorative xmlns:adec="http://schemas.microsoft.com/office/drawing/2017/decorative" val="1"/>
              </a:ext>
            </a:extLst>
          </p:cNvPr>
          <p:cNvSpPr txBox="1"/>
          <p:nvPr/>
        </p:nvSpPr>
        <p:spPr>
          <a:xfrm>
            <a:off x="2844661" y="6009004"/>
            <a:ext cx="1926569"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Implementation Specialist</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130;p3">
            <a:extLst>
              <a:ext uri="{C183D7F6-B498-43B3-948B-1728B52AA6E4}">
                <adec:decorative xmlns:adec="http://schemas.microsoft.com/office/drawing/2017/decorative" val="1"/>
              </a:ext>
            </a:extLst>
          </p:cNvPr>
          <p:cNvSpPr txBox="1"/>
          <p:nvPr/>
        </p:nvSpPr>
        <p:spPr>
          <a:xfrm>
            <a:off x="4900330" y="6032672"/>
            <a:ext cx="1926569"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Lived Experience Advisor</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3">
            <a:extLst>
              <a:ext uri="{C183D7F6-B498-43B3-948B-1728B52AA6E4}">
                <adec:decorative xmlns:adec="http://schemas.microsoft.com/office/drawing/2017/decorative" val="1"/>
              </a:ext>
            </a:extLst>
          </p:cNvPr>
          <p:cNvSpPr txBox="1"/>
          <p:nvPr/>
        </p:nvSpPr>
        <p:spPr>
          <a:xfrm>
            <a:off x="6913134" y="6050915"/>
            <a:ext cx="1926569"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Support Team Member </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3">
            <a:extLst>
              <a:ext uri="{C183D7F6-B498-43B3-948B-1728B52AA6E4}">
                <adec:decorative xmlns:adec="http://schemas.microsoft.com/office/drawing/2017/decorative" val="1"/>
              </a:ext>
            </a:extLst>
          </p:cNvPr>
          <p:cNvSpPr txBox="1"/>
          <p:nvPr/>
        </p:nvSpPr>
        <p:spPr>
          <a:xfrm>
            <a:off x="8976661" y="6217378"/>
            <a:ext cx="227705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a:cs typeface="Calibri"/>
                <a:sym typeface="Calibri"/>
              </a:rPr>
              <a:t>Support Team Member </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a:extLst>
              <a:ext uri="{FF2B5EF4-FFF2-40B4-BE49-F238E27FC236}">
                <a16:creationId xmlns:a16="http://schemas.microsoft.com/office/drawing/2014/main" id="{E404241F-6AAA-8F9E-94B3-D54683E5C443}"/>
              </a:ext>
            </a:extLst>
          </p:cNvPr>
          <p:cNvSpPr>
            <a:spLocks noGrp="1"/>
          </p:cNvSpPr>
          <p:nvPr>
            <p:ph type="ctrTitle"/>
          </p:nvPr>
        </p:nvSpPr>
        <p:spPr>
          <a:xfrm>
            <a:off x="1524000" y="-2387600"/>
            <a:ext cx="9144000" cy="2387600"/>
          </a:xfrm>
        </p:spPr>
        <p:txBody>
          <a:bodyPr spcFirstLastPara="1" wrap="square" lIns="91425" tIns="45700" rIns="91425" bIns="45700" anchor="b" anchorCtr="0">
            <a:normAutofit/>
          </a:bodyPr>
          <a:lstStyle/>
          <a:p>
            <a:r>
              <a:rPr lang="en-US" dirty="0"/>
              <a:t>our primary drivers</a:t>
            </a:r>
          </a:p>
        </p:txBody>
      </p:sp>
      <p:sp>
        <p:nvSpPr>
          <p:cNvPr id="143" name="Google Shape;143;p4"/>
          <p:cNvSpPr txBox="1"/>
          <p:nvPr/>
        </p:nvSpPr>
        <p:spPr>
          <a:xfrm>
            <a:off x="2972317" y="-27942"/>
            <a:ext cx="8356880" cy="111438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5200"/>
              <a:buFont typeface="Arial"/>
              <a:buNone/>
              <a:tabLst/>
              <a:defRPr/>
            </a:pPr>
            <a:r>
              <a:rPr kumimoji="0" lang="en-US" sz="5200" b="0" i="0" u="none" strike="noStrike" kern="0" cap="none" spc="0" normalizeH="0" baseline="0" noProof="0" dirty="0">
                <a:ln>
                  <a:noFill/>
                </a:ln>
                <a:solidFill>
                  <a:srgbClr val="000000"/>
                </a:solidFill>
                <a:effectLst/>
                <a:uLnTx/>
                <a:uFillTx/>
                <a:latin typeface="Impact"/>
                <a:ea typeface="Impact"/>
                <a:cs typeface="Impact"/>
                <a:sym typeface="Impact"/>
              </a:rPr>
              <a:t>Reaching the Summit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37" name="Google Shape;137;p4">
            <a:extLst>
              <a:ext uri="{C183D7F6-B498-43B3-948B-1728B52AA6E4}">
                <adec:decorative xmlns:adec="http://schemas.microsoft.com/office/drawing/2017/decorative" val="1"/>
              </a:ext>
            </a:extLst>
          </p:cNvPr>
          <p:cNvGrpSpPr/>
          <p:nvPr/>
        </p:nvGrpSpPr>
        <p:grpSpPr>
          <a:xfrm>
            <a:off x="-57763" y="0"/>
            <a:ext cx="3962400" cy="3429000"/>
            <a:chOff x="-7284" y="-117474"/>
            <a:chExt cx="3962400" cy="3429000"/>
          </a:xfrm>
        </p:grpSpPr>
        <p:sp>
          <p:nvSpPr>
            <p:cNvPr id="138" name="Google Shape;138;p4"/>
            <p:cNvSpPr/>
            <p:nvPr/>
          </p:nvSpPr>
          <p:spPr>
            <a:xfrm rot="10800000" flipH="1">
              <a:off x="-7284" y="-117474"/>
              <a:ext cx="3962400" cy="3429000"/>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4"/>
            <p:cNvSpPr/>
            <p:nvPr/>
          </p:nvSpPr>
          <p:spPr>
            <a:xfrm rot="10800000" flipH="1">
              <a:off x="400610" y="232424"/>
              <a:ext cx="3132044" cy="2715208"/>
            </a:xfrm>
            <a:prstGeom prst="triangle">
              <a:avLst>
                <a:gd name="adj" fmla="val 50000"/>
              </a:avLst>
            </a:prstGeom>
            <a:solidFill>
              <a:schemeClr val="lt1"/>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4"/>
            <p:cNvSpPr/>
            <p:nvPr/>
          </p:nvSpPr>
          <p:spPr>
            <a:xfrm rot="10800000" flipH="1">
              <a:off x="229440" y="-19503"/>
              <a:ext cx="3488951" cy="2715208"/>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1" name="Google Shape;141;p4" descr="Mountains outline"/>
            <p:cNvPicPr preferRelativeResize="0"/>
            <p:nvPr/>
          </p:nvPicPr>
          <p:blipFill rotWithShape="1">
            <a:blip r:embed="rId3">
              <a:alphaModFix/>
            </a:blip>
            <a:srcRect/>
            <a:stretch/>
          </p:blipFill>
          <p:spPr>
            <a:xfrm>
              <a:off x="1460024" y="1199968"/>
              <a:ext cx="972782" cy="972782"/>
            </a:xfrm>
            <a:prstGeom prst="rect">
              <a:avLst/>
            </a:prstGeom>
            <a:noFill/>
            <a:ln>
              <a:noFill/>
            </a:ln>
          </p:spPr>
        </p:pic>
        <p:sp>
          <p:nvSpPr>
            <p:cNvPr id="142" name="Google Shape;142;p4"/>
            <p:cNvSpPr txBox="1"/>
            <p:nvPr/>
          </p:nvSpPr>
          <p:spPr>
            <a:xfrm>
              <a:off x="1076883" y="240490"/>
              <a:ext cx="1591672" cy="1114380"/>
            </a:xfrm>
            <a:prstGeom prst="rect">
              <a:avLst/>
            </a:prstGeom>
            <a:noFill/>
            <a:ln>
              <a:noFill/>
            </a:ln>
          </p:spPr>
          <p:txBody>
            <a:bodyPr spcFirstLastPara="1" wrap="square" lIns="91425" tIns="45700" rIns="91425" bIns="45700" anchor="b" anchorCtr="0">
              <a:normAutofit fontScale="92500" lnSpcReduction="10000"/>
            </a:bodyPr>
            <a:lstStyle/>
            <a:p>
              <a:pPr marL="0" marR="0" lvl="0" indent="0" algn="ctr" defTabSz="914400" rtl="0" eaLnBrk="1" fontAlgn="auto" latinLnBrk="0" hangingPunct="1">
                <a:lnSpc>
                  <a:spcPct val="90000"/>
                </a:lnSpc>
                <a:spcBef>
                  <a:spcPts val="0"/>
                </a:spcBef>
                <a:spcAft>
                  <a:spcPts val="0"/>
                </a:spcAft>
                <a:buClr>
                  <a:srgbClr val="000000"/>
                </a:buClr>
                <a:buSzPct val="100000"/>
                <a:buFont typeface="Arial"/>
                <a:buNone/>
                <a:tabLst/>
                <a:defRPr/>
              </a:pPr>
              <a:r>
                <a:rPr kumimoji="0" lang="en-US" sz="2800" b="0" i="0" u="none" strike="noStrike" kern="0" cap="none" spc="0" normalizeH="0" baseline="0" noProof="0" dirty="0">
                  <a:ln>
                    <a:noFill/>
                  </a:ln>
                  <a:solidFill>
                    <a:srgbClr val="000000"/>
                  </a:solidFill>
                  <a:effectLst/>
                  <a:uLnTx/>
                  <a:uFillTx/>
                  <a:latin typeface="Impact"/>
                  <a:ea typeface="Impact"/>
                  <a:cs typeface="Impact"/>
                  <a:sym typeface="Impact"/>
                </a:rPr>
                <a:t>Our Primary Drivers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44" name="Google Shape;144;p4">
            <a:extLst>
              <a:ext uri="{C183D7F6-B498-43B3-948B-1728B52AA6E4}">
                <adec:decorative xmlns:adec="http://schemas.microsoft.com/office/drawing/2017/decorative" val="1"/>
              </a:ext>
            </a:extLst>
          </p:cNvPr>
          <p:cNvSpPr/>
          <p:nvPr/>
        </p:nvSpPr>
        <p:spPr>
          <a:xfrm>
            <a:off x="-7283" y="6574135"/>
            <a:ext cx="12199284" cy="103091"/>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5;p4">
            <a:extLst>
              <a:ext uri="{C183D7F6-B498-43B3-948B-1728B52AA6E4}">
                <adec:decorative xmlns:adec="http://schemas.microsoft.com/office/drawing/2017/decorative" val="1"/>
              </a:ext>
            </a:extLst>
          </p:cNvPr>
          <p:cNvSpPr/>
          <p:nvPr/>
        </p:nvSpPr>
        <p:spPr>
          <a:xfrm>
            <a:off x="-11219"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6" name="Google Shape;146;p4" descr="graphic of three mountain peaks, with map markers pointing to two peaks. Text boxes detailing the Primary driver and the secondary driver are situated above each marker, respectively.&#10;"/>
          <p:cNvPicPr preferRelativeResize="0"/>
          <p:nvPr/>
        </p:nvPicPr>
        <p:blipFill rotWithShape="1">
          <a:blip r:embed="rId4">
            <a:alphaModFix/>
          </a:blip>
          <a:srcRect/>
          <a:stretch/>
        </p:blipFill>
        <p:spPr>
          <a:xfrm>
            <a:off x="3259790" y="3689025"/>
            <a:ext cx="9638101" cy="2996876"/>
          </a:xfrm>
          <a:prstGeom prst="rect">
            <a:avLst/>
          </a:prstGeom>
          <a:noFill/>
          <a:ln>
            <a:noFill/>
          </a:ln>
        </p:spPr>
      </p:pic>
      <p:sp>
        <p:nvSpPr>
          <p:cNvPr id="148" name="Google Shape;148;p4"/>
          <p:cNvSpPr/>
          <p:nvPr/>
        </p:nvSpPr>
        <p:spPr>
          <a:xfrm>
            <a:off x="2504235" y="2626280"/>
            <a:ext cx="2669693" cy="1448652"/>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sng" strike="noStrike" kern="0" cap="none" spc="0" normalizeH="0" baseline="0" noProof="0" dirty="0">
                <a:ln>
                  <a:noFill/>
                </a:ln>
                <a:solidFill>
                  <a:schemeClr val="tx1"/>
                </a:solidFill>
                <a:effectLst/>
                <a:uLnTx/>
                <a:uFillTx/>
                <a:latin typeface="Calibri"/>
                <a:ea typeface="Calibri"/>
                <a:cs typeface="Calibri"/>
                <a:sym typeface="Calibri"/>
              </a:rPr>
              <a:t>Primary Driver</a:t>
            </a:r>
            <a:endParaRPr kumimoji="0" sz="1400" b="0" i="0" u="none" strike="noStrike" kern="0" cap="none" spc="0" normalizeH="0" baseline="0" noProof="0" dirty="0">
              <a:ln>
                <a:noFill/>
              </a:ln>
              <a:solidFill>
                <a:schemeClr val="tx1"/>
              </a:solidFill>
              <a:effectLst/>
              <a:uLnTx/>
              <a:uFillTx/>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tx1"/>
                </a:solidFill>
                <a:effectLst/>
                <a:uLnTx/>
                <a:uFillTx/>
                <a:latin typeface="Calibri"/>
                <a:ea typeface="Calibri"/>
                <a:cs typeface="Calibri"/>
                <a:sym typeface="Calibri"/>
              </a:rPr>
              <a:t>Driver One: Disseminate information regarding self-direction, its benefits and how it works.</a:t>
            </a:r>
            <a:endParaRPr kumimoji="0" sz="1400" b="0" i="0" u="none" strike="noStrike" kern="0" cap="none" spc="0" normalizeH="0" baseline="0" noProof="0" dirty="0">
              <a:ln>
                <a:noFill/>
              </a:ln>
              <a:solidFill>
                <a:schemeClr val="tx1"/>
              </a:solidFill>
              <a:effectLst/>
              <a:uLnTx/>
              <a:uFillTx/>
              <a:sym typeface="Arial"/>
            </a:endParaRPr>
          </a:p>
        </p:txBody>
      </p:sp>
      <p:sp>
        <p:nvSpPr>
          <p:cNvPr id="147" name="Google Shape;147;p4"/>
          <p:cNvSpPr/>
          <p:nvPr/>
        </p:nvSpPr>
        <p:spPr>
          <a:xfrm>
            <a:off x="5636280" y="1117633"/>
            <a:ext cx="6467230" cy="187312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1" i="0" u="sng" strike="noStrike" kern="0" cap="none" spc="0" normalizeH="0" baseline="0" noProof="0" dirty="0">
                <a:ln>
                  <a:noFill/>
                </a:ln>
                <a:solidFill>
                  <a:schemeClr val="tx1"/>
                </a:solidFill>
                <a:effectLst/>
                <a:uLnTx/>
                <a:uFillTx/>
                <a:latin typeface="Calibri"/>
                <a:ea typeface="Calibri"/>
                <a:cs typeface="Calibri"/>
                <a:sym typeface="Calibri"/>
              </a:rPr>
              <a:t>Secondary Drivers (Strategies)</a:t>
            </a:r>
            <a:endParaRPr kumimoji="0" sz="1800" b="0" i="0" u="sng" strike="noStrike" kern="0" cap="none" spc="0" normalizeH="0" baseline="0" noProof="0" dirty="0">
              <a:ln>
                <a:noFill/>
              </a:ln>
              <a:solidFill>
                <a:schemeClr val="tx1"/>
              </a:solidFill>
              <a:effectLst/>
              <a:uLnTx/>
              <a:uFillTx/>
              <a:latin typeface="Calibri"/>
              <a:ea typeface="Calibri"/>
              <a:cs typeface="Calibri"/>
              <a:sym typeface="Calibri"/>
            </a:endParaRPr>
          </a:p>
          <a:p>
            <a:pPr marL="117475" marR="0" lvl="0" indent="-1174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0" cap="none" spc="0" normalizeH="0" baseline="0" noProof="0" dirty="0">
                <a:ln>
                  <a:noFill/>
                </a:ln>
                <a:solidFill>
                  <a:schemeClr val="tx1"/>
                </a:solidFill>
                <a:effectLst/>
                <a:uLnTx/>
                <a:uFillTx/>
                <a:latin typeface="Calibri"/>
                <a:ea typeface="Calibri"/>
                <a:cs typeface="Calibri"/>
                <a:sym typeface="Calibri"/>
              </a:rPr>
              <a:t>Develop culturally appropriate outreach strategies to educate a variety of participants &amp; family members about self-direction.</a:t>
            </a:r>
            <a:endParaRPr kumimoji="0" sz="1800" b="0" i="0" u="none" strike="noStrike" kern="0" cap="none" spc="0" normalizeH="0" baseline="0" noProof="0" dirty="0">
              <a:ln>
                <a:noFill/>
              </a:ln>
              <a:solidFill>
                <a:schemeClr val="tx1"/>
              </a:solidFill>
              <a:effectLst/>
              <a:uLnTx/>
              <a:uFillTx/>
              <a:latin typeface="Calibri"/>
              <a:ea typeface="Calibri"/>
              <a:cs typeface="Calibri"/>
              <a:sym typeface="Calibri"/>
            </a:endParaRPr>
          </a:p>
          <a:p>
            <a:pPr marL="117475" marR="0" lvl="0" indent="-1174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0" cap="none" spc="0" normalizeH="0" baseline="0" noProof="0" dirty="0">
                <a:ln>
                  <a:noFill/>
                </a:ln>
                <a:solidFill>
                  <a:schemeClr val="tx1"/>
                </a:solidFill>
                <a:effectLst/>
                <a:uLnTx/>
                <a:uFillTx/>
                <a:latin typeface="Calibri"/>
                <a:ea typeface="Calibri"/>
                <a:cs typeface="Calibri"/>
                <a:sym typeface="Calibri"/>
              </a:rPr>
              <a:t>Educate state &amp; local public managers about self-direction values.</a:t>
            </a:r>
            <a:endParaRPr kumimoji="0" sz="1800" b="0" i="0" u="none" strike="noStrike" kern="0" cap="none" spc="0" normalizeH="0" baseline="0" noProof="0" dirty="0">
              <a:ln>
                <a:noFill/>
              </a:ln>
              <a:solidFill>
                <a:schemeClr val="tx1"/>
              </a:solidFill>
              <a:effectLst/>
              <a:uLnTx/>
              <a:uFillTx/>
              <a:latin typeface="Calibri"/>
              <a:ea typeface="Calibri"/>
              <a:cs typeface="Calibri"/>
              <a:sym typeface="Calibri"/>
            </a:endParaRPr>
          </a:p>
          <a:p>
            <a:pPr marL="117475" marR="0" lvl="0" indent="-1174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0" cap="none" spc="0" normalizeH="0" baseline="0" noProof="0" dirty="0">
                <a:ln>
                  <a:noFill/>
                </a:ln>
                <a:solidFill>
                  <a:schemeClr val="tx1"/>
                </a:solidFill>
                <a:effectLst/>
                <a:uLnTx/>
                <a:uFillTx/>
                <a:latin typeface="Calibri"/>
                <a:ea typeface="Calibri"/>
                <a:cs typeface="Calibri"/>
                <a:sym typeface="Calibri"/>
              </a:rPr>
              <a:t>Create accessible guides &amp; supports for participants &amp; families. </a:t>
            </a:r>
            <a:endParaRPr kumimoji="0" sz="1800" b="0" i="0" u="none" strike="noStrike" kern="0" cap="none" spc="0" normalizeH="0" baseline="0" noProof="0" dirty="0">
              <a:ln>
                <a:noFill/>
              </a:ln>
              <a:solidFill>
                <a:schemeClr val="tx1"/>
              </a:solidFill>
              <a:effectLst/>
              <a:uLnTx/>
              <a:uFillTx/>
              <a:latin typeface="Calibri"/>
              <a:ea typeface="Calibri"/>
              <a:cs typeface="Calibri"/>
              <a:sym typeface="Calibri"/>
            </a:endParaRPr>
          </a:p>
          <a:p>
            <a:pPr marL="117475" marR="0" lvl="0" indent="-117475"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0" cap="none" spc="0" normalizeH="0" baseline="0" noProof="0" dirty="0">
                <a:ln>
                  <a:noFill/>
                </a:ln>
                <a:solidFill>
                  <a:schemeClr val="tx1"/>
                </a:solidFill>
                <a:effectLst/>
                <a:uLnTx/>
                <a:uFillTx/>
                <a:latin typeface="Calibri"/>
                <a:ea typeface="Calibri"/>
                <a:cs typeface="Calibri"/>
                <a:sym typeface="Calibri"/>
              </a:rPr>
              <a:t>Ensure case managers are prepared to embrace self-direction.</a:t>
            </a:r>
            <a:endParaRPr kumimoji="0" sz="1800" b="0" i="0" u="none" strike="noStrike" kern="0" cap="none" spc="0" normalizeH="0" baseline="0" noProof="0" dirty="0">
              <a:ln>
                <a:noFill/>
              </a:ln>
              <a:solidFill>
                <a:schemeClr val="tx1"/>
              </a:solidFill>
              <a:effectLst/>
              <a:uLnTx/>
              <a:uFillTx/>
              <a:latin typeface="Calibri"/>
              <a:ea typeface="Calibri"/>
              <a:cs typeface="Calibri"/>
              <a:sym typeface="Calibri"/>
            </a:endParaRPr>
          </a:p>
        </p:txBody>
      </p:sp>
      <p:cxnSp>
        <p:nvCxnSpPr>
          <p:cNvPr id="149" name="Google Shape;149;p4">
            <a:extLst>
              <a:ext uri="{C183D7F6-B498-43B3-948B-1728B52AA6E4}">
                <adec:decorative xmlns:adec="http://schemas.microsoft.com/office/drawing/2017/decorative" val="1"/>
              </a:ext>
            </a:extLst>
          </p:cNvPr>
          <p:cNvCxnSpPr/>
          <p:nvPr/>
        </p:nvCxnSpPr>
        <p:spPr>
          <a:xfrm rot="10800000">
            <a:off x="5270090" y="3214439"/>
            <a:ext cx="580104" cy="483707"/>
          </a:xfrm>
          <a:prstGeom prst="straightConnector1">
            <a:avLst/>
          </a:prstGeom>
          <a:noFill/>
          <a:ln w="9525" cap="flat" cmpd="sng">
            <a:solidFill>
              <a:srgbClr val="3E6EC2"/>
            </a:solidFill>
            <a:prstDash val="solid"/>
            <a:round/>
            <a:headEnd type="none" w="sm" len="sm"/>
            <a:tailEnd type="none" w="sm" len="sm"/>
          </a:ln>
        </p:spPr>
      </p:cxnSp>
      <p:cxnSp>
        <p:nvCxnSpPr>
          <p:cNvPr id="150" name="Google Shape;150;p4">
            <a:extLst>
              <a:ext uri="{C183D7F6-B498-43B3-948B-1728B52AA6E4}">
                <adec:decorative xmlns:adec="http://schemas.microsoft.com/office/drawing/2017/decorative" val="1"/>
              </a:ext>
            </a:extLst>
          </p:cNvPr>
          <p:cNvCxnSpPr/>
          <p:nvPr/>
        </p:nvCxnSpPr>
        <p:spPr>
          <a:xfrm rot="10800000">
            <a:off x="7738392" y="3062456"/>
            <a:ext cx="658356" cy="366544"/>
          </a:xfrm>
          <a:prstGeom prst="straightConnector1">
            <a:avLst/>
          </a:prstGeom>
          <a:noFill/>
          <a:ln w="9525" cap="flat" cmpd="sng">
            <a:solidFill>
              <a:srgbClr val="3E6EC2"/>
            </a:solidFill>
            <a:prstDash val="solid"/>
            <a:round/>
            <a:headEnd type="none" w="sm" len="sm"/>
            <a:tailEnd type="none" w="sm" len="sm"/>
          </a:ln>
        </p:spPr>
      </p:cxnSp>
      <p:pic>
        <p:nvPicPr>
          <p:cNvPr id="151" name="Google Shape;151;p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956097" y="3696663"/>
            <a:ext cx="333375" cy="514350"/>
          </a:xfrm>
          <a:prstGeom prst="rect">
            <a:avLst/>
          </a:prstGeom>
          <a:noFill/>
          <a:ln>
            <a:noFill/>
          </a:ln>
        </p:spPr>
      </p:pic>
      <p:pic>
        <p:nvPicPr>
          <p:cNvPr id="152" name="Google Shape;152;p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421777" y="3093431"/>
            <a:ext cx="333375" cy="514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1D345B3-69C4-A049-8BB5-DA2A21EF1C39}"/>
              </a:ext>
            </a:extLst>
          </p:cNvPr>
          <p:cNvSpPr>
            <a:spLocks noGrp="1"/>
          </p:cNvSpPr>
          <p:nvPr>
            <p:ph type="title"/>
          </p:nvPr>
        </p:nvSpPr>
        <p:spPr>
          <a:xfrm>
            <a:off x="806224" y="48561"/>
            <a:ext cx="10547576" cy="974426"/>
          </a:xfrm>
        </p:spPr>
        <p:txBody>
          <a:bodyPr/>
          <a:lstStyle/>
          <a:p>
            <a:r>
              <a:rPr lang="en-US" dirty="0"/>
              <a:t>Welcome to Today’s Webinar</a:t>
            </a:r>
          </a:p>
        </p:txBody>
      </p:sp>
      <p:sp>
        <p:nvSpPr>
          <p:cNvPr id="12" name="Text Placeholder 11">
            <a:extLst>
              <a:ext uri="{FF2B5EF4-FFF2-40B4-BE49-F238E27FC236}">
                <a16:creationId xmlns:a16="http://schemas.microsoft.com/office/drawing/2014/main" id="{0ED562BB-86A7-E358-3BEE-69A87A5213B9}"/>
              </a:ext>
            </a:extLst>
          </p:cNvPr>
          <p:cNvSpPr>
            <a:spLocks noGrp="1"/>
          </p:cNvSpPr>
          <p:nvPr>
            <p:ph type="body" sz="quarter" idx="29"/>
          </p:nvPr>
        </p:nvSpPr>
        <p:spPr>
          <a:xfrm>
            <a:off x="6451600" y="1565275"/>
            <a:ext cx="5405438" cy="4791075"/>
          </a:xfrm>
        </p:spPr>
        <p:txBody>
          <a:bodyPr>
            <a:noAutofit/>
          </a:bodyPr>
          <a:lstStyle/>
          <a:p>
            <a:pPr marL="0" indent="0">
              <a:lnSpc>
                <a:spcPct val="100000"/>
              </a:lnSpc>
              <a:buNone/>
            </a:pPr>
            <a:r>
              <a:rPr lang="en-US" sz="2200" dirty="0"/>
              <a:t>Thank you for joining us to explore lessons learned from the NCAPPS Self-Direction Learning Collaborative.</a:t>
            </a:r>
          </a:p>
          <a:p>
            <a:pPr marL="0" indent="0">
              <a:lnSpc>
                <a:spcPct val="100000"/>
              </a:lnSpc>
              <a:buNone/>
            </a:pPr>
            <a:r>
              <a:rPr lang="en-US" sz="2200" dirty="0"/>
              <a:t>Today’s webinar is sponsored by the National Center on Advancing Person-Centered Practices and Systems (NCAPPS). </a:t>
            </a:r>
          </a:p>
          <a:p>
            <a:pPr marL="0" indent="0">
              <a:lnSpc>
                <a:spcPct val="100000"/>
              </a:lnSpc>
              <a:buNone/>
            </a:pPr>
            <a:r>
              <a:rPr lang="en-US" sz="2200" dirty="0"/>
              <a:t>NCAPPS is funded by the Administration for Community Living (ACL) and the Centers for Medicare and Medicaid Services (CMS) and administered by the Human Services Research Institute (HSRI).</a:t>
            </a:r>
          </a:p>
          <a:p>
            <a:pPr marL="0" indent="0">
              <a:lnSpc>
                <a:spcPct val="100000"/>
              </a:lnSpc>
              <a:buNone/>
            </a:pPr>
            <a:r>
              <a:rPr lang="en-US" sz="2200" dirty="0"/>
              <a:t>NCAPPS webinars are free and open to the public.</a:t>
            </a:r>
          </a:p>
        </p:txBody>
      </p:sp>
      <p:pic>
        <p:nvPicPr>
          <p:cNvPr id="14" name="Picture Placeholder 13" descr="a headshot of bevin croft, a middle aged white woman with shoulder length blond hair">
            <a:extLst>
              <a:ext uri="{FF2B5EF4-FFF2-40B4-BE49-F238E27FC236}">
                <a16:creationId xmlns:a16="http://schemas.microsoft.com/office/drawing/2014/main" id="{094E47F7-925D-19F5-4D61-DF55A3B68211}"/>
              </a:ext>
            </a:extLst>
          </p:cNvPr>
          <p:cNvPicPr>
            <a:picLocks noGrp="1" noChangeAspect="1"/>
          </p:cNvPicPr>
          <p:nvPr>
            <p:ph type="pic" sz="quarter" idx="10"/>
          </p:nvPr>
        </p:nvPicPr>
        <p:blipFill>
          <a:blip r:embed="rId2"/>
          <a:srcRect/>
          <a:stretch>
            <a:fillRect/>
          </a:stretch>
        </p:blipFill>
        <p:spPr/>
      </p:pic>
      <p:sp>
        <p:nvSpPr>
          <p:cNvPr id="5" name="Text Placeholder 4">
            <a:extLst>
              <a:ext uri="{FF2B5EF4-FFF2-40B4-BE49-F238E27FC236}">
                <a16:creationId xmlns:a16="http://schemas.microsoft.com/office/drawing/2014/main" id="{92848435-471C-00DB-76BE-A852113918E6}"/>
              </a:ext>
            </a:extLst>
          </p:cNvPr>
          <p:cNvSpPr>
            <a:spLocks noGrp="1"/>
          </p:cNvSpPr>
          <p:nvPr>
            <p:ph type="body" sz="quarter" idx="15"/>
          </p:nvPr>
        </p:nvSpPr>
        <p:spPr/>
        <p:txBody>
          <a:bodyPr/>
          <a:lstStyle/>
          <a:p>
            <a:r>
              <a:rPr lang="en-US"/>
              <a:t>Bevin Croft</a:t>
            </a:r>
          </a:p>
        </p:txBody>
      </p:sp>
      <p:sp>
        <p:nvSpPr>
          <p:cNvPr id="4" name="Text Placeholder 3">
            <a:extLst>
              <a:ext uri="{FF2B5EF4-FFF2-40B4-BE49-F238E27FC236}">
                <a16:creationId xmlns:a16="http://schemas.microsoft.com/office/drawing/2014/main" id="{2D4E2C26-5948-C501-ED5B-5BDBC3C9221E}"/>
              </a:ext>
            </a:extLst>
          </p:cNvPr>
          <p:cNvSpPr>
            <a:spLocks noGrp="1"/>
          </p:cNvSpPr>
          <p:nvPr>
            <p:ph type="body" sz="quarter" idx="14"/>
          </p:nvPr>
        </p:nvSpPr>
        <p:spPr>
          <a:xfrm>
            <a:off x="746757" y="5475553"/>
            <a:ext cx="2239133" cy="787401"/>
          </a:xfrm>
        </p:spPr>
        <p:txBody>
          <a:bodyPr/>
          <a:lstStyle/>
          <a:p>
            <a:r>
              <a:rPr lang="en-US"/>
              <a:t>NCAPPS Co-Director at HSRI</a:t>
            </a:r>
          </a:p>
        </p:txBody>
      </p:sp>
      <p:sp>
        <p:nvSpPr>
          <p:cNvPr id="6" name="Text Placeholder 5">
            <a:extLst>
              <a:ext uri="{FF2B5EF4-FFF2-40B4-BE49-F238E27FC236}">
                <a16:creationId xmlns:a16="http://schemas.microsoft.com/office/drawing/2014/main" id="{81F3A782-96F1-AE66-E953-3A326EB715EA}"/>
              </a:ext>
            </a:extLst>
          </p:cNvPr>
          <p:cNvSpPr>
            <a:spLocks noGrp="1"/>
          </p:cNvSpPr>
          <p:nvPr>
            <p:ph type="body" sz="quarter" idx="16"/>
          </p:nvPr>
        </p:nvSpPr>
        <p:spPr/>
        <p:txBody>
          <a:bodyPr/>
          <a:lstStyle/>
          <a:p>
            <a:r>
              <a:rPr lang="en-US"/>
              <a:t>bcroft@hsri.org</a:t>
            </a:r>
          </a:p>
        </p:txBody>
      </p:sp>
      <p:pic>
        <p:nvPicPr>
          <p:cNvPr id="16" name="Picture Placeholder 15" descr="A headshot of Saska Rajcevic and younger white woman with wavy shoulder length dark red hair ">
            <a:extLst>
              <a:ext uri="{FF2B5EF4-FFF2-40B4-BE49-F238E27FC236}">
                <a16:creationId xmlns:a16="http://schemas.microsoft.com/office/drawing/2014/main" id="{4C10083B-48FF-181A-DB5F-48B01F0DA22B}"/>
              </a:ext>
            </a:extLst>
          </p:cNvPr>
          <p:cNvPicPr>
            <a:picLocks noGrp="1" noChangeAspect="1"/>
          </p:cNvPicPr>
          <p:nvPr>
            <p:ph type="pic" sz="quarter" idx="11"/>
          </p:nvPr>
        </p:nvPicPr>
        <p:blipFill>
          <a:blip r:embed="rId3"/>
          <a:srcRect/>
          <a:stretch>
            <a:fillRect/>
          </a:stretch>
        </p:blipFill>
        <p:spPr/>
      </p:pic>
      <p:sp>
        <p:nvSpPr>
          <p:cNvPr id="8" name="Text Placeholder 7">
            <a:extLst>
              <a:ext uri="{FF2B5EF4-FFF2-40B4-BE49-F238E27FC236}">
                <a16:creationId xmlns:a16="http://schemas.microsoft.com/office/drawing/2014/main" id="{88262801-31F8-50D7-1BF7-8913D6D8A127}"/>
              </a:ext>
            </a:extLst>
          </p:cNvPr>
          <p:cNvSpPr>
            <a:spLocks noGrp="1"/>
          </p:cNvSpPr>
          <p:nvPr>
            <p:ph type="body" sz="quarter" idx="18"/>
          </p:nvPr>
        </p:nvSpPr>
        <p:spPr/>
        <p:txBody>
          <a:bodyPr/>
          <a:lstStyle/>
          <a:p>
            <a:r>
              <a:rPr lang="en-US"/>
              <a:t>Saska Rajcevic</a:t>
            </a:r>
          </a:p>
        </p:txBody>
      </p:sp>
      <p:sp>
        <p:nvSpPr>
          <p:cNvPr id="7" name="Text Placeholder 6">
            <a:extLst>
              <a:ext uri="{FF2B5EF4-FFF2-40B4-BE49-F238E27FC236}">
                <a16:creationId xmlns:a16="http://schemas.microsoft.com/office/drawing/2014/main" id="{549C0945-9626-1A65-84B3-8E7D88673CC7}"/>
              </a:ext>
            </a:extLst>
          </p:cNvPr>
          <p:cNvSpPr>
            <a:spLocks noGrp="1"/>
          </p:cNvSpPr>
          <p:nvPr>
            <p:ph type="body" sz="quarter" idx="17"/>
          </p:nvPr>
        </p:nvSpPr>
        <p:spPr>
          <a:xfrm>
            <a:off x="3479733" y="5463958"/>
            <a:ext cx="2260668" cy="787401"/>
          </a:xfrm>
        </p:spPr>
        <p:txBody>
          <a:bodyPr/>
          <a:lstStyle/>
          <a:p>
            <a:r>
              <a:rPr lang="en-US" dirty="0"/>
              <a:t>NCAPPS Co-Director at HSRI</a:t>
            </a:r>
          </a:p>
        </p:txBody>
      </p:sp>
      <p:sp>
        <p:nvSpPr>
          <p:cNvPr id="9" name="Text Placeholder 8">
            <a:extLst>
              <a:ext uri="{FF2B5EF4-FFF2-40B4-BE49-F238E27FC236}">
                <a16:creationId xmlns:a16="http://schemas.microsoft.com/office/drawing/2014/main" id="{27A8D1ED-30D6-2E56-1C0D-EEFFF3CE92F0}"/>
              </a:ext>
            </a:extLst>
          </p:cNvPr>
          <p:cNvSpPr>
            <a:spLocks noGrp="1"/>
          </p:cNvSpPr>
          <p:nvPr>
            <p:ph type="body" sz="quarter" idx="19"/>
          </p:nvPr>
        </p:nvSpPr>
        <p:spPr/>
        <p:txBody>
          <a:bodyPr/>
          <a:lstStyle/>
          <a:p>
            <a:r>
              <a:rPr lang="en-US"/>
              <a:t>srajcevic@hsri.org</a:t>
            </a:r>
          </a:p>
        </p:txBody>
      </p:sp>
      <p:sp>
        <p:nvSpPr>
          <p:cNvPr id="10" name="Slide Number Placeholder 9">
            <a:extLst>
              <a:ext uri="{FF2B5EF4-FFF2-40B4-BE49-F238E27FC236}">
                <a16:creationId xmlns:a16="http://schemas.microsoft.com/office/drawing/2014/main" id="{D7906BBA-F0FE-5C75-DE30-98B112AB8A64}"/>
              </a:ext>
              <a:ext uri="{C183D7F6-B498-43B3-948B-1728B52AA6E4}">
                <adec:decorative xmlns:adec="http://schemas.microsoft.com/office/drawing/2017/decorative" val="1"/>
              </a:ext>
            </a:extLst>
          </p:cNvPr>
          <p:cNvSpPr>
            <a:spLocks noGrp="1"/>
          </p:cNvSpPr>
          <p:nvPr>
            <p:ph type="sldNum" sz="quarter" idx="28"/>
          </p:nvPr>
        </p:nvSpPr>
        <p:spPr/>
        <p:txBody>
          <a:bodyPr/>
          <a:lstStyle/>
          <a:p>
            <a:fld id="{A39E18A1-5388-48D7-9BA0-F6425AA8662B}" type="slidenum">
              <a:rPr lang="en-US" smtClean="0"/>
              <a:t>2</a:t>
            </a:fld>
            <a:endParaRPr lang="en-US"/>
          </a:p>
        </p:txBody>
      </p:sp>
    </p:spTree>
    <p:extLst>
      <p:ext uri="{BB962C8B-B14F-4D97-AF65-F5344CB8AC3E}">
        <p14:creationId xmlns:p14="http://schemas.microsoft.com/office/powerpoint/2010/main" val="1760406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 name="Title 1">
            <a:extLst>
              <a:ext uri="{FF2B5EF4-FFF2-40B4-BE49-F238E27FC236}">
                <a16:creationId xmlns:a16="http://schemas.microsoft.com/office/drawing/2014/main" id="{CF53C9EC-FA08-0749-0AB1-76FDD5789116}"/>
              </a:ext>
            </a:extLst>
          </p:cNvPr>
          <p:cNvSpPr>
            <a:spLocks noGrp="1"/>
          </p:cNvSpPr>
          <p:nvPr>
            <p:ph type="ctrTitle"/>
          </p:nvPr>
        </p:nvSpPr>
        <p:spPr>
          <a:xfrm>
            <a:off x="1524000" y="-2387600"/>
            <a:ext cx="9144000" cy="2387600"/>
          </a:xfrm>
        </p:spPr>
        <p:txBody>
          <a:bodyPr spcFirstLastPara="1" wrap="square" lIns="91425" tIns="45700" rIns="91425" bIns="45700" anchor="b" anchorCtr="0">
            <a:normAutofit/>
          </a:bodyPr>
          <a:lstStyle/>
          <a:p>
            <a:r>
              <a:rPr lang="en-US" dirty="0"/>
              <a:t>specific goals and aims</a:t>
            </a:r>
          </a:p>
        </p:txBody>
      </p:sp>
      <p:pic>
        <p:nvPicPr>
          <p:cNvPr id="157" name="Google Shape;157;p5" descr="clipart graphic of a wood trail sign with one word appearing over each of three pointers: Accomplished, Underway, and Future. Each sign pointer points to related text."/>
          <p:cNvPicPr preferRelativeResize="0"/>
          <p:nvPr/>
        </p:nvPicPr>
        <p:blipFill rotWithShape="1">
          <a:blip r:embed="rId3">
            <a:alphaModFix/>
          </a:blip>
          <a:srcRect/>
          <a:stretch/>
        </p:blipFill>
        <p:spPr>
          <a:xfrm>
            <a:off x="4329615" y="56471"/>
            <a:ext cx="4810125" cy="6638925"/>
          </a:xfrm>
          <a:prstGeom prst="rect">
            <a:avLst/>
          </a:prstGeom>
          <a:noFill/>
          <a:ln>
            <a:noFill/>
          </a:ln>
        </p:spPr>
      </p:pic>
      <p:grpSp>
        <p:nvGrpSpPr>
          <p:cNvPr id="158" name="Google Shape;158;p5">
            <a:extLst>
              <a:ext uri="{C183D7F6-B498-43B3-948B-1728B52AA6E4}">
                <adec:decorative xmlns:adec="http://schemas.microsoft.com/office/drawing/2017/decorative" val="1"/>
              </a:ext>
            </a:extLst>
          </p:cNvPr>
          <p:cNvGrpSpPr/>
          <p:nvPr/>
        </p:nvGrpSpPr>
        <p:grpSpPr>
          <a:xfrm>
            <a:off x="-57763" y="0"/>
            <a:ext cx="3962400" cy="3429000"/>
            <a:chOff x="-7284" y="-117474"/>
            <a:chExt cx="3962400" cy="3429000"/>
          </a:xfrm>
        </p:grpSpPr>
        <p:sp>
          <p:nvSpPr>
            <p:cNvPr id="159" name="Google Shape;159;p5">
              <a:extLst>
                <a:ext uri="{C183D7F6-B498-43B3-948B-1728B52AA6E4}">
                  <adec:decorative xmlns:adec="http://schemas.microsoft.com/office/drawing/2017/decorative" val="1"/>
                </a:ext>
              </a:extLst>
            </p:cNvPr>
            <p:cNvSpPr/>
            <p:nvPr/>
          </p:nvSpPr>
          <p:spPr>
            <a:xfrm rot="10800000" flipH="1">
              <a:off x="-7284" y="-117474"/>
              <a:ext cx="3962400" cy="3429000"/>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60;p5"/>
            <p:cNvSpPr/>
            <p:nvPr/>
          </p:nvSpPr>
          <p:spPr>
            <a:xfrm rot="10800000" flipH="1">
              <a:off x="400610" y="232424"/>
              <a:ext cx="3132044" cy="2715208"/>
            </a:xfrm>
            <a:prstGeom prst="triangle">
              <a:avLst>
                <a:gd name="adj" fmla="val 50000"/>
              </a:avLst>
            </a:prstGeom>
            <a:solidFill>
              <a:schemeClr val="lt1"/>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61;p5"/>
            <p:cNvSpPr/>
            <p:nvPr/>
          </p:nvSpPr>
          <p:spPr>
            <a:xfrm rot="10800000" flipH="1">
              <a:off x="229440" y="-19503"/>
              <a:ext cx="3488951" cy="2715208"/>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2" name="Google Shape;162;p5" descr="Mountains outline"/>
            <p:cNvPicPr preferRelativeResize="0"/>
            <p:nvPr/>
          </p:nvPicPr>
          <p:blipFill rotWithShape="1">
            <a:blip r:embed="rId4">
              <a:alphaModFix/>
            </a:blip>
            <a:srcRect/>
            <a:stretch/>
          </p:blipFill>
          <p:spPr>
            <a:xfrm>
              <a:off x="1460024" y="1199968"/>
              <a:ext cx="972782" cy="972782"/>
            </a:xfrm>
            <a:prstGeom prst="rect">
              <a:avLst/>
            </a:prstGeom>
            <a:noFill/>
            <a:ln>
              <a:noFill/>
            </a:ln>
          </p:spPr>
        </p:pic>
        <p:sp>
          <p:nvSpPr>
            <p:cNvPr id="163" name="Google Shape;163;p5"/>
            <p:cNvSpPr txBox="1"/>
            <p:nvPr/>
          </p:nvSpPr>
          <p:spPr>
            <a:xfrm>
              <a:off x="1076879" y="-19499"/>
              <a:ext cx="1591800" cy="137430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Impact"/>
                  <a:ea typeface="Impact"/>
                  <a:cs typeface="Impact"/>
                  <a:sym typeface="Impact"/>
                </a:rPr>
                <a:t>Specific Goals &amp; Aims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64" name="Google Shape;164;p5">
            <a:extLst>
              <a:ext uri="{C183D7F6-B498-43B3-948B-1728B52AA6E4}">
                <adec:decorative xmlns:adec="http://schemas.microsoft.com/office/drawing/2017/decorative" val="1"/>
              </a:ext>
            </a:extLst>
          </p:cNvPr>
          <p:cNvSpPr/>
          <p:nvPr/>
        </p:nvSpPr>
        <p:spPr>
          <a:xfrm>
            <a:off x="-7275" y="6574124"/>
            <a:ext cx="12199200" cy="121200"/>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65;p5">
            <a:extLst>
              <a:ext uri="{C183D7F6-B498-43B3-948B-1728B52AA6E4}">
                <adec:decorative xmlns:adec="http://schemas.microsoft.com/office/drawing/2017/decorative" val="1"/>
              </a:ext>
            </a:extLst>
          </p:cNvPr>
          <p:cNvSpPr/>
          <p:nvPr/>
        </p:nvSpPr>
        <p:spPr>
          <a:xfrm>
            <a:off x="-11219"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6" name="Google Shape;166;p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448985" y="3737340"/>
            <a:ext cx="2488164" cy="2937883"/>
          </a:xfrm>
          <a:prstGeom prst="rect">
            <a:avLst/>
          </a:prstGeom>
          <a:noFill/>
          <a:ln>
            <a:noFill/>
          </a:ln>
        </p:spPr>
      </p:pic>
      <p:sp>
        <p:nvSpPr>
          <p:cNvPr id="171" name="Google Shape;171;p5"/>
          <p:cNvSpPr txBox="1"/>
          <p:nvPr/>
        </p:nvSpPr>
        <p:spPr>
          <a:xfrm>
            <a:off x="5075408" y="828393"/>
            <a:ext cx="3318537" cy="4893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2500"/>
              <a:buFont typeface="Arial"/>
              <a:buNone/>
              <a:tabLst/>
              <a:defRPr/>
            </a:pPr>
            <a:r>
              <a:rPr kumimoji="0" lang="en-US" sz="2500" b="1" i="0" u="none" strike="noStrike" kern="0" cap="none" spc="0" normalizeH="0" baseline="0" noProof="0" dirty="0">
                <a:ln>
                  <a:noFill/>
                </a:ln>
                <a:solidFill>
                  <a:srgbClr val="C00000"/>
                </a:solidFill>
                <a:effectLst/>
                <a:uLnTx/>
                <a:uFillTx/>
                <a:latin typeface="Gill Sans"/>
                <a:ea typeface="Gill Sans"/>
                <a:cs typeface="Gill Sans"/>
                <a:sym typeface="Gill Sans"/>
              </a:rPr>
              <a:t>ACCOMPLISHED</a:t>
            </a:r>
            <a:endParaRPr kumimoji="0" sz="2500" b="1" i="0" u="none" strike="noStrike" kern="0" cap="none" spc="0" normalizeH="0" baseline="0" noProof="0" dirty="0">
              <a:ln>
                <a:noFill/>
              </a:ln>
              <a:solidFill>
                <a:srgbClr val="C00000"/>
              </a:solidFill>
              <a:effectLst/>
              <a:uLnTx/>
              <a:uFillTx/>
              <a:latin typeface="Gill Sans"/>
              <a:ea typeface="Gill Sans"/>
              <a:cs typeface="Gill Sans"/>
              <a:sym typeface="Gill Sans"/>
            </a:endParaRPr>
          </a:p>
        </p:txBody>
      </p:sp>
      <p:sp>
        <p:nvSpPr>
          <p:cNvPr id="167" name="Google Shape;167;p5"/>
          <p:cNvSpPr txBox="1"/>
          <p:nvPr/>
        </p:nvSpPr>
        <p:spPr>
          <a:xfrm>
            <a:off x="8711286" y="285640"/>
            <a:ext cx="3018597" cy="1646564"/>
          </a:xfrm>
          <a:prstGeom prst="rect">
            <a:avLst/>
          </a:prstGeom>
          <a:noFill/>
          <a:ln>
            <a:noFill/>
          </a:ln>
        </p:spPr>
        <p:txBody>
          <a:bodyPr spcFirstLastPara="1" wrap="square" lIns="91425" tIns="45700" rIns="91425" bIns="45700" anchor="t" anchorCtr="0">
            <a:spAutoFit/>
          </a:bodyPr>
          <a:lstStyle/>
          <a:p>
            <a:pPr marL="139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C00000"/>
                </a:solidFill>
                <a:effectLst/>
                <a:uLnTx/>
                <a:uFillTx/>
                <a:latin typeface="Calibri"/>
                <a:ea typeface="Calibri"/>
                <a:cs typeface="Calibri"/>
                <a:sym typeface="Calibri"/>
              </a:rPr>
              <a:t>Data gathering and analysis</a:t>
            </a:r>
            <a:endParaRPr kumimoji="0" sz="2400" b="0" i="0" u="none" strike="noStrike" kern="0" cap="none" spc="0" normalizeH="0" baseline="0" noProof="0">
              <a:ln>
                <a:noFill/>
              </a:ln>
              <a:solidFill>
                <a:srgbClr val="C00000"/>
              </a:solidFill>
              <a:effectLst/>
              <a:uLnTx/>
              <a:uFillTx/>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1" i="0" u="none" strike="noStrike" kern="0" cap="none" spc="0" normalizeH="0" baseline="0" noProof="0">
              <a:ln>
                <a:noFill/>
              </a:ln>
              <a:solidFill>
                <a:srgbClr val="C00000"/>
              </a:solidFill>
              <a:effectLst/>
              <a:uLnTx/>
              <a:uFillTx/>
              <a:latin typeface="Calibri"/>
              <a:ea typeface="Calibri"/>
              <a:cs typeface="Calibri"/>
              <a:sym typeface="Calibri"/>
            </a:endParaRPr>
          </a:p>
          <a:p>
            <a:pPr marL="139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C00000"/>
                </a:solidFill>
                <a:effectLst/>
                <a:uLnTx/>
                <a:uFillTx/>
                <a:latin typeface="Calibri"/>
                <a:ea typeface="Calibri"/>
                <a:cs typeface="Calibri"/>
                <a:sym typeface="Calibri"/>
              </a:rPr>
              <a:t>Community partners targeted outreach </a:t>
            </a:r>
            <a:endParaRPr kumimoji="0" sz="2400" b="0" i="0" u="none" strike="noStrike" kern="0" cap="none" spc="0" normalizeH="0" baseline="0" noProof="0">
              <a:ln>
                <a:noFill/>
              </a:ln>
              <a:solidFill>
                <a:srgbClr val="C00000"/>
              </a:solidFill>
              <a:effectLst/>
              <a:uLnTx/>
              <a:uFillTx/>
              <a:latin typeface="Arial"/>
              <a:ea typeface="Arial"/>
              <a:cs typeface="Arial"/>
              <a:sym typeface="Arial"/>
            </a:endParaRPr>
          </a:p>
        </p:txBody>
      </p:sp>
      <p:sp>
        <p:nvSpPr>
          <p:cNvPr id="172" name="Google Shape;172;p5"/>
          <p:cNvSpPr txBox="1"/>
          <p:nvPr/>
        </p:nvSpPr>
        <p:spPr>
          <a:xfrm>
            <a:off x="4860758" y="2045541"/>
            <a:ext cx="2549096" cy="5039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2500"/>
              <a:buFont typeface="Arial"/>
              <a:buNone/>
              <a:tabLst/>
              <a:defRPr/>
            </a:pPr>
            <a:r>
              <a:rPr kumimoji="0" lang="en-US" sz="2500" b="1" i="0" u="none" strike="noStrike" kern="0" cap="none" spc="0" normalizeH="0" baseline="0" noProof="0" dirty="0">
                <a:ln>
                  <a:noFill/>
                </a:ln>
                <a:solidFill>
                  <a:schemeClr val="bg1"/>
                </a:solidFill>
                <a:effectLst/>
                <a:uLnTx/>
                <a:uFillTx/>
                <a:latin typeface="Gill Sans"/>
                <a:ea typeface="Gill Sans"/>
                <a:cs typeface="Gill Sans"/>
                <a:sym typeface="Gill Sans"/>
              </a:rPr>
              <a:t>UNDERWAY</a:t>
            </a:r>
            <a:endParaRPr kumimoji="0" sz="2500" b="1" i="0" u="none" strike="noStrike" kern="0" cap="none" spc="0" normalizeH="0" baseline="0" noProof="0" dirty="0">
              <a:ln>
                <a:noFill/>
              </a:ln>
              <a:solidFill>
                <a:schemeClr val="bg1"/>
              </a:solidFill>
              <a:effectLst/>
              <a:uLnTx/>
              <a:uFillTx/>
              <a:latin typeface="Gill Sans"/>
              <a:ea typeface="Gill Sans"/>
              <a:cs typeface="Gill Sans"/>
              <a:sym typeface="Gill Sans"/>
            </a:endParaRPr>
          </a:p>
        </p:txBody>
      </p:sp>
      <p:sp>
        <p:nvSpPr>
          <p:cNvPr id="168" name="Google Shape;168;p5"/>
          <p:cNvSpPr txBox="1"/>
          <p:nvPr/>
        </p:nvSpPr>
        <p:spPr>
          <a:xfrm>
            <a:off x="2385444" y="2275008"/>
            <a:ext cx="2262825" cy="1200288"/>
          </a:xfrm>
          <a:prstGeom prst="rect">
            <a:avLst/>
          </a:prstGeom>
          <a:noFill/>
          <a:ln>
            <a:noFill/>
          </a:ln>
        </p:spPr>
        <p:txBody>
          <a:bodyPr spcFirstLastPara="1" wrap="square" lIns="91425" tIns="45700" rIns="91425" bIns="45700" anchor="t" anchorCtr="0">
            <a:spAutoFit/>
          </a:bodyPr>
          <a:lstStyle/>
          <a:p>
            <a:pPr marL="139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A696"/>
                </a:solidFill>
                <a:effectLst/>
                <a:uLnTx/>
                <a:uFillTx/>
                <a:latin typeface="Calibri"/>
                <a:ea typeface="Calibri"/>
                <a:cs typeface="Calibri"/>
                <a:sym typeface="Calibri"/>
              </a:rPr>
              <a:t>Self-Direction Welcome Kits (CDASS &amp; IHSS)</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txBox="1"/>
          <p:nvPr/>
        </p:nvSpPr>
        <p:spPr>
          <a:xfrm>
            <a:off x="6487487" y="3065107"/>
            <a:ext cx="1702710" cy="5039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2500"/>
              <a:buFont typeface="Arial"/>
              <a:buNone/>
              <a:tabLst/>
              <a:defRPr/>
            </a:pPr>
            <a:r>
              <a:rPr kumimoji="0" lang="en-US" sz="2500" b="1" i="0" u="none" strike="noStrike" kern="0" cap="none" spc="0" normalizeH="0" baseline="0" noProof="0" dirty="0">
                <a:ln>
                  <a:noFill/>
                </a:ln>
                <a:solidFill>
                  <a:schemeClr val="bg2">
                    <a:lumMod val="75000"/>
                  </a:schemeClr>
                </a:solidFill>
                <a:effectLst/>
                <a:uLnTx/>
                <a:uFillTx/>
                <a:latin typeface="Gill Sans"/>
                <a:ea typeface="Gill Sans"/>
                <a:cs typeface="Gill Sans"/>
                <a:sym typeface="Gill Sans"/>
              </a:rPr>
              <a:t>FUTURE</a:t>
            </a:r>
            <a:endParaRPr kumimoji="0" sz="2500" b="1" i="0" u="none" strike="noStrike" kern="0" cap="none" spc="0" normalizeH="0" baseline="0" noProof="0" dirty="0">
              <a:ln>
                <a:noFill/>
              </a:ln>
              <a:solidFill>
                <a:schemeClr val="bg2">
                  <a:lumMod val="75000"/>
                </a:schemeClr>
              </a:solidFill>
              <a:effectLst/>
              <a:uLnTx/>
              <a:uFillTx/>
              <a:latin typeface="Gill Sans"/>
              <a:ea typeface="Gill Sans"/>
              <a:cs typeface="Gill Sans"/>
              <a:sym typeface="Gill Sans"/>
            </a:endParaRPr>
          </a:p>
        </p:txBody>
      </p:sp>
      <p:sp>
        <p:nvSpPr>
          <p:cNvPr id="169" name="Google Shape;169;p5"/>
          <p:cNvSpPr txBox="1"/>
          <p:nvPr/>
        </p:nvSpPr>
        <p:spPr>
          <a:xfrm>
            <a:off x="9075175" y="2801149"/>
            <a:ext cx="3224914" cy="1646564"/>
          </a:xfrm>
          <a:prstGeom prst="rect">
            <a:avLst/>
          </a:prstGeom>
          <a:noFill/>
          <a:ln>
            <a:noFill/>
          </a:ln>
        </p:spPr>
        <p:txBody>
          <a:bodyPr spcFirstLastPara="1" wrap="square" lIns="91425" tIns="45700" rIns="91425" bIns="45700" anchor="t" anchorCtr="0">
            <a:spAutoFit/>
          </a:bodyPr>
          <a:lstStyle/>
          <a:p>
            <a:pPr marL="139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44546A"/>
                </a:solidFill>
                <a:effectLst/>
                <a:uLnTx/>
                <a:uFillTx/>
                <a:latin typeface="Calibri"/>
                <a:ea typeface="Calibri"/>
                <a:cs typeface="Calibri"/>
                <a:sym typeface="Calibri"/>
              </a:rPr>
              <a:t>Case Manager Cafes </a:t>
            </a:r>
            <a:endParaRPr kumimoji="0" sz="2400" b="0" i="0" u="none" strike="noStrike" kern="0" cap="none" spc="0" normalizeH="0" baseline="0" noProof="0">
              <a:ln>
                <a:noFill/>
              </a:ln>
              <a:solidFill>
                <a:srgbClr val="44546A"/>
              </a:solidFill>
              <a:effectLst/>
              <a:uLnTx/>
              <a:uFillTx/>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1" i="0" u="none" strike="noStrike" kern="0" cap="none" spc="0" normalizeH="0" baseline="0" noProof="0">
              <a:ln>
                <a:noFill/>
              </a:ln>
              <a:solidFill>
                <a:srgbClr val="44546A"/>
              </a:solidFill>
              <a:effectLst/>
              <a:uLnTx/>
              <a:uFillTx/>
              <a:latin typeface="Calibri"/>
              <a:ea typeface="Calibri"/>
              <a:cs typeface="Calibri"/>
              <a:sym typeface="Calibri"/>
            </a:endParaRPr>
          </a:p>
          <a:p>
            <a:pPr marL="139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44546A"/>
                </a:solidFill>
                <a:effectLst/>
                <a:uLnTx/>
                <a:uFillTx/>
                <a:latin typeface="Calibri"/>
                <a:ea typeface="Calibri"/>
                <a:cs typeface="Calibri"/>
                <a:sym typeface="Calibri"/>
              </a:rPr>
              <a:t>Community Educational Workshops</a:t>
            </a:r>
            <a:endParaRPr kumimoji="0" sz="2400" b="0" i="0" u="none" strike="noStrike" kern="0" cap="none" spc="0" normalizeH="0" baseline="0" noProof="0">
              <a:ln>
                <a:noFill/>
              </a:ln>
              <a:solidFill>
                <a:srgbClr val="44546A"/>
              </a:solidFill>
              <a:effectLst/>
              <a:uLnTx/>
              <a:uFillTx/>
              <a:latin typeface="Arial"/>
              <a:ea typeface="Arial"/>
              <a:cs typeface="Arial"/>
              <a:sym typeface="Arial"/>
            </a:endParaRPr>
          </a:p>
        </p:txBody>
      </p:sp>
      <p:pic>
        <p:nvPicPr>
          <p:cNvPr id="170" name="Google Shape;170;p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9109" y="4447713"/>
            <a:ext cx="5597706" cy="22465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itle 1">
            <a:extLst>
              <a:ext uri="{FF2B5EF4-FFF2-40B4-BE49-F238E27FC236}">
                <a16:creationId xmlns:a16="http://schemas.microsoft.com/office/drawing/2014/main" id="{BA8C6326-4EB3-4818-8EB5-192FC835D65E}"/>
              </a:ext>
            </a:extLst>
          </p:cNvPr>
          <p:cNvSpPr>
            <a:spLocks noGrp="1"/>
          </p:cNvSpPr>
          <p:nvPr>
            <p:ph type="ctrTitle"/>
          </p:nvPr>
        </p:nvSpPr>
        <p:spPr>
          <a:xfrm>
            <a:off x="1524000" y="-2387600"/>
            <a:ext cx="9144000" cy="2387600"/>
          </a:xfrm>
        </p:spPr>
        <p:txBody>
          <a:bodyPr spcFirstLastPara="1" wrap="square" lIns="91425" tIns="45700" rIns="91425" bIns="45700" anchor="b" anchorCtr="0">
            <a:normAutofit/>
          </a:bodyPr>
          <a:lstStyle/>
          <a:p>
            <a:r>
              <a:rPr lang="en-US" dirty="0"/>
              <a:t>data used to measure progress</a:t>
            </a:r>
          </a:p>
        </p:txBody>
      </p:sp>
      <p:sp>
        <p:nvSpPr>
          <p:cNvPr id="196" name="Google Shape;196;p6"/>
          <p:cNvSpPr txBox="1"/>
          <p:nvPr/>
        </p:nvSpPr>
        <p:spPr>
          <a:xfrm>
            <a:off x="4097648" y="352960"/>
            <a:ext cx="7915392" cy="38163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HOW WE MEASURED PROGRESS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Increased use of self direction programs (CDASS and IHSS) get data from Financial Management Service (FMS) providers and Health Care Policy and Financing (HCPF)</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BASELINE DATA AND CURRENT DATA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Data from Financial Management Service (FMS) providers and Health Care Policy and Financing (HCPF)</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INPUT, PROCESS, &amp; OUTCOME MEASURES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Created and report with graphs and spreadsheets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kumimoji="0" lang="en-US" sz="1400" b="0" i="0" u="none" strike="noStrike" kern="0" cap="none" spc="0" normalizeH="0" baseline="0" noProof="0">
                <a:ln>
                  <a:noFill/>
                </a:ln>
                <a:solidFill>
                  <a:srgbClr val="000000"/>
                </a:solidFill>
                <a:effectLst/>
                <a:uLnTx/>
                <a:uFillTx/>
                <a:latin typeface="Arial"/>
                <a:ea typeface="Arial"/>
                <a:cs typeface="Arial"/>
                <a:sym typeface="Arial"/>
              </a:rPr>
            </a:b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kumimoji="0" lang="en-US" sz="1400" b="0" i="0" u="none" strike="noStrike" kern="0" cap="none" spc="0" normalizeH="0" baseline="0" noProof="0">
                <a:ln>
                  <a:noFill/>
                </a:ln>
                <a:solidFill>
                  <a:srgbClr val="000000"/>
                </a:solidFill>
                <a:effectLst/>
                <a:uLnTx/>
                <a:uFillTx/>
                <a:latin typeface="Arial"/>
                <a:ea typeface="Arial"/>
                <a:cs typeface="Arial"/>
                <a:sym typeface="Arial"/>
              </a:rPr>
            </a:b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8" name="Google Shape;178;p6" descr="clipart graphic of a trail map"/>
          <p:cNvPicPr preferRelativeResize="0"/>
          <p:nvPr/>
        </p:nvPicPr>
        <p:blipFill rotWithShape="1">
          <a:blip r:embed="rId3">
            <a:alphaModFix/>
          </a:blip>
          <a:srcRect/>
          <a:stretch/>
        </p:blipFill>
        <p:spPr>
          <a:xfrm>
            <a:off x="178960" y="3190475"/>
            <a:ext cx="12375281" cy="3810837"/>
          </a:xfrm>
          <a:prstGeom prst="rect">
            <a:avLst/>
          </a:prstGeom>
          <a:noFill/>
          <a:ln>
            <a:noFill/>
          </a:ln>
        </p:spPr>
      </p:pic>
      <p:grpSp>
        <p:nvGrpSpPr>
          <p:cNvPr id="179" name="Google Shape;179;p6">
            <a:extLst>
              <a:ext uri="{C183D7F6-B498-43B3-948B-1728B52AA6E4}">
                <adec:decorative xmlns:adec="http://schemas.microsoft.com/office/drawing/2017/decorative" val="1"/>
              </a:ext>
            </a:extLst>
          </p:cNvPr>
          <p:cNvGrpSpPr/>
          <p:nvPr/>
        </p:nvGrpSpPr>
        <p:grpSpPr>
          <a:xfrm>
            <a:off x="-57763" y="0"/>
            <a:ext cx="3962400" cy="3429000"/>
            <a:chOff x="-7284" y="-117474"/>
            <a:chExt cx="3962400" cy="3429000"/>
          </a:xfrm>
        </p:grpSpPr>
        <p:sp>
          <p:nvSpPr>
            <p:cNvPr id="180" name="Google Shape;180;p6"/>
            <p:cNvSpPr/>
            <p:nvPr/>
          </p:nvSpPr>
          <p:spPr>
            <a:xfrm rot="10800000" flipH="1">
              <a:off x="-7284" y="-117474"/>
              <a:ext cx="3962400" cy="3429000"/>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81;p6"/>
            <p:cNvSpPr/>
            <p:nvPr/>
          </p:nvSpPr>
          <p:spPr>
            <a:xfrm rot="10800000" flipH="1">
              <a:off x="400610" y="232424"/>
              <a:ext cx="3132044" cy="2715208"/>
            </a:xfrm>
            <a:prstGeom prst="triangle">
              <a:avLst>
                <a:gd name="adj" fmla="val 50000"/>
              </a:avLst>
            </a:prstGeom>
            <a:solidFill>
              <a:schemeClr val="lt1"/>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82;p6"/>
            <p:cNvSpPr/>
            <p:nvPr/>
          </p:nvSpPr>
          <p:spPr>
            <a:xfrm rot="10800000" flipH="1">
              <a:off x="229440" y="-19503"/>
              <a:ext cx="3488951" cy="2715208"/>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3" name="Google Shape;183;p6" descr="Mountains outline"/>
            <p:cNvPicPr preferRelativeResize="0"/>
            <p:nvPr/>
          </p:nvPicPr>
          <p:blipFill rotWithShape="1">
            <a:blip r:embed="rId4">
              <a:alphaModFix/>
            </a:blip>
            <a:srcRect/>
            <a:stretch/>
          </p:blipFill>
          <p:spPr>
            <a:xfrm>
              <a:off x="1460024" y="1199968"/>
              <a:ext cx="972782" cy="972782"/>
            </a:xfrm>
            <a:prstGeom prst="rect">
              <a:avLst/>
            </a:prstGeom>
            <a:noFill/>
            <a:ln>
              <a:noFill/>
            </a:ln>
          </p:spPr>
        </p:pic>
        <p:sp>
          <p:nvSpPr>
            <p:cNvPr id="184" name="Google Shape;184;p6"/>
            <p:cNvSpPr txBox="1"/>
            <p:nvPr/>
          </p:nvSpPr>
          <p:spPr>
            <a:xfrm>
              <a:off x="1076883" y="240490"/>
              <a:ext cx="1591672" cy="111438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000000"/>
                  </a:solidFill>
                  <a:effectLst/>
                  <a:uLnTx/>
                  <a:uFillTx/>
                  <a:latin typeface="Impact"/>
                  <a:ea typeface="Impact"/>
                  <a:cs typeface="Impact"/>
                  <a:sym typeface="Impact"/>
                </a:rPr>
                <a:t>Data Our Team Used to Measure Progress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5" name="Google Shape;185;p6">
            <a:extLst>
              <a:ext uri="{C183D7F6-B498-43B3-948B-1728B52AA6E4}">
                <adec:decorative xmlns:adec="http://schemas.microsoft.com/office/drawing/2017/decorative" val="1"/>
              </a:ext>
            </a:extLst>
          </p:cNvPr>
          <p:cNvSpPr/>
          <p:nvPr/>
        </p:nvSpPr>
        <p:spPr>
          <a:xfrm>
            <a:off x="-7283" y="6574135"/>
            <a:ext cx="12199284" cy="103091"/>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86;p6">
            <a:extLst>
              <a:ext uri="{C183D7F6-B498-43B3-948B-1728B52AA6E4}">
                <adec:decorative xmlns:adec="http://schemas.microsoft.com/office/drawing/2017/decorative" val="1"/>
              </a:ext>
            </a:extLst>
          </p:cNvPr>
          <p:cNvSpPr/>
          <p:nvPr/>
        </p:nvSpPr>
        <p:spPr>
          <a:xfrm>
            <a:off x="-11219"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87" name="Google Shape;187;p6">
            <a:extLst>
              <a:ext uri="{C183D7F6-B498-43B3-948B-1728B52AA6E4}">
                <adec:decorative xmlns:adec="http://schemas.microsoft.com/office/drawing/2017/decorative" val="1"/>
              </a:ext>
            </a:extLst>
          </p:cNvPr>
          <p:cNvGrpSpPr/>
          <p:nvPr/>
        </p:nvGrpSpPr>
        <p:grpSpPr>
          <a:xfrm>
            <a:off x="3754070" y="486579"/>
            <a:ext cx="345891" cy="456319"/>
            <a:chOff x="9368887" y="2564101"/>
            <a:chExt cx="345891" cy="456319"/>
          </a:xfrm>
        </p:grpSpPr>
        <p:sp>
          <p:nvSpPr>
            <p:cNvPr id="188" name="Google Shape;188;p6"/>
            <p:cNvSpPr/>
            <p:nvPr/>
          </p:nvSpPr>
          <p:spPr>
            <a:xfrm>
              <a:off x="9541872" y="2564101"/>
              <a:ext cx="172906" cy="456319"/>
            </a:xfrm>
            <a:custGeom>
              <a:avLst/>
              <a:gdLst/>
              <a:ahLst/>
              <a:cxnLst/>
              <a:rect l="l" t="t" r="r" b="b"/>
              <a:pathLst>
                <a:path w="172906" h="456319" extrusionOk="0">
                  <a:moveTo>
                    <a:pt x="0" y="68647"/>
                  </a:moveTo>
                  <a:lnTo>
                    <a:pt x="0" y="456320"/>
                  </a:lnTo>
                  <a:lnTo>
                    <a:pt x="172906" y="0"/>
                  </a:lnTo>
                  <a:lnTo>
                    <a:pt x="0" y="68647"/>
                  </a:lnTo>
                  <a:close/>
                </a:path>
              </a:pathLst>
            </a:custGeom>
            <a:solidFill>
              <a:srgbClr val="C1272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9" name="Google Shape;189;p6"/>
            <p:cNvSpPr/>
            <p:nvPr/>
          </p:nvSpPr>
          <p:spPr>
            <a:xfrm>
              <a:off x="9368887" y="2564101"/>
              <a:ext cx="172984" cy="456319"/>
            </a:xfrm>
            <a:custGeom>
              <a:avLst/>
              <a:gdLst/>
              <a:ahLst/>
              <a:cxnLst/>
              <a:rect l="l" t="t" r="r" b="b"/>
              <a:pathLst>
                <a:path w="172984" h="456319" extrusionOk="0">
                  <a:moveTo>
                    <a:pt x="172984" y="68647"/>
                  </a:moveTo>
                  <a:lnTo>
                    <a:pt x="172984" y="456320"/>
                  </a:lnTo>
                  <a:lnTo>
                    <a:pt x="0" y="0"/>
                  </a:lnTo>
                  <a:lnTo>
                    <a:pt x="172984" y="68647"/>
                  </a:lnTo>
                  <a:close/>
                </a:path>
              </a:pathLst>
            </a:custGeom>
            <a:solidFill>
              <a:srgbClr val="C14D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0" name="Google Shape;190;p6">
            <a:extLst>
              <a:ext uri="{C183D7F6-B498-43B3-948B-1728B52AA6E4}">
                <adec:decorative xmlns:adec="http://schemas.microsoft.com/office/drawing/2017/decorative" val="1"/>
              </a:ext>
            </a:extLst>
          </p:cNvPr>
          <p:cNvGrpSpPr/>
          <p:nvPr/>
        </p:nvGrpSpPr>
        <p:grpSpPr>
          <a:xfrm>
            <a:off x="3774771" y="1543558"/>
            <a:ext cx="345891" cy="456319"/>
            <a:chOff x="9368887" y="2564101"/>
            <a:chExt cx="345891" cy="456319"/>
          </a:xfrm>
        </p:grpSpPr>
        <p:sp>
          <p:nvSpPr>
            <p:cNvPr id="191" name="Google Shape;191;p6"/>
            <p:cNvSpPr/>
            <p:nvPr/>
          </p:nvSpPr>
          <p:spPr>
            <a:xfrm>
              <a:off x="9541872" y="2564101"/>
              <a:ext cx="172906" cy="456319"/>
            </a:xfrm>
            <a:custGeom>
              <a:avLst/>
              <a:gdLst/>
              <a:ahLst/>
              <a:cxnLst/>
              <a:rect l="l" t="t" r="r" b="b"/>
              <a:pathLst>
                <a:path w="172906" h="456319" extrusionOk="0">
                  <a:moveTo>
                    <a:pt x="0" y="68647"/>
                  </a:moveTo>
                  <a:lnTo>
                    <a:pt x="0" y="456320"/>
                  </a:lnTo>
                  <a:lnTo>
                    <a:pt x="172906" y="0"/>
                  </a:lnTo>
                  <a:lnTo>
                    <a:pt x="0" y="68647"/>
                  </a:lnTo>
                  <a:close/>
                </a:path>
              </a:pathLst>
            </a:custGeom>
            <a:solidFill>
              <a:srgbClr val="C1272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6"/>
            <p:cNvSpPr/>
            <p:nvPr/>
          </p:nvSpPr>
          <p:spPr>
            <a:xfrm>
              <a:off x="9368887" y="2564101"/>
              <a:ext cx="172984" cy="456319"/>
            </a:xfrm>
            <a:custGeom>
              <a:avLst/>
              <a:gdLst/>
              <a:ahLst/>
              <a:cxnLst/>
              <a:rect l="l" t="t" r="r" b="b"/>
              <a:pathLst>
                <a:path w="172984" h="456319" extrusionOk="0">
                  <a:moveTo>
                    <a:pt x="172984" y="68647"/>
                  </a:moveTo>
                  <a:lnTo>
                    <a:pt x="172984" y="456320"/>
                  </a:lnTo>
                  <a:lnTo>
                    <a:pt x="0" y="0"/>
                  </a:lnTo>
                  <a:lnTo>
                    <a:pt x="172984" y="68647"/>
                  </a:lnTo>
                  <a:close/>
                </a:path>
              </a:pathLst>
            </a:custGeom>
            <a:solidFill>
              <a:srgbClr val="C14D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93" name="Google Shape;193;p6">
            <a:extLst>
              <a:ext uri="{C183D7F6-B498-43B3-948B-1728B52AA6E4}">
                <adec:decorative xmlns:adec="http://schemas.microsoft.com/office/drawing/2017/decorative" val="1"/>
              </a:ext>
            </a:extLst>
          </p:cNvPr>
          <p:cNvGrpSpPr/>
          <p:nvPr/>
        </p:nvGrpSpPr>
        <p:grpSpPr>
          <a:xfrm>
            <a:off x="3751757" y="2608788"/>
            <a:ext cx="345891" cy="456319"/>
            <a:chOff x="9368887" y="2564101"/>
            <a:chExt cx="345891" cy="456319"/>
          </a:xfrm>
        </p:grpSpPr>
        <p:sp>
          <p:nvSpPr>
            <p:cNvPr id="194" name="Google Shape;194;p6"/>
            <p:cNvSpPr/>
            <p:nvPr/>
          </p:nvSpPr>
          <p:spPr>
            <a:xfrm>
              <a:off x="9541872" y="2564101"/>
              <a:ext cx="172906" cy="456319"/>
            </a:xfrm>
            <a:custGeom>
              <a:avLst/>
              <a:gdLst/>
              <a:ahLst/>
              <a:cxnLst/>
              <a:rect l="l" t="t" r="r" b="b"/>
              <a:pathLst>
                <a:path w="172906" h="456319" extrusionOk="0">
                  <a:moveTo>
                    <a:pt x="0" y="68647"/>
                  </a:moveTo>
                  <a:lnTo>
                    <a:pt x="0" y="456320"/>
                  </a:lnTo>
                  <a:lnTo>
                    <a:pt x="172906" y="0"/>
                  </a:lnTo>
                  <a:lnTo>
                    <a:pt x="0" y="68647"/>
                  </a:lnTo>
                  <a:close/>
                </a:path>
              </a:pathLst>
            </a:custGeom>
            <a:solidFill>
              <a:srgbClr val="C1272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6"/>
            <p:cNvSpPr/>
            <p:nvPr/>
          </p:nvSpPr>
          <p:spPr>
            <a:xfrm>
              <a:off x="9368887" y="2564101"/>
              <a:ext cx="172984" cy="456319"/>
            </a:xfrm>
            <a:custGeom>
              <a:avLst/>
              <a:gdLst/>
              <a:ahLst/>
              <a:cxnLst/>
              <a:rect l="l" t="t" r="r" b="b"/>
              <a:pathLst>
                <a:path w="172984" h="456319" extrusionOk="0">
                  <a:moveTo>
                    <a:pt x="172984" y="68647"/>
                  </a:moveTo>
                  <a:lnTo>
                    <a:pt x="172984" y="456320"/>
                  </a:lnTo>
                  <a:lnTo>
                    <a:pt x="0" y="0"/>
                  </a:lnTo>
                  <a:lnTo>
                    <a:pt x="172984" y="68647"/>
                  </a:lnTo>
                  <a:close/>
                </a:path>
              </a:pathLst>
            </a:custGeom>
            <a:solidFill>
              <a:srgbClr val="C14D5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961B05A8-A4CF-D5DC-F3B7-8E7D12B1C7C9}"/>
              </a:ext>
            </a:extLst>
          </p:cNvPr>
          <p:cNvSpPr>
            <a:spLocks noGrp="1"/>
          </p:cNvSpPr>
          <p:nvPr>
            <p:ph type="ctrTitle"/>
          </p:nvPr>
        </p:nvSpPr>
        <p:spPr>
          <a:xfrm>
            <a:off x="1524000" y="-2387600"/>
            <a:ext cx="9144000" cy="2387600"/>
          </a:xfrm>
        </p:spPr>
        <p:txBody>
          <a:bodyPr spcFirstLastPara="1" wrap="square" lIns="91425" tIns="45700" rIns="91425" bIns="45700" anchor="b" anchorCtr="0">
            <a:normAutofit/>
          </a:bodyPr>
          <a:lstStyle/>
          <a:p>
            <a:r>
              <a:rPr lang="en-US" dirty="0"/>
              <a:t>diving into the data</a:t>
            </a:r>
          </a:p>
        </p:txBody>
      </p:sp>
      <p:grpSp>
        <p:nvGrpSpPr>
          <p:cNvPr id="201" name="Google Shape;201;p23">
            <a:extLst>
              <a:ext uri="{C183D7F6-B498-43B3-948B-1728B52AA6E4}">
                <adec:decorative xmlns:adec="http://schemas.microsoft.com/office/drawing/2017/decorative" val="1"/>
              </a:ext>
            </a:extLst>
          </p:cNvPr>
          <p:cNvGrpSpPr/>
          <p:nvPr/>
        </p:nvGrpSpPr>
        <p:grpSpPr>
          <a:xfrm>
            <a:off x="-57763" y="0"/>
            <a:ext cx="3962400" cy="3429000"/>
            <a:chOff x="-7284" y="-117474"/>
            <a:chExt cx="3962400" cy="3429000"/>
          </a:xfrm>
        </p:grpSpPr>
        <p:sp>
          <p:nvSpPr>
            <p:cNvPr id="202" name="Google Shape;202;p23"/>
            <p:cNvSpPr/>
            <p:nvPr/>
          </p:nvSpPr>
          <p:spPr>
            <a:xfrm rot="10800000" flipH="1">
              <a:off x="-7284" y="-117474"/>
              <a:ext cx="3962400" cy="3429000"/>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203;p23"/>
            <p:cNvSpPr/>
            <p:nvPr/>
          </p:nvSpPr>
          <p:spPr>
            <a:xfrm rot="10800000" flipH="1">
              <a:off x="400610" y="232424"/>
              <a:ext cx="3132044" cy="2715208"/>
            </a:xfrm>
            <a:prstGeom prst="triangle">
              <a:avLst>
                <a:gd name="adj" fmla="val 50000"/>
              </a:avLst>
            </a:prstGeom>
            <a:solidFill>
              <a:schemeClr val="lt1"/>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204;p23"/>
            <p:cNvSpPr/>
            <p:nvPr/>
          </p:nvSpPr>
          <p:spPr>
            <a:xfrm rot="10800000" flipH="1">
              <a:off x="229440" y="-19503"/>
              <a:ext cx="3488951" cy="2715208"/>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5" name="Google Shape;205;p23" descr="Mountains outline"/>
            <p:cNvPicPr preferRelativeResize="0"/>
            <p:nvPr/>
          </p:nvPicPr>
          <p:blipFill rotWithShape="1">
            <a:blip r:embed="rId3">
              <a:alphaModFix/>
            </a:blip>
            <a:srcRect/>
            <a:stretch/>
          </p:blipFill>
          <p:spPr>
            <a:xfrm>
              <a:off x="1460024" y="1199968"/>
              <a:ext cx="972782" cy="972782"/>
            </a:xfrm>
            <a:prstGeom prst="rect">
              <a:avLst/>
            </a:prstGeom>
            <a:noFill/>
            <a:ln>
              <a:noFill/>
            </a:ln>
          </p:spPr>
        </p:pic>
        <p:sp>
          <p:nvSpPr>
            <p:cNvPr id="206" name="Google Shape;206;p23"/>
            <p:cNvSpPr txBox="1"/>
            <p:nvPr/>
          </p:nvSpPr>
          <p:spPr>
            <a:xfrm>
              <a:off x="1076883" y="240490"/>
              <a:ext cx="1591672" cy="111438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000000"/>
                  </a:solidFill>
                  <a:effectLst/>
                  <a:uLnTx/>
                  <a:uFillTx/>
                  <a:latin typeface="Impact"/>
                  <a:ea typeface="Impact"/>
                  <a:cs typeface="Impact"/>
                  <a:sym typeface="Impact"/>
                </a:rPr>
                <a:t>DIVING INTO THE DATA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07" name="Google Shape;207;p23">
            <a:extLst>
              <a:ext uri="{C183D7F6-B498-43B3-948B-1728B52AA6E4}">
                <adec:decorative xmlns:adec="http://schemas.microsoft.com/office/drawing/2017/decorative" val="1"/>
              </a:ext>
            </a:extLst>
          </p:cNvPr>
          <p:cNvSpPr/>
          <p:nvPr/>
        </p:nvSpPr>
        <p:spPr>
          <a:xfrm>
            <a:off x="-7283" y="6574135"/>
            <a:ext cx="12199284" cy="103091"/>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208;p23">
            <a:extLst>
              <a:ext uri="{C183D7F6-B498-43B3-948B-1728B52AA6E4}">
                <adec:decorative xmlns:adec="http://schemas.microsoft.com/office/drawing/2017/decorative" val="1"/>
              </a:ext>
            </a:extLst>
          </p:cNvPr>
          <p:cNvSpPr/>
          <p:nvPr/>
        </p:nvSpPr>
        <p:spPr>
          <a:xfrm>
            <a:off x="-11219"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09" name="Google Shape;209;p23" descr="Data Highlights - identifying pinch-points and how to best address them.&#10;- Department data by county&#10;- Members by county&#10;- CDASS &amp; IHSS growth&#10;- Case management caseload&#10;- Attendant (Caregiver) numbers&#10;- Allocation Averages&#10; &#10;How did the data drive our initiatives?&#10;-Self-Direction utilization is disproportionate throughout the state.&#10;- Initial thought: a lack of available resources about self-direction.&#10;- Reality: Not a lack of resources, it’s a lack of awareness and understanding of self-direction and HCBS. &#10;"/>
          <p:cNvGrpSpPr/>
          <p:nvPr/>
        </p:nvGrpSpPr>
        <p:grpSpPr>
          <a:xfrm>
            <a:off x="4541589" y="669849"/>
            <a:ext cx="6901727" cy="5598697"/>
            <a:chOff x="0" y="66167"/>
            <a:chExt cx="6901727" cy="5598697"/>
          </a:xfrm>
        </p:grpSpPr>
        <p:sp>
          <p:nvSpPr>
            <p:cNvPr id="210" name="Google Shape;210;p23"/>
            <p:cNvSpPr/>
            <p:nvPr/>
          </p:nvSpPr>
          <p:spPr>
            <a:xfrm>
              <a:off x="0" y="66167"/>
              <a:ext cx="6901727" cy="926639"/>
            </a:xfrm>
            <a:prstGeom prst="roundRect">
              <a:avLst>
                <a:gd name="adj" fmla="val 16667"/>
              </a:avLst>
            </a:pr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 name="Google Shape;211;p23">
              <a:extLst>
                <a:ext uri="{C183D7F6-B498-43B3-948B-1728B52AA6E4}">
                  <adec:decorative xmlns:adec="http://schemas.microsoft.com/office/drawing/2017/decorative" val="1"/>
                </a:ext>
              </a:extLst>
            </p:cNvPr>
            <p:cNvSpPr txBox="1"/>
            <p:nvPr/>
          </p:nvSpPr>
          <p:spPr>
            <a:xfrm>
              <a:off x="45236" y="111402"/>
              <a:ext cx="6578772" cy="836169"/>
            </a:xfrm>
            <a:prstGeom prst="rect">
              <a:avLst/>
            </a:prstGeom>
            <a:solidFill>
              <a:srgbClr val="3F3F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Data Highlights - identifying pinch-points and how to best address them.</a:t>
              </a: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2" name="Google Shape;212;p23"/>
            <p:cNvSpPr/>
            <p:nvPr/>
          </p:nvSpPr>
          <p:spPr>
            <a:xfrm>
              <a:off x="0" y="992807"/>
              <a:ext cx="6901727" cy="183816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13;p23">
              <a:extLst>
                <a:ext uri="{C183D7F6-B498-43B3-948B-1728B52AA6E4}">
                  <adec:decorative xmlns:adec="http://schemas.microsoft.com/office/drawing/2017/decorative" val="1"/>
                </a:ext>
              </a:extLst>
            </p:cNvPr>
            <p:cNvSpPr txBox="1"/>
            <p:nvPr/>
          </p:nvSpPr>
          <p:spPr>
            <a:xfrm>
              <a:off x="0" y="992807"/>
              <a:ext cx="6901727" cy="1838160"/>
            </a:xfrm>
            <a:prstGeom prst="rect">
              <a:avLst/>
            </a:prstGeom>
            <a:noFill/>
            <a:ln>
              <a:noFill/>
            </a:ln>
          </p:spPr>
          <p:txBody>
            <a:bodyPr spcFirstLastPara="1" wrap="square" lIns="219125" tIns="30475" rIns="170675" bIns="30475" anchor="t"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900"/>
                <a:buFont typeface="Arial"/>
                <a:buChar char="•"/>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Department data by county</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1450" marR="0" lvl="1" indent="-171450" algn="l" defTabSz="914400" rtl="0" eaLnBrk="1" fontAlgn="auto" latinLnBrk="0" hangingPunct="1">
                <a:lnSpc>
                  <a:spcPct val="90000"/>
                </a:lnSpc>
                <a:spcBef>
                  <a:spcPts val="380"/>
                </a:spcBef>
                <a:spcAft>
                  <a:spcPts val="0"/>
                </a:spcAft>
                <a:buClr>
                  <a:srgbClr val="000000"/>
                </a:buClr>
                <a:buSzPts val="1900"/>
                <a:buFont typeface="Arial"/>
                <a:buChar char="•"/>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Members by county</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1450" marR="0" lvl="1" indent="-171450" algn="l" defTabSz="914400" rtl="0" eaLnBrk="1" fontAlgn="auto" latinLnBrk="0" hangingPunct="1">
                <a:lnSpc>
                  <a:spcPct val="90000"/>
                </a:lnSpc>
                <a:spcBef>
                  <a:spcPts val="380"/>
                </a:spcBef>
                <a:spcAft>
                  <a:spcPts val="0"/>
                </a:spcAft>
                <a:buClr>
                  <a:srgbClr val="000000"/>
                </a:buClr>
                <a:buSzPts val="1900"/>
                <a:buFont typeface="Arial"/>
                <a:buChar char="•"/>
                <a:tabLst/>
                <a:defRPr/>
              </a:pPr>
              <a:r>
                <a:rPr kumimoji="0" lang="en-US" sz="1900" b="0" i="0" u="none" strike="noStrike" kern="0" cap="none" spc="0" normalizeH="0" baseline="0" noProof="0" dirty="0" err="1">
                  <a:ln>
                    <a:noFill/>
                  </a:ln>
                  <a:solidFill>
                    <a:srgbClr val="000000"/>
                  </a:solidFill>
                  <a:effectLst/>
                  <a:uLnTx/>
                  <a:uFillTx/>
                  <a:latin typeface="Calibri"/>
                  <a:ea typeface="Calibri"/>
                  <a:cs typeface="Calibri"/>
                  <a:sym typeface="Calibri"/>
                </a:rPr>
                <a:t>CDASS</a:t>
              </a: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 &amp; IHSS growth</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1450" marR="0" lvl="1" indent="-171450" algn="l" defTabSz="914400" rtl="0" eaLnBrk="1" fontAlgn="auto" latinLnBrk="0" hangingPunct="1">
                <a:lnSpc>
                  <a:spcPct val="90000"/>
                </a:lnSpc>
                <a:spcBef>
                  <a:spcPts val="380"/>
                </a:spcBef>
                <a:spcAft>
                  <a:spcPts val="0"/>
                </a:spcAft>
                <a:buClr>
                  <a:srgbClr val="000000"/>
                </a:buClr>
                <a:buSzPts val="1900"/>
                <a:buFont typeface="Arial"/>
                <a:buChar char="•"/>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Case management caseload</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1450" marR="0" lvl="1" indent="-171450" algn="l" defTabSz="914400" rtl="0" eaLnBrk="1" fontAlgn="auto" latinLnBrk="0" hangingPunct="1">
                <a:lnSpc>
                  <a:spcPct val="90000"/>
                </a:lnSpc>
                <a:spcBef>
                  <a:spcPts val="380"/>
                </a:spcBef>
                <a:spcAft>
                  <a:spcPts val="0"/>
                </a:spcAft>
                <a:buClr>
                  <a:srgbClr val="000000"/>
                </a:buClr>
                <a:buSzPts val="1900"/>
                <a:buFont typeface="Arial"/>
                <a:buChar char="•"/>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Attendant (Caregiver) numbers</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1450" marR="0" lvl="1" indent="-171450" algn="l" defTabSz="914400" rtl="0" eaLnBrk="1" fontAlgn="auto" latinLnBrk="0" hangingPunct="1">
                <a:lnSpc>
                  <a:spcPct val="90000"/>
                </a:lnSpc>
                <a:spcBef>
                  <a:spcPts val="380"/>
                </a:spcBef>
                <a:spcAft>
                  <a:spcPts val="0"/>
                </a:spcAft>
                <a:buClr>
                  <a:srgbClr val="000000"/>
                </a:buClr>
                <a:buSzPts val="1900"/>
                <a:buFont typeface="Arial"/>
                <a:buChar char="•"/>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Allocation Averages</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4" name="Google Shape;214;p23"/>
            <p:cNvSpPr/>
            <p:nvPr/>
          </p:nvSpPr>
          <p:spPr>
            <a:xfrm>
              <a:off x="0" y="2978823"/>
              <a:ext cx="6901727" cy="926639"/>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215;p23">
              <a:extLst>
                <a:ext uri="{C183D7F6-B498-43B3-948B-1728B52AA6E4}">
                  <adec:decorative xmlns:adec="http://schemas.microsoft.com/office/drawing/2017/decorative" val="1"/>
                </a:ext>
              </a:extLst>
            </p:cNvPr>
            <p:cNvSpPr txBox="1"/>
            <p:nvPr/>
          </p:nvSpPr>
          <p:spPr>
            <a:xfrm>
              <a:off x="45235" y="3063545"/>
              <a:ext cx="5216395" cy="83616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How did the data drive our initiatives? </a:t>
              </a: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6" name="Google Shape;216;p23"/>
            <p:cNvSpPr/>
            <p:nvPr/>
          </p:nvSpPr>
          <p:spPr>
            <a:xfrm>
              <a:off x="0" y="3757607"/>
              <a:ext cx="6901727" cy="168912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23">
              <a:extLst>
                <a:ext uri="{C183D7F6-B498-43B3-948B-1728B52AA6E4}">
                  <adec:decorative xmlns:adec="http://schemas.microsoft.com/office/drawing/2017/decorative" val="1"/>
                </a:ext>
              </a:extLst>
            </p:cNvPr>
            <p:cNvSpPr txBox="1"/>
            <p:nvPr/>
          </p:nvSpPr>
          <p:spPr>
            <a:xfrm>
              <a:off x="0" y="3975744"/>
              <a:ext cx="6901727" cy="1689120"/>
            </a:xfrm>
            <a:prstGeom prst="rect">
              <a:avLst/>
            </a:prstGeom>
            <a:noFill/>
            <a:ln>
              <a:noFill/>
            </a:ln>
          </p:spPr>
          <p:txBody>
            <a:bodyPr spcFirstLastPara="1" wrap="square" lIns="219125" tIns="30475" rIns="170675" bIns="30475" anchor="t" anchorCtr="0">
              <a:noAutofit/>
            </a:bodyPr>
            <a:lstStyle/>
            <a:p>
              <a:pPr marL="171450" marR="0" lvl="1" indent="-171450" algn="l" defTabSz="914400" rtl="0" eaLnBrk="1" fontAlgn="auto" latinLnBrk="0" hangingPunct="1">
                <a:lnSpc>
                  <a:spcPct val="90000"/>
                </a:lnSpc>
                <a:spcBef>
                  <a:spcPts val="0"/>
                </a:spcBef>
                <a:spcAft>
                  <a:spcPts val="0"/>
                </a:spcAft>
                <a:buClr>
                  <a:srgbClr val="000000"/>
                </a:buClr>
                <a:buSzPts val="1900"/>
                <a:buFont typeface="Arial"/>
                <a:buChar char="•"/>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Self-Direction utilization is disproportionate throughout the state.</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1450" marR="0" lvl="1" indent="-171450" algn="l" defTabSz="914400" rtl="0" eaLnBrk="1" fontAlgn="auto" latinLnBrk="0" hangingPunct="1">
                <a:lnSpc>
                  <a:spcPct val="90000"/>
                </a:lnSpc>
                <a:spcBef>
                  <a:spcPts val="380"/>
                </a:spcBef>
                <a:spcAft>
                  <a:spcPts val="0"/>
                </a:spcAft>
                <a:buClr>
                  <a:srgbClr val="000000"/>
                </a:buClr>
                <a:buSzPts val="1900"/>
                <a:buFont typeface="Arial"/>
                <a:buChar char="•"/>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Initial thought: a lack of available resources about self-direction.</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1450" marR="0" lvl="1" indent="-171450" algn="l" defTabSz="914400" rtl="0" eaLnBrk="1" fontAlgn="auto" latinLnBrk="0" hangingPunct="1">
                <a:lnSpc>
                  <a:spcPct val="90000"/>
                </a:lnSpc>
                <a:spcBef>
                  <a:spcPts val="380"/>
                </a:spcBef>
                <a:spcAft>
                  <a:spcPts val="0"/>
                </a:spcAft>
                <a:buClr>
                  <a:srgbClr val="000000"/>
                </a:buClr>
                <a:buSzPts val="1900"/>
                <a:buFont typeface="Arial"/>
                <a:buChar char="•"/>
                <a:tabLst/>
                <a:defRPr/>
              </a:pPr>
              <a:r>
                <a:rPr kumimoji="0" lang="en-US" sz="1900" b="0" i="0" u="none" strike="noStrike" kern="0" cap="none" spc="0" normalizeH="0" baseline="0" noProof="0" dirty="0">
                  <a:ln>
                    <a:noFill/>
                  </a:ln>
                  <a:solidFill>
                    <a:srgbClr val="000000"/>
                  </a:solidFill>
                  <a:effectLst/>
                  <a:uLnTx/>
                  <a:uFillTx/>
                  <a:latin typeface="Calibri"/>
                  <a:ea typeface="Calibri"/>
                  <a:cs typeface="Calibri"/>
                  <a:sym typeface="Calibri"/>
                </a:rPr>
                <a:t>Reality: Not a lack of resources, it’s a lack of awareness and understanding of self-direction and HCBS. </a:t>
              </a:r>
              <a:endParaRPr kumimoji="0" sz="1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pic>
        <p:nvPicPr>
          <p:cNvPr id="218" name="Google Shape;218;p2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83865" y="2484764"/>
            <a:ext cx="2221000" cy="38074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 name="Title 1">
            <a:extLst>
              <a:ext uri="{FF2B5EF4-FFF2-40B4-BE49-F238E27FC236}">
                <a16:creationId xmlns:a16="http://schemas.microsoft.com/office/drawing/2014/main" id="{724916AD-C80D-B507-7D5A-4D56A76A5EF1}"/>
              </a:ext>
            </a:extLst>
          </p:cNvPr>
          <p:cNvSpPr>
            <a:spLocks noGrp="1"/>
          </p:cNvSpPr>
          <p:nvPr>
            <p:ph type="ctrTitle"/>
          </p:nvPr>
        </p:nvSpPr>
        <p:spPr>
          <a:xfrm>
            <a:off x="1524000" y="-2387600"/>
            <a:ext cx="9144000" cy="2387600"/>
          </a:xfrm>
        </p:spPr>
        <p:txBody>
          <a:bodyPr spcFirstLastPara="1" wrap="square" lIns="91425" tIns="45700" rIns="91425" bIns="45700" anchor="b" anchorCtr="0">
            <a:normAutofit/>
          </a:bodyPr>
          <a:lstStyle/>
          <a:p>
            <a:r>
              <a:rPr lang="en-US" dirty="0"/>
              <a:t>methods: what we did that worked well</a:t>
            </a:r>
          </a:p>
        </p:txBody>
      </p:sp>
      <p:grpSp>
        <p:nvGrpSpPr>
          <p:cNvPr id="223" name="Google Shape;223;p24">
            <a:extLst>
              <a:ext uri="{C183D7F6-B498-43B3-948B-1728B52AA6E4}">
                <adec:decorative xmlns:adec="http://schemas.microsoft.com/office/drawing/2017/decorative" val="1"/>
              </a:ext>
            </a:extLst>
          </p:cNvPr>
          <p:cNvGrpSpPr/>
          <p:nvPr/>
        </p:nvGrpSpPr>
        <p:grpSpPr>
          <a:xfrm>
            <a:off x="-57763" y="0"/>
            <a:ext cx="3962400" cy="3429000"/>
            <a:chOff x="-7284" y="-117474"/>
            <a:chExt cx="3962400" cy="3429000"/>
          </a:xfrm>
        </p:grpSpPr>
        <p:sp>
          <p:nvSpPr>
            <p:cNvPr id="224" name="Google Shape;224;p24"/>
            <p:cNvSpPr/>
            <p:nvPr/>
          </p:nvSpPr>
          <p:spPr>
            <a:xfrm rot="10800000" flipH="1">
              <a:off x="-7284" y="-117474"/>
              <a:ext cx="3962400" cy="3429000"/>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p24"/>
            <p:cNvSpPr/>
            <p:nvPr/>
          </p:nvSpPr>
          <p:spPr>
            <a:xfrm rot="10800000" flipH="1">
              <a:off x="400610" y="232424"/>
              <a:ext cx="3132044" cy="2715208"/>
            </a:xfrm>
            <a:prstGeom prst="triangle">
              <a:avLst>
                <a:gd name="adj" fmla="val 50000"/>
              </a:avLst>
            </a:prstGeom>
            <a:solidFill>
              <a:schemeClr val="lt1"/>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6" name="Google Shape;226;p24"/>
            <p:cNvSpPr/>
            <p:nvPr/>
          </p:nvSpPr>
          <p:spPr>
            <a:xfrm rot="10800000" flipH="1">
              <a:off x="229440" y="-19503"/>
              <a:ext cx="3488951" cy="2715208"/>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7" name="Google Shape;227;p24" descr="Mountains outline"/>
            <p:cNvPicPr preferRelativeResize="0"/>
            <p:nvPr/>
          </p:nvPicPr>
          <p:blipFill rotWithShape="1">
            <a:blip r:embed="rId3">
              <a:alphaModFix/>
            </a:blip>
            <a:srcRect/>
            <a:stretch/>
          </p:blipFill>
          <p:spPr>
            <a:xfrm>
              <a:off x="1460024" y="1199968"/>
              <a:ext cx="972782" cy="972782"/>
            </a:xfrm>
            <a:prstGeom prst="rect">
              <a:avLst/>
            </a:prstGeom>
            <a:noFill/>
            <a:ln>
              <a:noFill/>
            </a:ln>
          </p:spPr>
        </p:pic>
        <p:sp>
          <p:nvSpPr>
            <p:cNvPr id="228" name="Google Shape;228;p24"/>
            <p:cNvSpPr txBox="1"/>
            <p:nvPr/>
          </p:nvSpPr>
          <p:spPr>
            <a:xfrm>
              <a:off x="1107027" y="526284"/>
              <a:ext cx="1591672" cy="677857"/>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Impact"/>
                  <a:ea typeface="Impact"/>
                  <a:cs typeface="Impact"/>
                  <a:sym typeface="Impact"/>
                </a:rPr>
                <a:t>Methods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9" name="Google Shape;229;p24">
            <a:extLst>
              <a:ext uri="{C183D7F6-B498-43B3-948B-1728B52AA6E4}">
                <adec:decorative xmlns:adec="http://schemas.microsoft.com/office/drawing/2017/decorative" val="1"/>
              </a:ext>
            </a:extLst>
          </p:cNvPr>
          <p:cNvSpPr/>
          <p:nvPr/>
        </p:nvSpPr>
        <p:spPr>
          <a:xfrm>
            <a:off x="-7283" y="6574135"/>
            <a:ext cx="12199284" cy="103091"/>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0" name="Google Shape;230;p24">
            <a:extLst>
              <a:ext uri="{C183D7F6-B498-43B3-948B-1728B52AA6E4}">
                <adec:decorative xmlns:adec="http://schemas.microsoft.com/office/drawing/2017/decorative" val="1"/>
              </a:ext>
            </a:extLst>
          </p:cNvPr>
          <p:cNvSpPr/>
          <p:nvPr/>
        </p:nvSpPr>
        <p:spPr>
          <a:xfrm>
            <a:off x="-11219"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1" name="Google Shape;231;p24">
            <a:extLst>
              <a:ext uri="{C183D7F6-B498-43B3-948B-1728B52AA6E4}">
                <adec:decorative xmlns:adec="http://schemas.microsoft.com/office/drawing/2017/decorative" val="1"/>
              </a:ext>
            </a:extLst>
          </p:cNvPr>
          <p:cNvSpPr txBox="1"/>
          <p:nvPr/>
        </p:nvSpPr>
        <p:spPr>
          <a:xfrm>
            <a:off x="4075806" y="490688"/>
            <a:ext cx="6307584"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a:ln>
                  <a:noFill/>
                </a:ln>
                <a:solidFill>
                  <a:srgbClr val="000000"/>
                </a:solidFill>
                <a:effectLst/>
                <a:uLnTx/>
                <a:uFillTx/>
                <a:latin typeface="Calibri"/>
                <a:ea typeface="Calibri"/>
                <a:cs typeface="Calibri"/>
                <a:sym typeface="Calibri"/>
              </a:rPr>
              <a:t>What we did that worked well…</a:t>
            </a:r>
            <a:endParaRPr kumimoji="0" sz="3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 name="Google Shape;232;p24"/>
          <p:cNvSpPr txBox="1"/>
          <p:nvPr/>
        </p:nvSpPr>
        <p:spPr>
          <a:xfrm>
            <a:off x="3651697" y="1213870"/>
            <a:ext cx="189255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Data Collection</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24"/>
          <p:cNvSpPr txBox="1"/>
          <p:nvPr/>
        </p:nvSpPr>
        <p:spPr>
          <a:xfrm>
            <a:off x="3489902" y="1600748"/>
            <a:ext cx="2162350" cy="10772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Participant Direction has been well established in Colorado for 20+ years.</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8" name="Google Shape;348;p24"/>
          <p:cNvSpPr txBox="1"/>
          <p:nvPr/>
        </p:nvSpPr>
        <p:spPr>
          <a:xfrm>
            <a:off x="5818316" y="3464436"/>
            <a:ext cx="183232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Review Current Materials</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24"/>
          <p:cNvSpPr txBox="1"/>
          <p:nvPr/>
        </p:nvSpPr>
        <p:spPr>
          <a:xfrm>
            <a:off x="5793699" y="4134337"/>
            <a:ext cx="1999405" cy="10772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Locate where it is housed, how it is disseminated and who has access.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 name="Google Shape;236;p24">
            <a:extLst>
              <a:ext uri="{C183D7F6-B498-43B3-948B-1728B52AA6E4}">
                <adec:decorative xmlns:adec="http://schemas.microsoft.com/office/drawing/2017/decorative" val="1"/>
              </a:ext>
            </a:extLst>
          </p:cNvPr>
          <p:cNvSpPr/>
          <p:nvPr/>
        </p:nvSpPr>
        <p:spPr>
          <a:xfrm rot="-4646998">
            <a:off x="3991779" y="2760917"/>
            <a:ext cx="1675387" cy="1675387"/>
          </a:xfrm>
          <a:custGeom>
            <a:avLst/>
            <a:gdLst/>
            <a:ahLst/>
            <a:cxnLst/>
            <a:rect l="l" t="t" r="r" b="b"/>
            <a:pathLst>
              <a:path w="1675387" h="1675387" extrusionOk="0">
                <a:moveTo>
                  <a:pt x="1675387" y="837693"/>
                </a:moveTo>
                <a:cubicBezTo>
                  <a:pt x="1675387" y="1300339"/>
                  <a:pt x="1300339" y="1675387"/>
                  <a:pt x="837694" y="1675387"/>
                </a:cubicBezTo>
                <a:cubicBezTo>
                  <a:pt x="375048" y="1675387"/>
                  <a:pt x="0" y="1300339"/>
                  <a:pt x="0" y="837693"/>
                </a:cubicBezTo>
                <a:cubicBezTo>
                  <a:pt x="0" y="375048"/>
                  <a:pt x="375048" y="0"/>
                  <a:pt x="837694" y="0"/>
                </a:cubicBezTo>
                <a:cubicBezTo>
                  <a:pt x="1300339" y="0"/>
                  <a:pt x="1675387" y="375048"/>
                  <a:pt x="1675387" y="837693"/>
                </a:cubicBezTo>
                <a:close/>
              </a:path>
            </a:pathLst>
          </a:custGeom>
          <a:solidFill>
            <a:srgbClr val="86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 name="Google Shape;237;p24">
            <a:extLst>
              <a:ext uri="{C183D7F6-B498-43B3-948B-1728B52AA6E4}">
                <adec:decorative xmlns:adec="http://schemas.microsoft.com/office/drawing/2017/decorative" val="1"/>
              </a:ext>
            </a:extLst>
          </p:cNvPr>
          <p:cNvSpPr/>
          <p:nvPr/>
        </p:nvSpPr>
        <p:spPr>
          <a:xfrm rot="-4839000">
            <a:off x="7766823" y="2761118"/>
            <a:ext cx="1675385" cy="1675385"/>
          </a:xfrm>
          <a:custGeom>
            <a:avLst/>
            <a:gdLst/>
            <a:ahLst/>
            <a:cxnLst/>
            <a:rect l="l" t="t" r="r" b="b"/>
            <a:pathLst>
              <a:path w="1675385" h="1675385" extrusionOk="0">
                <a:moveTo>
                  <a:pt x="1675386" y="837693"/>
                </a:moveTo>
                <a:cubicBezTo>
                  <a:pt x="1675386" y="1300338"/>
                  <a:pt x="1300339" y="1675386"/>
                  <a:pt x="837693" y="1675386"/>
                </a:cubicBezTo>
                <a:cubicBezTo>
                  <a:pt x="375048" y="1675386"/>
                  <a:pt x="0" y="1300338"/>
                  <a:pt x="0" y="837693"/>
                </a:cubicBezTo>
                <a:cubicBezTo>
                  <a:pt x="0" y="375048"/>
                  <a:pt x="375048" y="0"/>
                  <a:pt x="837693" y="0"/>
                </a:cubicBezTo>
                <a:cubicBezTo>
                  <a:pt x="1300339" y="0"/>
                  <a:pt x="1675386" y="375048"/>
                  <a:pt x="1675386" y="8376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 name="Google Shape;238;p24">
            <a:extLst>
              <a:ext uri="{C183D7F6-B498-43B3-948B-1728B52AA6E4}">
                <adec:decorative xmlns:adec="http://schemas.microsoft.com/office/drawing/2017/decorative" val="1"/>
              </a:ext>
            </a:extLst>
          </p:cNvPr>
          <p:cNvSpPr/>
          <p:nvPr/>
        </p:nvSpPr>
        <p:spPr>
          <a:xfrm rot="-4846799">
            <a:off x="11497282" y="2760972"/>
            <a:ext cx="1675385" cy="1675385"/>
          </a:xfrm>
          <a:custGeom>
            <a:avLst/>
            <a:gdLst/>
            <a:ahLst/>
            <a:cxnLst/>
            <a:rect l="l" t="t" r="r" b="b"/>
            <a:pathLst>
              <a:path w="1675385" h="1675385" extrusionOk="0">
                <a:moveTo>
                  <a:pt x="1675386" y="837693"/>
                </a:moveTo>
                <a:cubicBezTo>
                  <a:pt x="1675386" y="1300338"/>
                  <a:pt x="1300339" y="1675386"/>
                  <a:pt x="837693" y="1675386"/>
                </a:cubicBezTo>
                <a:cubicBezTo>
                  <a:pt x="375048" y="1675386"/>
                  <a:pt x="0" y="1300338"/>
                  <a:pt x="0" y="837693"/>
                </a:cubicBezTo>
                <a:cubicBezTo>
                  <a:pt x="0" y="375048"/>
                  <a:pt x="375047" y="0"/>
                  <a:pt x="837693" y="0"/>
                </a:cubicBezTo>
                <a:cubicBezTo>
                  <a:pt x="1300338" y="0"/>
                  <a:pt x="1675386" y="375048"/>
                  <a:pt x="1675386" y="837693"/>
                </a:cubicBezTo>
                <a:close/>
              </a:path>
            </a:pathLst>
          </a:custGeom>
          <a:solidFill>
            <a:srgbClr val="5363A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 name="Google Shape;239;p24">
            <a:extLst>
              <a:ext uri="{C183D7F6-B498-43B3-948B-1728B52AA6E4}">
                <adec:decorative xmlns:adec="http://schemas.microsoft.com/office/drawing/2017/decorative" val="1"/>
              </a:ext>
            </a:extLst>
          </p:cNvPr>
          <p:cNvSpPr/>
          <p:nvPr/>
        </p:nvSpPr>
        <p:spPr>
          <a:xfrm>
            <a:off x="9620616" y="1677574"/>
            <a:ext cx="1675386" cy="1675386"/>
          </a:xfrm>
          <a:custGeom>
            <a:avLst/>
            <a:gdLst/>
            <a:ahLst/>
            <a:cxnLst/>
            <a:rect l="l" t="t" r="r" b="b"/>
            <a:pathLst>
              <a:path w="1675386" h="1675386" extrusionOk="0">
                <a:moveTo>
                  <a:pt x="1675386" y="837693"/>
                </a:moveTo>
                <a:cubicBezTo>
                  <a:pt x="1675386" y="1300338"/>
                  <a:pt x="1300339" y="1675386"/>
                  <a:pt x="837693" y="1675386"/>
                </a:cubicBezTo>
                <a:cubicBezTo>
                  <a:pt x="375048" y="1675386"/>
                  <a:pt x="-1" y="1300338"/>
                  <a:pt x="-1" y="837693"/>
                </a:cubicBezTo>
                <a:cubicBezTo>
                  <a:pt x="-1" y="375048"/>
                  <a:pt x="375047" y="0"/>
                  <a:pt x="837693" y="0"/>
                </a:cubicBezTo>
                <a:cubicBezTo>
                  <a:pt x="1300338" y="0"/>
                  <a:pt x="1675386" y="375048"/>
                  <a:pt x="1675386" y="837693"/>
                </a:cubicBezTo>
                <a:close/>
              </a:path>
            </a:pathLst>
          </a:custGeom>
          <a:solidFill>
            <a:srgbClr val="4794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 name="Google Shape;240;p24">
            <a:extLst>
              <a:ext uri="{C183D7F6-B498-43B3-948B-1728B52AA6E4}">
                <adec:decorative xmlns:adec="http://schemas.microsoft.com/office/drawing/2017/decorative" val="1"/>
              </a:ext>
            </a:extLst>
          </p:cNvPr>
          <p:cNvSpPr/>
          <p:nvPr/>
        </p:nvSpPr>
        <p:spPr>
          <a:xfrm>
            <a:off x="5865831" y="1677574"/>
            <a:ext cx="1675386" cy="1675386"/>
          </a:xfrm>
          <a:custGeom>
            <a:avLst/>
            <a:gdLst/>
            <a:ahLst/>
            <a:cxnLst/>
            <a:rect l="l" t="t" r="r" b="b"/>
            <a:pathLst>
              <a:path w="1675386" h="1675386" extrusionOk="0">
                <a:moveTo>
                  <a:pt x="1675386" y="837693"/>
                </a:moveTo>
                <a:cubicBezTo>
                  <a:pt x="1675386" y="1300338"/>
                  <a:pt x="1300338" y="1675386"/>
                  <a:pt x="837693" y="1675386"/>
                </a:cubicBezTo>
                <a:cubicBezTo>
                  <a:pt x="375048" y="1675386"/>
                  <a:pt x="0" y="1300338"/>
                  <a:pt x="0" y="837693"/>
                </a:cubicBezTo>
                <a:cubicBezTo>
                  <a:pt x="0" y="375048"/>
                  <a:pt x="375048" y="0"/>
                  <a:pt x="837693" y="0"/>
                </a:cubicBezTo>
                <a:cubicBezTo>
                  <a:pt x="1300338" y="0"/>
                  <a:pt x="1675386" y="375048"/>
                  <a:pt x="1675386" y="837693"/>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 name="Google Shape;241;p24">
            <a:extLst>
              <a:ext uri="{C183D7F6-B498-43B3-948B-1728B52AA6E4}">
                <adec:decorative xmlns:adec="http://schemas.microsoft.com/office/drawing/2017/decorative" val="1"/>
              </a:ext>
            </a:extLst>
          </p:cNvPr>
          <p:cNvSpPr/>
          <p:nvPr/>
        </p:nvSpPr>
        <p:spPr>
          <a:xfrm rot="-3775201">
            <a:off x="15249002" y="2760411"/>
            <a:ext cx="1675386" cy="1675386"/>
          </a:xfrm>
          <a:custGeom>
            <a:avLst/>
            <a:gdLst/>
            <a:ahLst/>
            <a:cxnLst/>
            <a:rect l="l" t="t" r="r" b="b"/>
            <a:pathLst>
              <a:path w="1675386" h="1675386" extrusionOk="0">
                <a:moveTo>
                  <a:pt x="1675386" y="837693"/>
                </a:moveTo>
                <a:cubicBezTo>
                  <a:pt x="1675386" y="1300338"/>
                  <a:pt x="1300338" y="1675387"/>
                  <a:pt x="837693" y="1675387"/>
                </a:cubicBezTo>
                <a:cubicBezTo>
                  <a:pt x="375048" y="1675387"/>
                  <a:pt x="0" y="1300338"/>
                  <a:pt x="0" y="837693"/>
                </a:cubicBezTo>
                <a:cubicBezTo>
                  <a:pt x="0" y="375048"/>
                  <a:pt x="375049" y="0"/>
                  <a:pt x="837693" y="0"/>
                </a:cubicBezTo>
                <a:cubicBezTo>
                  <a:pt x="1300339" y="0"/>
                  <a:pt x="1675386" y="375048"/>
                  <a:pt x="1675386" y="837693"/>
                </a:cubicBezTo>
                <a:close/>
              </a:path>
            </a:pathLst>
          </a:custGeom>
          <a:solidFill>
            <a:srgbClr val="0071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 name="Google Shape;242;p24">
            <a:extLst>
              <a:ext uri="{C183D7F6-B498-43B3-948B-1728B52AA6E4}">
                <adec:decorative xmlns:adec="http://schemas.microsoft.com/office/drawing/2017/decorative" val="1"/>
              </a:ext>
            </a:extLst>
          </p:cNvPr>
          <p:cNvSpPr/>
          <p:nvPr/>
        </p:nvSpPr>
        <p:spPr>
          <a:xfrm>
            <a:off x="13373281" y="1677574"/>
            <a:ext cx="1675386" cy="1675386"/>
          </a:xfrm>
          <a:custGeom>
            <a:avLst/>
            <a:gdLst/>
            <a:ahLst/>
            <a:cxnLst/>
            <a:rect l="l" t="t" r="r" b="b"/>
            <a:pathLst>
              <a:path w="1675386" h="1675386" extrusionOk="0">
                <a:moveTo>
                  <a:pt x="1675387" y="837693"/>
                </a:moveTo>
                <a:cubicBezTo>
                  <a:pt x="1675387" y="1300338"/>
                  <a:pt x="1300339" y="1675386"/>
                  <a:pt x="837694" y="1675386"/>
                </a:cubicBezTo>
                <a:cubicBezTo>
                  <a:pt x="375048" y="1675386"/>
                  <a:pt x="1" y="1300338"/>
                  <a:pt x="1" y="837693"/>
                </a:cubicBezTo>
                <a:cubicBezTo>
                  <a:pt x="1" y="375048"/>
                  <a:pt x="375048" y="0"/>
                  <a:pt x="837694" y="0"/>
                </a:cubicBezTo>
                <a:cubicBezTo>
                  <a:pt x="1300340" y="0"/>
                  <a:pt x="1675387" y="375048"/>
                  <a:pt x="1675387" y="837693"/>
                </a:cubicBezTo>
                <a:close/>
              </a:path>
            </a:pathLst>
          </a:custGeom>
          <a:solidFill>
            <a:srgbClr val="8E4E9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 name="Google Shape;243;p24">
            <a:extLst>
              <a:ext uri="{C183D7F6-B498-43B3-948B-1728B52AA6E4}">
                <adec:decorative xmlns:adec="http://schemas.microsoft.com/office/drawing/2017/decorative" val="1"/>
              </a:ext>
            </a:extLst>
          </p:cNvPr>
          <p:cNvSpPr/>
          <p:nvPr/>
        </p:nvSpPr>
        <p:spPr>
          <a:xfrm>
            <a:off x="3746304" y="1431930"/>
            <a:ext cx="13424303" cy="3249817"/>
          </a:xfrm>
          <a:custGeom>
            <a:avLst/>
            <a:gdLst/>
            <a:ahLst/>
            <a:cxnLst/>
            <a:rect l="l" t="t" r="r" b="b"/>
            <a:pathLst>
              <a:path w="13424303" h="3249817" extrusionOk="0">
                <a:moveTo>
                  <a:pt x="13353634" y="1781543"/>
                </a:moveTo>
                <a:cubicBezTo>
                  <a:pt x="13468268" y="2083059"/>
                  <a:pt x="13443415" y="2423685"/>
                  <a:pt x="13279267" y="2708246"/>
                </a:cubicBezTo>
                <a:lnTo>
                  <a:pt x="13279267" y="2708246"/>
                </a:lnTo>
                <a:cubicBezTo>
                  <a:pt x="13085833" y="3043478"/>
                  <a:pt x="12728062" y="3249818"/>
                  <a:pt x="12341196" y="3249818"/>
                </a:cubicBezTo>
                <a:cubicBezTo>
                  <a:pt x="11954331" y="3249818"/>
                  <a:pt x="11596558" y="3043285"/>
                  <a:pt x="11403126" y="2708246"/>
                </a:cubicBezTo>
                <a:lnTo>
                  <a:pt x="11403126" y="2708246"/>
                </a:lnTo>
                <a:cubicBezTo>
                  <a:pt x="11209694" y="2373015"/>
                  <a:pt x="11209694" y="1960141"/>
                  <a:pt x="11403126" y="1624909"/>
                </a:cubicBezTo>
                <a:lnTo>
                  <a:pt x="11403126" y="1624909"/>
                </a:lnTo>
                <a:cubicBezTo>
                  <a:pt x="11596558" y="1289678"/>
                  <a:pt x="11596558" y="876804"/>
                  <a:pt x="11403126" y="541572"/>
                </a:cubicBezTo>
                <a:lnTo>
                  <a:pt x="11403126" y="541572"/>
                </a:lnTo>
                <a:cubicBezTo>
                  <a:pt x="11209694" y="206341"/>
                  <a:pt x="10851921" y="0"/>
                  <a:pt x="10465056" y="0"/>
                </a:cubicBezTo>
                <a:lnTo>
                  <a:pt x="10465056" y="0"/>
                </a:lnTo>
                <a:cubicBezTo>
                  <a:pt x="10077998" y="0"/>
                  <a:pt x="9720419" y="206533"/>
                  <a:pt x="9526986" y="541572"/>
                </a:cubicBezTo>
                <a:lnTo>
                  <a:pt x="9526986" y="541572"/>
                </a:lnTo>
                <a:cubicBezTo>
                  <a:pt x="9333554" y="876804"/>
                  <a:pt x="9333554" y="1289678"/>
                  <a:pt x="9526986" y="1624909"/>
                </a:cubicBezTo>
                <a:lnTo>
                  <a:pt x="9526986" y="1624909"/>
                </a:lnTo>
                <a:cubicBezTo>
                  <a:pt x="9720419" y="1960141"/>
                  <a:pt x="9720419" y="2373015"/>
                  <a:pt x="9526986" y="2708246"/>
                </a:cubicBezTo>
                <a:lnTo>
                  <a:pt x="9526986" y="2708246"/>
                </a:lnTo>
                <a:cubicBezTo>
                  <a:pt x="9333554" y="3043478"/>
                  <a:pt x="8975781" y="3249818"/>
                  <a:pt x="8588916" y="3249818"/>
                </a:cubicBezTo>
                <a:cubicBezTo>
                  <a:pt x="8202052" y="3249818"/>
                  <a:pt x="7844279" y="3043285"/>
                  <a:pt x="7650846" y="2708246"/>
                </a:cubicBezTo>
                <a:lnTo>
                  <a:pt x="7650846" y="2708246"/>
                </a:lnTo>
                <a:cubicBezTo>
                  <a:pt x="7457414" y="2373015"/>
                  <a:pt x="7457414" y="1960141"/>
                  <a:pt x="7650846" y="1624909"/>
                </a:cubicBezTo>
                <a:lnTo>
                  <a:pt x="7650846" y="1624909"/>
                </a:lnTo>
                <a:cubicBezTo>
                  <a:pt x="7844279" y="1289678"/>
                  <a:pt x="7844279" y="876804"/>
                  <a:pt x="7650846" y="541572"/>
                </a:cubicBezTo>
                <a:lnTo>
                  <a:pt x="7650846" y="541572"/>
                </a:lnTo>
                <a:cubicBezTo>
                  <a:pt x="7457414" y="206341"/>
                  <a:pt x="7099641" y="0"/>
                  <a:pt x="6712776" y="0"/>
                </a:cubicBezTo>
                <a:lnTo>
                  <a:pt x="6712776" y="0"/>
                </a:lnTo>
                <a:cubicBezTo>
                  <a:pt x="6325719" y="0"/>
                  <a:pt x="5968139" y="206533"/>
                  <a:pt x="5774706" y="541572"/>
                </a:cubicBezTo>
                <a:lnTo>
                  <a:pt x="5774706" y="541572"/>
                </a:lnTo>
                <a:cubicBezTo>
                  <a:pt x="5581274" y="876804"/>
                  <a:pt x="5581274" y="1289678"/>
                  <a:pt x="5774706" y="1624909"/>
                </a:cubicBezTo>
                <a:lnTo>
                  <a:pt x="5774706" y="1624909"/>
                </a:lnTo>
                <a:cubicBezTo>
                  <a:pt x="5968139" y="1960141"/>
                  <a:pt x="5968139" y="2373015"/>
                  <a:pt x="5774706" y="2708246"/>
                </a:cubicBezTo>
                <a:lnTo>
                  <a:pt x="5774706" y="2708246"/>
                </a:lnTo>
                <a:cubicBezTo>
                  <a:pt x="5581274" y="3043478"/>
                  <a:pt x="5223501" y="3249818"/>
                  <a:pt x="4836637" y="3249818"/>
                </a:cubicBezTo>
                <a:lnTo>
                  <a:pt x="4836637" y="3249818"/>
                </a:lnTo>
                <a:cubicBezTo>
                  <a:pt x="4449579" y="3249818"/>
                  <a:pt x="4091999" y="3043285"/>
                  <a:pt x="3898566" y="2708246"/>
                </a:cubicBezTo>
                <a:lnTo>
                  <a:pt x="3898566" y="2708246"/>
                </a:lnTo>
                <a:cubicBezTo>
                  <a:pt x="3705134" y="2373015"/>
                  <a:pt x="3705134" y="1960141"/>
                  <a:pt x="3898566" y="1624909"/>
                </a:cubicBezTo>
                <a:lnTo>
                  <a:pt x="3898566" y="1624909"/>
                </a:lnTo>
                <a:cubicBezTo>
                  <a:pt x="4091999" y="1289678"/>
                  <a:pt x="4091999" y="876804"/>
                  <a:pt x="3898566" y="541572"/>
                </a:cubicBezTo>
                <a:lnTo>
                  <a:pt x="3898566" y="541572"/>
                </a:lnTo>
                <a:cubicBezTo>
                  <a:pt x="3705134" y="206341"/>
                  <a:pt x="3347361" y="0"/>
                  <a:pt x="2960496" y="0"/>
                </a:cubicBezTo>
                <a:lnTo>
                  <a:pt x="2960496" y="0"/>
                </a:lnTo>
                <a:cubicBezTo>
                  <a:pt x="2573439" y="0"/>
                  <a:pt x="2215859" y="206533"/>
                  <a:pt x="2022426" y="541572"/>
                </a:cubicBezTo>
                <a:lnTo>
                  <a:pt x="2022426" y="541572"/>
                </a:lnTo>
                <a:cubicBezTo>
                  <a:pt x="1828994" y="876804"/>
                  <a:pt x="1828994" y="1289678"/>
                  <a:pt x="2022426" y="1624909"/>
                </a:cubicBezTo>
                <a:lnTo>
                  <a:pt x="2022426" y="1624909"/>
                </a:lnTo>
                <a:cubicBezTo>
                  <a:pt x="2215859" y="1960141"/>
                  <a:pt x="2215859" y="2373015"/>
                  <a:pt x="2022426" y="2708246"/>
                </a:cubicBezTo>
                <a:lnTo>
                  <a:pt x="2022426" y="2708246"/>
                </a:lnTo>
                <a:cubicBezTo>
                  <a:pt x="1828994" y="3043478"/>
                  <a:pt x="1471221" y="3249818"/>
                  <a:pt x="1084356" y="3249818"/>
                </a:cubicBezTo>
                <a:lnTo>
                  <a:pt x="1084356" y="3249818"/>
                </a:lnTo>
                <a:cubicBezTo>
                  <a:pt x="697299" y="3249818"/>
                  <a:pt x="339719" y="3043285"/>
                  <a:pt x="146286" y="2708246"/>
                </a:cubicBezTo>
                <a:lnTo>
                  <a:pt x="146286" y="2708246"/>
                </a:lnTo>
                <a:cubicBezTo>
                  <a:pt x="-34045" y="2398253"/>
                  <a:pt x="-47339" y="2021792"/>
                  <a:pt x="104671" y="1701781"/>
                </a:cubicBezTo>
              </a:path>
            </a:pathLst>
          </a:custGeom>
          <a:noFill/>
          <a:ln w="77000" cap="rnd" cmpd="sng">
            <a:solidFill>
              <a:srgbClr val="E6E6E6"/>
            </a:solidFill>
            <a:prstDash val="dashDot"/>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4" name="Google Shape;244;p24">
            <a:extLst>
              <a:ext uri="{C183D7F6-B498-43B3-948B-1728B52AA6E4}">
                <adec:decorative xmlns:adec="http://schemas.microsoft.com/office/drawing/2017/decorative" val="1"/>
              </a:ext>
            </a:extLst>
          </p:cNvPr>
          <p:cNvGrpSpPr/>
          <p:nvPr/>
        </p:nvGrpSpPr>
        <p:grpSpPr>
          <a:xfrm>
            <a:off x="6320706" y="2069255"/>
            <a:ext cx="765757" cy="891611"/>
            <a:chOff x="6320706" y="2069255"/>
            <a:chExt cx="765757" cy="891611"/>
          </a:xfrm>
        </p:grpSpPr>
        <p:sp>
          <p:nvSpPr>
            <p:cNvPr id="245" name="Google Shape;245;p24"/>
            <p:cNvSpPr/>
            <p:nvPr/>
          </p:nvSpPr>
          <p:spPr>
            <a:xfrm>
              <a:off x="6416459" y="2291009"/>
              <a:ext cx="574131" cy="574131"/>
            </a:xfrm>
            <a:custGeom>
              <a:avLst/>
              <a:gdLst/>
              <a:ahLst/>
              <a:cxnLst/>
              <a:rect l="l" t="t" r="r" b="b"/>
              <a:pathLst>
                <a:path w="574131" h="574131" extrusionOk="0">
                  <a:moveTo>
                    <a:pt x="574132" y="287066"/>
                  </a:moveTo>
                  <a:cubicBezTo>
                    <a:pt x="574132" y="445627"/>
                    <a:pt x="445626" y="574132"/>
                    <a:pt x="287066" y="574132"/>
                  </a:cubicBezTo>
                  <a:cubicBezTo>
                    <a:pt x="128505" y="574132"/>
                    <a:pt x="0" y="445627"/>
                    <a:pt x="0" y="287066"/>
                  </a:cubicBezTo>
                  <a:cubicBezTo>
                    <a:pt x="0" y="128505"/>
                    <a:pt x="128505" y="0"/>
                    <a:pt x="287066" y="0"/>
                  </a:cubicBezTo>
                  <a:cubicBezTo>
                    <a:pt x="445626" y="0"/>
                    <a:pt x="574132" y="128505"/>
                    <a:pt x="574132" y="287066"/>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6" name="Google Shape;246;p24"/>
            <p:cNvGrpSpPr/>
            <p:nvPr/>
          </p:nvGrpSpPr>
          <p:grpSpPr>
            <a:xfrm>
              <a:off x="6703525" y="2277908"/>
              <a:ext cx="19266" cy="600333"/>
              <a:chOff x="6703525" y="2277908"/>
              <a:chExt cx="19266" cy="600333"/>
            </a:xfrm>
          </p:grpSpPr>
          <p:sp>
            <p:nvSpPr>
              <p:cNvPr id="247" name="Google Shape;247;p24"/>
              <p:cNvSpPr/>
              <p:nvPr/>
            </p:nvSpPr>
            <p:spPr>
              <a:xfrm>
                <a:off x="6703525" y="2277908"/>
                <a:ext cx="19266" cy="92284"/>
              </a:xfrm>
              <a:custGeom>
                <a:avLst/>
                <a:gdLst/>
                <a:ahLst/>
                <a:cxnLst/>
                <a:rect l="l" t="t" r="r" b="b"/>
                <a:pathLst>
                  <a:path w="19266" h="92284" extrusionOk="0">
                    <a:moveTo>
                      <a:pt x="0" y="0"/>
                    </a:moveTo>
                    <a:lnTo>
                      <a:pt x="0" y="92285"/>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24"/>
              <p:cNvSpPr/>
              <p:nvPr/>
            </p:nvSpPr>
            <p:spPr>
              <a:xfrm>
                <a:off x="6703525" y="2785957"/>
                <a:ext cx="19266" cy="92284"/>
              </a:xfrm>
              <a:custGeom>
                <a:avLst/>
                <a:gdLst/>
                <a:ahLst/>
                <a:cxnLst/>
                <a:rect l="l" t="t" r="r" b="b"/>
                <a:pathLst>
                  <a:path w="19266" h="92284" extrusionOk="0">
                    <a:moveTo>
                      <a:pt x="0" y="0"/>
                    </a:moveTo>
                    <a:lnTo>
                      <a:pt x="0" y="92285"/>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9" name="Google Shape;249;p24"/>
            <p:cNvGrpSpPr/>
            <p:nvPr/>
          </p:nvGrpSpPr>
          <p:grpSpPr>
            <a:xfrm>
              <a:off x="6403358" y="2578075"/>
              <a:ext cx="600333" cy="19266"/>
              <a:chOff x="6403358" y="2578075"/>
              <a:chExt cx="600333" cy="19266"/>
            </a:xfrm>
          </p:grpSpPr>
          <p:sp>
            <p:nvSpPr>
              <p:cNvPr id="250" name="Google Shape;250;p24"/>
              <p:cNvSpPr/>
              <p:nvPr/>
            </p:nvSpPr>
            <p:spPr>
              <a:xfrm>
                <a:off x="6911407" y="2578075"/>
                <a:ext cx="92284" cy="19266"/>
              </a:xfrm>
              <a:custGeom>
                <a:avLst/>
                <a:gdLst/>
                <a:ahLst/>
                <a:cxnLst/>
                <a:rect l="l" t="t" r="r" b="b"/>
                <a:pathLst>
                  <a:path w="92284" h="19266" extrusionOk="0">
                    <a:moveTo>
                      <a:pt x="92285" y="0"/>
                    </a:moveTo>
                    <a:lnTo>
                      <a:pt x="0"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 name="Google Shape;251;p24"/>
              <p:cNvSpPr/>
              <p:nvPr/>
            </p:nvSpPr>
            <p:spPr>
              <a:xfrm>
                <a:off x="6403358" y="2578075"/>
                <a:ext cx="92284" cy="19266"/>
              </a:xfrm>
              <a:custGeom>
                <a:avLst/>
                <a:gdLst/>
                <a:ahLst/>
                <a:cxnLst/>
                <a:rect l="l" t="t" r="r" b="b"/>
                <a:pathLst>
                  <a:path w="92284" h="19266" extrusionOk="0">
                    <a:moveTo>
                      <a:pt x="92285" y="0"/>
                    </a:moveTo>
                    <a:lnTo>
                      <a:pt x="0"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2" name="Google Shape;252;p24"/>
            <p:cNvSpPr/>
            <p:nvPr/>
          </p:nvSpPr>
          <p:spPr>
            <a:xfrm>
              <a:off x="6657671" y="2532221"/>
              <a:ext cx="198056" cy="198056"/>
            </a:xfrm>
            <a:custGeom>
              <a:avLst/>
              <a:gdLst/>
              <a:ahLst/>
              <a:cxnLst/>
              <a:rect l="l" t="t" r="r" b="b"/>
              <a:pathLst>
                <a:path w="198056" h="198056" extrusionOk="0">
                  <a:moveTo>
                    <a:pt x="198056" y="198056"/>
                  </a:moveTo>
                  <a:lnTo>
                    <a:pt x="198056" y="198056"/>
                  </a:lnTo>
                  <a:lnTo>
                    <a:pt x="0" y="91707"/>
                  </a:lnTo>
                  <a:lnTo>
                    <a:pt x="91707" y="0"/>
                  </a:lnTo>
                  <a:lnTo>
                    <a:pt x="198056" y="198056"/>
                  </a:ln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 name="Google Shape;253;p24"/>
            <p:cNvSpPr/>
            <p:nvPr/>
          </p:nvSpPr>
          <p:spPr>
            <a:xfrm>
              <a:off x="6551322" y="2425872"/>
              <a:ext cx="198056" cy="198056"/>
            </a:xfrm>
            <a:custGeom>
              <a:avLst/>
              <a:gdLst/>
              <a:ahLst/>
              <a:cxnLst/>
              <a:rect l="l" t="t" r="r" b="b"/>
              <a:pathLst>
                <a:path w="198056" h="198056" extrusionOk="0">
                  <a:moveTo>
                    <a:pt x="0" y="0"/>
                  </a:moveTo>
                  <a:lnTo>
                    <a:pt x="0" y="0"/>
                  </a:lnTo>
                  <a:lnTo>
                    <a:pt x="106349" y="198056"/>
                  </a:lnTo>
                  <a:lnTo>
                    <a:pt x="198056" y="106349"/>
                  </a:lnTo>
                  <a:lnTo>
                    <a:pt x="0" y="0"/>
                  </a:ln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 name="Google Shape;254;p24"/>
            <p:cNvSpPr/>
            <p:nvPr/>
          </p:nvSpPr>
          <p:spPr>
            <a:xfrm>
              <a:off x="6320706" y="2069255"/>
              <a:ext cx="765757" cy="891611"/>
            </a:xfrm>
            <a:custGeom>
              <a:avLst/>
              <a:gdLst/>
              <a:ahLst/>
              <a:cxnLst/>
              <a:rect l="l" t="t" r="r" b="b"/>
              <a:pathLst>
                <a:path w="765757" h="891611" extrusionOk="0">
                  <a:moveTo>
                    <a:pt x="432911" y="128505"/>
                  </a:moveTo>
                  <a:cubicBezTo>
                    <a:pt x="629618" y="151432"/>
                    <a:pt x="775464" y="323286"/>
                    <a:pt x="765252" y="528471"/>
                  </a:cubicBezTo>
                  <a:cubicBezTo>
                    <a:pt x="755619" y="720362"/>
                    <a:pt x="601683" y="877574"/>
                    <a:pt x="409984" y="890675"/>
                  </a:cubicBezTo>
                  <a:cubicBezTo>
                    <a:pt x="186304" y="906088"/>
                    <a:pt x="0" y="729225"/>
                    <a:pt x="0" y="508820"/>
                  </a:cubicBezTo>
                  <a:cubicBezTo>
                    <a:pt x="0" y="312497"/>
                    <a:pt x="143918" y="150661"/>
                    <a:pt x="334268" y="128505"/>
                  </a:cubicBezTo>
                  <a:cubicBezTo>
                    <a:pt x="342553" y="127542"/>
                    <a:pt x="348910" y="120799"/>
                    <a:pt x="348910" y="112514"/>
                  </a:cubicBezTo>
                  <a:lnTo>
                    <a:pt x="348910" y="88239"/>
                  </a:lnTo>
                  <a:cubicBezTo>
                    <a:pt x="348910" y="79377"/>
                    <a:pt x="341782" y="72055"/>
                    <a:pt x="332727" y="72055"/>
                  </a:cubicBezTo>
                  <a:lnTo>
                    <a:pt x="333305" y="72055"/>
                  </a:lnTo>
                  <a:cubicBezTo>
                    <a:pt x="313846" y="72055"/>
                    <a:pt x="296314" y="57413"/>
                    <a:pt x="295350" y="37954"/>
                  </a:cubicBezTo>
                  <a:cubicBezTo>
                    <a:pt x="294194" y="17147"/>
                    <a:pt x="310763" y="0"/>
                    <a:pt x="331186" y="0"/>
                  </a:cubicBezTo>
                  <a:lnTo>
                    <a:pt x="433489" y="0"/>
                  </a:lnTo>
                  <a:cubicBezTo>
                    <a:pt x="450636" y="0"/>
                    <a:pt x="466241" y="11560"/>
                    <a:pt x="469709" y="28514"/>
                  </a:cubicBezTo>
                  <a:cubicBezTo>
                    <a:pt x="474333" y="51633"/>
                    <a:pt x="456801" y="72055"/>
                    <a:pt x="434452" y="72055"/>
                  </a:cubicBezTo>
                  <a:lnTo>
                    <a:pt x="434452" y="72055"/>
                  </a:lnTo>
                  <a:cubicBezTo>
                    <a:pt x="425590" y="72055"/>
                    <a:pt x="418268" y="79184"/>
                    <a:pt x="418268" y="88046"/>
                  </a:cubicBezTo>
                  <a:lnTo>
                    <a:pt x="418268" y="112322"/>
                  </a:lnTo>
                  <a:cubicBezTo>
                    <a:pt x="418268" y="120606"/>
                    <a:pt x="424434" y="127349"/>
                    <a:pt x="432718" y="128313"/>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5" name="Google Shape;255;p24">
            <a:extLst>
              <a:ext uri="{C183D7F6-B498-43B3-948B-1728B52AA6E4}">
                <adec:decorative xmlns:adec="http://schemas.microsoft.com/office/drawing/2017/decorative" val="1"/>
              </a:ext>
            </a:extLst>
          </p:cNvPr>
          <p:cNvGrpSpPr/>
          <p:nvPr/>
        </p:nvGrpSpPr>
        <p:grpSpPr>
          <a:xfrm>
            <a:off x="10003435" y="2060392"/>
            <a:ext cx="909697" cy="909425"/>
            <a:chOff x="10003435" y="2060392"/>
            <a:chExt cx="909697" cy="909425"/>
          </a:xfrm>
        </p:grpSpPr>
        <p:sp>
          <p:nvSpPr>
            <p:cNvPr id="256" name="Google Shape;256;p24"/>
            <p:cNvSpPr/>
            <p:nvPr/>
          </p:nvSpPr>
          <p:spPr>
            <a:xfrm>
              <a:off x="10003435" y="2060392"/>
              <a:ext cx="646957" cy="646958"/>
            </a:xfrm>
            <a:custGeom>
              <a:avLst/>
              <a:gdLst/>
              <a:ahLst/>
              <a:cxnLst/>
              <a:rect l="l" t="t" r="r" b="b"/>
              <a:pathLst>
                <a:path w="646957" h="646958" extrusionOk="0">
                  <a:moveTo>
                    <a:pt x="94790" y="94790"/>
                  </a:moveTo>
                  <a:cubicBezTo>
                    <a:pt x="-31597" y="220983"/>
                    <a:pt x="-31597" y="425782"/>
                    <a:pt x="94790" y="552169"/>
                  </a:cubicBezTo>
                  <a:cubicBezTo>
                    <a:pt x="220983" y="678555"/>
                    <a:pt x="425782" y="678555"/>
                    <a:pt x="552168" y="552169"/>
                  </a:cubicBezTo>
                  <a:cubicBezTo>
                    <a:pt x="678554" y="425782"/>
                    <a:pt x="678554" y="221176"/>
                    <a:pt x="552168" y="94790"/>
                  </a:cubicBezTo>
                  <a:cubicBezTo>
                    <a:pt x="425782" y="-31597"/>
                    <a:pt x="221176" y="-31597"/>
                    <a:pt x="94790" y="94790"/>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 name="Google Shape;257;p24"/>
            <p:cNvSpPr/>
            <p:nvPr/>
          </p:nvSpPr>
          <p:spPr>
            <a:xfrm rot="-2700000">
              <a:off x="10643802" y="2648909"/>
              <a:ext cx="149312" cy="252579"/>
            </a:xfrm>
            <a:custGeom>
              <a:avLst/>
              <a:gdLst/>
              <a:ahLst/>
              <a:cxnLst/>
              <a:rect l="l" t="t" r="r" b="b"/>
              <a:pathLst>
                <a:path w="149312" h="252579" extrusionOk="0">
                  <a:moveTo>
                    <a:pt x="0" y="0"/>
                  </a:moveTo>
                  <a:lnTo>
                    <a:pt x="149313" y="0"/>
                  </a:lnTo>
                  <a:lnTo>
                    <a:pt x="149313" y="252580"/>
                  </a:lnTo>
                  <a:lnTo>
                    <a:pt x="0" y="252580"/>
                  </a:ln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p24"/>
            <p:cNvSpPr/>
            <p:nvPr/>
          </p:nvSpPr>
          <p:spPr>
            <a:xfrm>
              <a:off x="10555603" y="2612561"/>
              <a:ext cx="74752" cy="74752"/>
            </a:xfrm>
            <a:custGeom>
              <a:avLst/>
              <a:gdLst/>
              <a:ahLst/>
              <a:cxnLst/>
              <a:rect l="l" t="t" r="r" b="b"/>
              <a:pathLst>
                <a:path w="74752" h="74752" extrusionOk="0">
                  <a:moveTo>
                    <a:pt x="0" y="0"/>
                  </a:moveTo>
                  <a:lnTo>
                    <a:pt x="74753" y="74753"/>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24"/>
            <p:cNvSpPr/>
            <p:nvPr/>
          </p:nvSpPr>
          <p:spPr>
            <a:xfrm rot="-2700000">
              <a:off x="10793130" y="2849815"/>
              <a:ext cx="99413" cy="99413"/>
            </a:xfrm>
            <a:custGeom>
              <a:avLst/>
              <a:gdLst/>
              <a:ahLst/>
              <a:cxnLst/>
              <a:rect l="l" t="t" r="r" b="b"/>
              <a:pathLst>
                <a:path w="99413" h="99413" extrusionOk="0">
                  <a:moveTo>
                    <a:pt x="0" y="0"/>
                  </a:moveTo>
                  <a:lnTo>
                    <a:pt x="99413" y="0"/>
                  </a:lnTo>
                  <a:lnTo>
                    <a:pt x="99413" y="99414"/>
                  </a:lnTo>
                  <a:lnTo>
                    <a:pt x="0" y="99414"/>
                  </a:ln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0" name="Google Shape;260;p24"/>
            <p:cNvGrpSpPr/>
            <p:nvPr/>
          </p:nvGrpSpPr>
          <p:grpSpPr>
            <a:xfrm>
              <a:off x="10196289" y="2200650"/>
              <a:ext cx="261249" cy="366249"/>
              <a:chOff x="10196289" y="2200650"/>
              <a:chExt cx="261249" cy="366249"/>
            </a:xfrm>
          </p:grpSpPr>
          <p:sp>
            <p:nvSpPr>
              <p:cNvPr id="261" name="Google Shape;261;p24"/>
              <p:cNvSpPr/>
              <p:nvPr/>
            </p:nvSpPr>
            <p:spPr>
              <a:xfrm>
                <a:off x="10196289" y="2200650"/>
                <a:ext cx="261249" cy="366249"/>
              </a:xfrm>
              <a:custGeom>
                <a:avLst/>
                <a:gdLst/>
                <a:ahLst/>
                <a:cxnLst/>
                <a:rect l="l" t="t" r="r" b="b"/>
                <a:pathLst>
                  <a:path w="261249" h="366249" extrusionOk="0">
                    <a:moveTo>
                      <a:pt x="130625" y="366250"/>
                    </a:moveTo>
                    <a:cubicBezTo>
                      <a:pt x="149120" y="255855"/>
                      <a:pt x="261249" y="230231"/>
                      <a:pt x="261249" y="130625"/>
                    </a:cubicBezTo>
                    <a:cubicBezTo>
                      <a:pt x="261249" y="58376"/>
                      <a:pt x="202680" y="0"/>
                      <a:pt x="130625" y="0"/>
                    </a:cubicBezTo>
                    <a:cubicBezTo>
                      <a:pt x="58569" y="0"/>
                      <a:pt x="0" y="58569"/>
                      <a:pt x="0" y="130625"/>
                    </a:cubicBezTo>
                    <a:cubicBezTo>
                      <a:pt x="0" y="230231"/>
                      <a:pt x="112129" y="255662"/>
                      <a:pt x="130625" y="366250"/>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24"/>
              <p:cNvSpPr/>
              <p:nvPr/>
            </p:nvSpPr>
            <p:spPr>
              <a:xfrm>
                <a:off x="10280868" y="2279834"/>
                <a:ext cx="92092" cy="92092"/>
              </a:xfrm>
              <a:custGeom>
                <a:avLst/>
                <a:gdLst/>
                <a:ahLst/>
                <a:cxnLst/>
                <a:rect l="l" t="t" r="r" b="b"/>
                <a:pathLst>
                  <a:path w="92092" h="92092" extrusionOk="0">
                    <a:moveTo>
                      <a:pt x="92092" y="46046"/>
                    </a:moveTo>
                    <a:cubicBezTo>
                      <a:pt x="92092" y="71478"/>
                      <a:pt x="71478" y="92092"/>
                      <a:pt x="46046" y="92092"/>
                    </a:cubicBezTo>
                    <a:cubicBezTo>
                      <a:pt x="20615" y="92092"/>
                      <a:pt x="0" y="71478"/>
                      <a:pt x="0" y="46046"/>
                    </a:cubicBezTo>
                    <a:cubicBezTo>
                      <a:pt x="0" y="20615"/>
                      <a:pt x="20615" y="0"/>
                      <a:pt x="46046" y="0"/>
                    </a:cubicBezTo>
                    <a:cubicBezTo>
                      <a:pt x="71478" y="0"/>
                      <a:pt x="92092" y="20615"/>
                      <a:pt x="92092" y="46046"/>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63" name="Google Shape;263;p24">
            <a:extLst>
              <a:ext uri="{C183D7F6-B498-43B3-948B-1728B52AA6E4}">
                <adec:decorative xmlns:adec="http://schemas.microsoft.com/office/drawing/2017/decorative" val="1"/>
              </a:ext>
            </a:extLst>
          </p:cNvPr>
          <p:cNvGrpSpPr/>
          <p:nvPr/>
        </p:nvGrpSpPr>
        <p:grpSpPr>
          <a:xfrm>
            <a:off x="15612781" y="3123885"/>
            <a:ext cx="949051" cy="949244"/>
            <a:chOff x="15612781" y="3123885"/>
            <a:chExt cx="949051" cy="949244"/>
          </a:xfrm>
        </p:grpSpPr>
        <p:grpSp>
          <p:nvGrpSpPr>
            <p:cNvPr id="264" name="Google Shape;264;p24"/>
            <p:cNvGrpSpPr/>
            <p:nvPr/>
          </p:nvGrpSpPr>
          <p:grpSpPr>
            <a:xfrm>
              <a:off x="15719720" y="3230917"/>
              <a:ext cx="735036" cy="735036"/>
              <a:chOff x="15719720" y="3230917"/>
              <a:chExt cx="735036" cy="735036"/>
            </a:xfrm>
          </p:grpSpPr>
          <p:sp>
            <p:nvSpPr>
              <p:cNvPr id="265" name="Google Shape;265;p24"/>
              <p:cNvSpPr/>
              <p:nvPr/>
            </p:nvSpPr>
            <p:spPr>
              <a:xfrm rot="-1349998">
                <a:off x="15805952" y="3317149"/>
                <a:ext cx="562572" cy="562572"/>
              </a:xfrm>
              <a:custGeom>
                <a:avLst/>
                <a:gdLst/>
                <a:ahLst/>
                <a:cxnLst/>
                <a:rect l="l" t="t" r="r" b="b"/>
                <a:pathLst>
                  <a:path w="562572" h="562572" extrusionOk="0">
                    <a:moveTo>
                      <a:pt x="562572" y="281286"/>
                    </a:moveTo>
                    <a:cubicBezTo>
                      <a:pt x="562572" y="436636"/>
                      <a:pt x="436636" y="562573"/>
                      <a:pt x="281286" y="562573"/>
                    </a:cubicBezTo>
                    <a:cubicBezTo>
                      <a:pt x="125936" y="562573"/>
                      <a:pt x="0" y="436636"/>
                      <a:pt x="0" y="281286"/>
                    </a:cubicBezTo>
                    <a:cubicBezTo>
                      <a:pt x="0" y="125936"/>
                      <a:pt x="125936" y="0"/>
                      <a:pt x="281286" y="0"/>
                    </a:cubicBezTo>
                    <a:cubicBezTo>
                      <a:pt x="436636" y="0"/>
                      <a:pt x="562572" y="125936"/>
                      <a:pt x="562572" y="281286"/>
                    </a:cubicBezTo>
                    <a:close/>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 name="Google Shape;266;p24"/>
              <p:cNvSpPr/>
              <p:nvPr/>
            </p:nvSpPr>
            <p:spPr>
              <a:xfrm>
                <a:off x="15931059" y="3317125"/>
                <a:ext cx="312497" cy="562572"/>
              </a:xfrm>
              <a:custGeom>
                <a:avLst/>
                <a:gdLst/>
                <a:ahLst/>
                <a:cxnLst/>
                <a:rect l="l" t="t" r="r" b="b"/>
                <a:pathLst>
                  <a:path w="312497" h="562572" extrusionOk="0">
                    <a:moveTo>
                      <a:pt x="312497" y="281286"/>
                    </a:moveTo>
                    <a:cubicBezTo>
                      <a:pt x="312497" y="436636"/>
                      <a:pt x="242542" y="562572"/>
                      <a:pt x="156249" y="562572"/>
                    </a:cubicBezTo>
                    <a:cubicBezTo>
                      <a:pt x="69955" y="562572"/>
                      <a:pt x="0" y="436636"/>
                      <a:pt x="0" y="281286"/>
                    </a:cubicBezTo>
                    <a:cubicBezTo>
                      <a:pt x="0" y="125936"/>
                      <a:pt x="69955" y="0"/>
                      <a:pt x="156249" y="0"/>
                    </a:cubicBezTo>
                    <a:cubicBezTo>
                      <a:pt x="242542" y="0"/>
                      <a:pt x="312497" y="125936"/>
                      <a:pt x="312497" y="281286"/>
                    </a:cubicBezTo>
                    <a:close/>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 name="Google Shape;267;p24"/>
              <p:cNvSpPr/>
              <p:nvPr/>
            </p:nvSpPr>
            <p:spPr>
              <a:xfrm>
                <a:off x="16087307" y="3317125"/>
                <a:ext cx="19266" cy="562764"/>
              </a:xfrm>
              <a:custGeom>
                <a:avLst/>
                <a:gdLst/>
                <a:ahLst/>
                <a:cxnLst/>
                <a:rect l="l" t="t" r="r" b="b"/>
                <a:pathLst>
                  <a:path w="19266" h="562764" extrusionOk="0">
                    <a:moveTo>
                      <a:pt x="0" y="0"/>
                    </a:moveTo>
                    <a:lnTo>
                      <a:pt x="0" y="562765"/>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24"/>
              <p:cNvSpPr/>
              <p:nvPr/>
            </p:nvSpPr>
            <p:spPr>
              <a:xfrm>
                <a:off x="15869021" y="3728650"/>
                <a:ext cx="435416" cy="47202"/>
              </a:xfrm>
              <a:custGeom>
                <a:avLst/>
                <a:gdLst/>
                <a:ahLst/>
                <a:cxnLst/>
                <a:rect l="l" t="t" r="r" b="b"/>
                <a:pathLst>
                  <a:path w="435416" h="47202" extrusionOk="0">
                    <a:moveTo>
                      <a:pt x="0" y="47202"/>
                    </a:moveTo>
                    <a:cubicBezTo>
                      <a:pt x="51633" y="18496"/>
                      <a:pt x="130240" y="0"/>
                      <a:pt x="218286" y="0"/>
                    </a:cubicBezTo>
                    <a:cubicBezTo>
                      <a:pt x="306333" y="0"/>
                      <a:pt x="383783" y="18110"/>
                      <a:pt x="435416" y="46432"/>
                    </a:cubicBez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p24"/>
              <p:cNvSpPr/>
              <p:nvPr/>
            </p:nvSpPr>
            <p:spPr>
              <a:xfrm>
                <a:off x="15870177" y="3421162"/>
                <a:ext cx="435416" cy="47202"/>
              </a:xfrm>
              <a:custGeom>
                <a:avLst/>
                <a:gdLst/>
                <a:ahLst/>
                <a:cxnLst/>
                <a:rect l="l" t="t" r="r" b="b"/>
                <a:pathLst>
                  <a:path w="435416" h="47202" extrusionOk="0">
                    <a:moveTo>
                      <a:pt x="435416" y="0"/>
                    </a:moveTo>
                    <a:cubicBezTo>
                      <a:pt x="383783" y="28707"/>
                      <a:pt x="305177" y="47202"/>
                      <a:pt x="217130" y="47202"/>
                    </a:cubicBezTo>
                    <a:cubicBezTo>
                      <a:pt x="129084" y="47202"/>
                      <a:pt x="51633" y="29092"/>
                      <a:pt x="0" y="771"/>
                    </a:cubicBez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 name="Google Shape;270;p24"/>
              <p:cNvSpPr/>
              <p:nvPr/>
            </p:nvSpPr>
            <p:spPr>
              <a:xfrm>
                <a:off x="15806021" y="3598411"/>
                <a:ext cx="562572" cy="19266"/>
              </a:xfrm>
              <a:custGeom>
                <a:avLst/>
                <a:gdLst/>
                <a:ahLst/>
                <a:cxnLst/>
                <a:rect l="l" t="t" r="r" b="b"/>
                <a:pathLst>
                  <a:path w="562572" h="19266" extrusionOk="0">
                    <a:moveTo>
                      <a:pt x="0" y="0"/>
                    </a:moveTo>
                    <a:lnTo>
                      <a:pt x="562572"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1" name="Google Shape;271;p24"/>
            <p:cNvGrpSpPr/>
            <p:nvPr/>
          </p:nvGrpSpPr>
          <p:grpSpPr>
            <a:xfrm>
              <a:off x="15612781" y="3566044"/>
              <a:ext cx="949051" cy="64927"/>
              <a:chOff x="15612781" y="3566044"/>
              <a:chExt cx="949051" cy="64927"/>
            </a:xfrm>
          </p:grpSpPr>
          <p:grpSp>
            <p:nvGrpSpPr>
              <p:cNvPr id="272" name="Google Shape;272;p24"/>
              <p:cNvGrpSpPr/>
              <p:nvPr/>
            </p:nvGrpSpPr>
            <p:grpSpPr>
              <a:xfrm>
                <a:off x="16420805" y="3566044"/>
                <a:ext cx="141027" cy="64927"/>
                <a:chOff x="16420805" y="3566044"/>
                <a:chExt cx="141027" cy="64927"/>
              </a:xfrm>
            </p:grpSpPr>
            <p:sp>
              <p:nvSpPr>
                <p:cNvPr id="273" name="Google Shape;273;p24"/>
                <p:cNvSpPr/>
                <p:nvPr/>
              </p:nvSpPr>
              <p:spPr>
                <a:xfrm>
                  <a:off x="16420805" y="3598411"/>
                  <a:ext cx="136211" cy="19266"/>
                </a:xfrm>
                <a:custGeom>
                  <a:avLst/>
                  <a:gdLst/>
                  <a:ahLst/>
                  <a:cxnLst/>
                  <a:rect l="l" t="t" r="r" b="b"/>
                  <a:pathLst>
                    <a:path w="136211" h="19266" extrusionOk="0">
                      <a:moveTo>
                        <a:pt x="0" y="0"/>
                      </a:moveTo>
                      <a:lnTo>
                        <a:pt x="136212"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p24"/>
                <p:cNvSpPr/>
                <p:nvPr/>
              </p:nvSpPr>
              <p:spPr>
                <a:xfrm>
                  <a:off x="16529080" y="3566044"/>
                  <a:ext cx="32752" cy="64927"/>
                </a:xfrm>
                <a:custGeom>
                  <a:avLst/>
                  <a:gdLst/>
                  <a:ahLst/>
                  <a:cxnLst/>
                  <a:rect l="l" t="t" r="r" b="b"/>
                  <a:pathLst>
                    <a:path w="32752" h="64927" extrusionOk="0">
                      <a:moveTo>
                        <a:pt x="771" y="0"/>
                      </a:moveTo>
                      <a:lnTo>
                        <a:pt x="32753" y="32753"/>
                      </a:lnTo>
                      <a:lnTo>
                        <a:pt x="0" y="64927"/>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5" name="Google Shape;275;p24"/>
              <p:cNvGrpSpPr/>
              <p:nvPr/>
            </p:nvGrpSpPr>
            <p:grpSpPr>
              <a:xfrm>
                <a:off x="15612781" y="3566044"/>
                <a:ext cx="141028" cy="64927"/>
                <a:chOff x="15612781" y="3566044"/>
                <a:chExt cx="141028" cy="64927"/>
              </a:xfrm>
            </p:grpSpPr>
            <p:sp>
              <p:nvSpPr>
                <p:cNvPr id="276" name="Google Shape;276;p24"/>
                <p:cNvSpPr/>
                <p:nvPr/>
              </p:nvSpPr>
              <p:spPr>
                <a:xfrm>
                  <a:off x="15617598" y="3598411"/>
                  <a:ext cx="136211" cy="19266"/>
                </a:xfrm>
                <a:custGeom>
                  <a:avLst/>
                  <a:gdLst/>
                  <a:ahLst/>
                  <a:cxnLst/>
                  <a:rect l="l" t="t" r="r" b="b"/>
                  <a:pathLst>
                    <a:path w="136211" h="19266" extrusionOk="0">
                      <a:moveTo>
                        <a:pt x="136212" y="0"/>
                      </a:moveTo>
                      <a:lnTo>
                        <a:pt x="0"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4"/>
                <p:cNvSpPr/>
                <p:nvPr/>
              </p:nvSpPr>
              <p:spPr>
                <a:xfrm>
                  <a:off x="15612781" y="3566044"/>
                  <a:ext cx="32752" cy="64927"/>
                </a:xfrm>
                <a:custGeom>
                  <a:avLst/>
                  <a:gdLst/>
                  <a:ahLst/>
                  <a:cxnLst/>
                  <a:rect l="l" t="t" r="r" b="b"/>
                  <a:pathLst>
                    <a:path w="32752" h="64927" extrusionOk="0">
                      <a:moveTo>
                        <a:pt x="31983" y="64927"/>
                      </a:moveTo>
                      <a:lnTo>
                        <a:pt x="0" y="32175"/>
                      </a:lnTo>
                      <a:lnTo>
                        <a:pt x="32753"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78" name="Google Shape;278;p24"/>
            <p:cNvGrpSpPr/>
            <p:nvPr/>
          </p:nvGrpSpPr>
          <p:grpSpPr>
            <a:xfrm>
              <a:off x="15751498" y="3262602"/>
              <a:ext cx="671618" cy="671811"/>
              <a:chOff x="15751498" y="3262602"/>
              <a:chExt cx="671618" cy="671811"/>
            </a:xfrm>
          </p:grpSpPr>
          <p:grpSp>
            <p:nvGrpSpPr>
              <p:cNvPr id="279" name="Google Shape;279;p24"/>
              <p:cNvGrpSpPr/>
              <p:nvPr/>
            </p:nvGrpSpPr>
            <p:grpSpPr>
              <a:xfrm>
                <a:off x="16323125" y="3262602"/>
                <a:ext cx="99991" cy="100183"/>
                <a:chOff x="16323125" y="3262602"/>
                <a:chExt cx="99991" cy="100183"/>
              </a:xfrm>
            </p:grpSpPr>
            <p:sp>
              <p:nvSpPr>
                <p:cNvPr id="280" name="Google Shape;280;p24"/>
                <p:cNvSpPr/>
                <p:nvPr/>
              </p:nvSpPr>
              <p:spPr>
                <a:xfrm>
                  <a:off x="16323125" y="3266262"/>
                  <a:ext cx="96330" cy="96523"/>
                </a:xfrm>
                <a:custGeom>
                  <a:avLst/>
                  <a:gdLst/>
                  <a:ahLst/>
                  <a:cxnLst/>
                  <a:rect l="l" t="t" r="r" b="b"/>
                  <a:pathLst>
                    <a:path w="96330" h="96523" extrusionOk="0">
                      <a:moveTo>
                        <a:pt x="0" y="96524"/>
                      </a:moveTo>
                      <a:lnTo>
                        <a:pt x="96331"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24"/>
                <p:cNvSpPr/>
                <p:nvPr/>
              </p:nvSpPr>
              <p:spPr>
                <a:xfrm>
                  <a:off x="16377263" y="3262602"/>
                  <a:ext cx="45853" cy="46431"/>
                </a:xfrm>
                <a:custGeom>
                  <a:avLst/>
                  <a:gdLst/>
                  <a:ahLst/>
                  <a:cxnLst/>
                  <a:rect l="l" t="t" r="r" b="b"/>
                  <a:pathLst>
                    <a:path w="45853" h="46431" extrusionOk="0">
                      <a:moveTo>
                        <a:pt x="0" y="0"/>
                      </a:moveTo>
                      <a:lnTo>
                        <a:pt x="45854" y="578"/>
                      </a:lnTo>
                      <a:lnTo>
                        <a:pt x="45468" y="46432"/>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82" name="Google Shape;282;p24"/>
              <p:cNvGrpSpPr/>
              <p:nvPr/>
            </p:nvGrpSpPr>
            <p:grpSpPr>
              <a:xfrm>
                <a:off x="15751498" y="3834229"/>
                <a:ext cx="99990" cy="100184"/>
                <a:chOff x="15751498" y="3834229"/>
                <a:chExt cx="99990" cy="100184"/>
              </a:xfrm>
            </p:grpSpPr>
            <p:sp>
              <p:nvSpPr>
                <p:cNvPr id="283" name="Google Shape;283;p24"/>
                <p:cNvSpPr/>
                <p:nvPr/>
              </p:nvSpPr>
              <p:spPr>
                <a:xfrm>
                  <a:off x="15755158" y="3834229"/>
                  <a:ext cx="96330" cy="96523"/>
                </a:xfrm>
                <a:custGeom>
                  <a:avLst/>
                  <a:gdLst/>
                  <a:ahLst/>
                  <a:cxnLst/>
                  <a:rect l="l" t="t" r="r" b="b"/>
                  <a:pathLst>
                    <a:path w="96330" h="96523" extrusionOk="0">
                      <a:moveTo>
                        <a:pt x="96331" y="0"/>
                      </a:moveTo>
                      <a:lnTo>
                        <a:pt x="0" y="96523"/>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24"/>
                <p:cNvSpPr/>
                <p:nvPr/>
              </p:nvSpPr>
              <p:spPr>
                <a:xfrm>
                  <a:off x="15751498" y="3887982"/>
                  <a:ext cx="45853" cy="46431"/>
                </a:xfrm>
                <a:custGeom>
                  <a:avLst/>
                  <a:gdLst/>
                  <a:ahLst/>
                  <a:cxnLst/>
                  <a:rect l="l" t="t" r="r" b="b"/>
                  <a:pathLst>
                    <a:path w="45853" h="46431" extrusionOk="0">
                      <a:moveTo>
                        <a:pt x="45854" y="46432"/>
                      </a:moveTo>
                      <a:lnTo>
                        <a:pt x="0" y="45854"/>
                      </a:lnTo>
                      <a:lnTo>
                        <a:pt x="386"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85" name="Google Shape;285;p24"/>
            <p:cNvGrpSpPr/>
            <p:nvPr/>
          </p:nvGrpSpPr>
          <p:grpSpPr>
            <a:xfrm>
              <a:off x="16054940" y="3123885"/>
              <a:ext cx="64734" cy="949244"/>
              <a:chOff x="16054940" y="3123885"/>
              <a:chExt cx="64734" cy="949244"/>
            </a:xfrm>
          </p:grpSpPr>
          <p:grpSp>
            <p:nvGrpSpPr>
              <p:cNvPr id="286" name="Google Shape;286;p24"/>
              <p:cNvGrpSpPr/>
              <p:nvPr/>
            </p:nvGrpSpPr>
            <p:grpSpPr>
              <a:xfrm>
                <a:off x="16054940" y="3123885"/>
                <a:ext cx="64734" cy="141221"/>
                <a:chOff x="16054940" y="3123885"/>
                <a:chExt cx="64734" cy="141221"/>
              </a:xfrm>
            </p:grpSpPr>
            <p:sp>
              <p:nvSpPr>
                <p:cNvPr id="287" name="Google Shape;287;p24"/>
                <p:cNvSpPr/>
                <p:nvPr/>
              </p:nvSpPr>
              <p:spPr>
                <a:xfrm>
                  <a:off x="16087307" y="3128702"/>
                  <a:ext cx="19266" cy="136404"/>
                </a:xfrm>
                <a:custGeom>
                  <a:avLst/>
                  <a:gdLst/>
                  <a:ahLst/>
                  <a:cxnLst/>
                  <a:rect l="l" t="t" r="r" b="b"/>
                  <a:pathLst>
                    <a:path w="19266" h="136404" extrusionOk="0">
                      <a:moveTo>
                        <a:pt x="0" y="136405"/>
                      </a:moveTo>
                      <a:lnTo>
                        <a:pt x="0"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p24"/>
                <p:cNvSpPr/>
                <p:nvPr/>
              </p:nvSpPr>
              <p:spPr>
                <a:xfrm>
                  <a:off x="16054940" y="3123885"/>
                  <a:ext cx="64734" cy="32752"/>
                </a:xfrm>
                <a:custGeom>
                  <a:avLst/>
                  <a:gdLst/>
                  <a:ahLst/>
                  <a:cxnLst/>
                  <a:rect l="l" t="t" r="r" b="b"/>
                  <a:pathLst>
                    <a:path w="64734" h="32752" extrusionOk="0">
                      <a:moveTo>
                        <a:pt x="0" y="32174"/>
                      </a:moveTo>
                      <a:lnTo>
                        <a:pt x="32753" y="0"/>
                      </a:lnTo>
                      <a:lnTo>
                        <a:pt x="64734" y="32752"/>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89" name="Google Shape;289;p24"/>
              <p:cNvGrpSpPr/>
              <p:nvPr/>
            </p:nvGrpSpPr>
            <p:grpSpPr>
              <a:xfrm>
                <a:off x="16054940" y="3931909"/>
                <a:ext cx="64734" cy="141220"/>
                <a:chOff x="16054940" y="3931909"/>
                <a:chExt cx="64734" cy="141220"/>
              </a:xfrm>
            </p:grpSpPr>
            <p:sp>
              <p:nvSpPr>
                <p:cNvPr id="290" name="Google Shape;290;p24"/>
                <p:cNvSpPr/>
                <p:nvPr/>
              </p:nvSpPr>
              <p:spPr>
                <a:xfrm>
                  <a:off x="16087307" y="3931909"/>
                  <a:ext cx="19266" cy="136404"/>
                </a:xfrm>
                <a:custGeom>
                  <a:avLst/>
                  <a:gdLst/>
                  <a:ahLst/>
                  <a:cxnLst/>
                  <a:rect l="l" t="t" r="r" b="b"/>
                  <a:pathLst>
                    <a:path w="19266" h="136404" extrusionOk="0">
                      <a:moveTo>
                        <a:pt x="0" y="0"/>
                      </a:moveTo>
                      <a:lnTo>
                        <a:pt x="0" y="136404"/>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 name="Google Shape;291;p24"/>
                <p:cNvSpPr/>
                <p:nvPr/>
              </p:nvSpPr>
              <p:spPr>
                <a:xfrm>
                  <a:off x="16054940" y="4040377"/>
                  <a:ext cx="64734" cy="32752"/>
                </a:xfrm>
                <a:custGeom>
                  <a:avLst/>
                  <a:gdLst/>
                  <a:ahLst/>
                  <a:cxnLst/>
                  <a:rect l="l" t="t" r="r" b="b"/>
                  <a:pathLst>
                    <a:path w="64734" h="32752" extrusionOk="0">
                      <a:moveTo>
                        <a:pt x="64734" y="578"/>
                      </a:moveTo>
                      <a:lnTo>
                        <a:pt x="31981" y="32752"/>
                      </a:lnTo>
                      <a:lnTo>
                        <a:pt x="0"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92" name="Google Shape;292;p24"/>
            <p:cNvGrpSpPr/>
            <p:nvPr/>
          </p:nvGrpSpPr>
          <p:grpSpPr>
            <a:xfrm>
              <a:off x="15751498" y="3262602"/>
              <a:ext cx="671618" cy="671811"/>
              <a:chOff x="15751498" y="3262602"/>
              <a:chExt cx="671618" cy="671811"/>
            </a:xfrm>
          </p:grpSpPr>
          <p:grpSp>
            <p:nvGrpSpPr>
              <p:cNvPr id="293" name="Google Shape;293;p24"/>
              <p:cNvGrpSpPr/>
              <p:nvPr/>
            </p:nvGrpSpPr>
            <p:grpSpPr>
              <a:xfrm>
                <a:off x="15751498" y="3262602"/>
                <a:ext cx="99990" cy="100183"/>
                <a:chOff x="15751498" y="3262602"/>
                <a:chExt cx="99990" cy="100183"/>
              </a:xfrm>
            </p:grpSpPr>
            <p:sp>
              <p:nvSpPr>
                <p:cNvPr id="294" name="Google Shape;294;p24"/>
                <p:cNvSpPr/>
                <p:nvPr/>
              </p:nvSpPr>
              <p:spPr>
                <a:xfrm>
                  <a:off x="15755158" y="3266262"/>
                  <a:ext cx="96330" cy="96523"/>
                </a:xfrm>
                <a:custGeom>
                  <a:avLst/>
                  <a:gdLst/>
                  <a:ahLst/>
                  <a:cxnLst/>
                  <a:rect l="l" t="t" r="r" b="b"/>
                  <a:pathLst>
                    <a:path w="96330" h="96523" extrusionOk="0">
                      <a:moveTo>
                        <a:pt x="96331" y="96524"/>
                      </a:moveTo>
                      <a:lnTo>
                        <a:pt x="0"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4"/>
                <p:cNvSpPr/>
                <p:nvPr/>
              </p:nvSpPr>
              <p:spPr>
                <a:xfrm>
                  <a:off x="15751498" y="3262602"/>
                  <a:ext cx="46239" cy="45853"/>
                </a:xfrm>
                <a:custGeom>
                  <a:avLst/>
                  <a:gdLst/>
                  <a:ahLst/>
                  <a:cxnLst/>
                  <a:rect l="l" t="t" r="r" b="b"/>
                  <a:pathLst>
                    <a:path w="46239" h="45853" extrusionOk="0">
                      <a:moveTo>
                        <a:pt x="0" y="45854"/>
                      </a:moveTo>
                      <a:lnTo>
                        <a:pt x="386" y="0"/>
                      </a:lnTo>
                      <a:lnTo>
                        <a:pt x="46239" y="578"/>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 name="Google Shape;296;p24"/>
              <p:cNvGrpSpPr/>
              <p:nvPr/>
            </p:nvGrpSpPr>
            <p:grpSpPr>
              <a:xfrm>
                <a:off x="16323125" y="3834229"/>
                <a:ext cx="99991" cy="100184"/>
                <a:chOff x="16323125" y="3834229"/>
                <a:chExt cx="99991" cy="100184"/>
              </a:xfrm>
            </p:grpSpPr>
            <p:sp>
              <p:nvSpPr>
                <p:cNvPr id="297" name="Google Shape;297;p24"/>
                <p:cNvSpPr/>
                <p:nvPr/>
              </p:nvSpPr>
              <p:spPr>
                <a:xfrm>
                  <a:off x="16323125" y="3834229"/>
                  <a:ext cx="96330" cy="96523"/>
                </a:xfrm>
                <a:custGeom>
                  <a:avLst/>
                  <a:gdLst/>
                  <a:ahLst/>
                  <a:cxnLst/>
                  <a:rect l="l" t="t" r="r" b="b"/>
                  <a:pathLst>
                    <a:path w="96330" h="96523" extrusionOk="0">
                      <a:moveTo>
                        <a:pt x="0" y="0"/>
                      </a:moveTo>
                      <a:lnTo>
                        <a:pt x="96331" y="96523"/>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 name="Google Shape;298;p24"/>
                <p:cNvSpPr/>
                <p:nvPr/>
              </p:nvSpPr>
              <p:spPr>
                <a:xfrm>
                  <a:off x="16376878" y="3888560"/>
                  <a:ext cx="46238" cy="45853"/>
                </a:xfrm>
                <a:custGeom>
                  <a:avLst/>
                  <a:gdLst/>
                  <a:ahLst/>
                  <a:cxnLst/>
                  <a:rect l="l" t="t" r="r" b="b"/>
                  <a:pathLst>
                    <a:path w="46238" h="45853" extrusionOk="0">
                      <a:moveTo>
                        <a:pt x="46238" y="0"/>
                      </a:moveTo>
                      <a:lnTo>
                        <a:pt x="45852" y="45854"/>
                      </a:lnTo>
                      <a:lnTo>
                        <a:pt x="0" y="45276"/>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grpSp>
        <p:nvGrpSpPr>
          <p:cNvPr id="299" name="Google Shape;299;p24">
            <a:extLst>
              <a:ext uri="{C183D7F6-B498-43B3-948B-1728B52AA6E4}">
                <adec:decorative xmlns:adec="http://schemas.microsoft.com/office/drawing/2017/decorative" val="1"/>
              </a:ext>
            </a:extLst>
          </p:cNvPr>
          <p:cNvGrpSpPr/>
          <p:nvPr/>
        </p:nvGrpSpPr>
        <p:grpSpPr>
          <a:xfrm>
            <a:off x="8187405" y="3156830"/>
            <a:ext cx="833647" cy="883354"/>
            <a:chOff x="8187405" y="3156830"/>
            <a:chExt cx="833647" cy="883354"/>
          </a:xfrm>
        </p:grpSpPr>
        <p:grpSp>
          <p:nvGrpSpPr>
            <p:cNvPr id="300" name="Google Shape;300;p24"/>
            <p:cNvGrpSpPr/>
            <p:nvPr/>
          </p:nvGrpSpPr>
          <p:grpSpPr>
            <a:xfrm>
              <a:off x="8187405" y="3581842"/>
              <a:ext cx="327139" cy="458342"/>
              <a:chOff x="8187405" y="3581842"/>
              <a:chExt cx="327139" cy="458342"/>
            </a:xfrm>
          </p:grpSpPr>
          <p:sp>
            <p:nvSpPr>
              <p:cNvPr id="301" name="Google Shape;301;p24"/>
              <p:cNvSpPr/>
              <p:nvPr/>
            </p:nvSpPr>
            <p:spPr>
              <a:xfrm>
                <a:off x="8187405" y="3581842"/>
                <a:ext cx="327139" cy="458342"/>
              </a:xfrm>
              <a:custGeom>
                <a:avLst/>
                <a:gdLst/>
                <a:ahLst/>
                <a:cxnLst/>
                <a:rect l="l" t="t" r="r" b="b"/>
                <a:pathLst>
                  <a:path w="327139" h="458342" extrusionOk="0">
                    <a:moveTo>
                      <a:pt x="163570" y="458342"/>
                    </a:moveTo>
                    <a:cubicBezTo>
                      <a:pt x="186882" y="320204"/>
                      <a:pt x="327140" y="288222"/>
                      <a:pt x="327140" y="163570"/>
                    </a:cubicBezTo>
                    <a:cubicBezTo>
                      <a:pt x="327140" y="73212"/>
                      <a:pt x="253928" y="0"/>
                      <a:pt x="163570" y="0"/>
                    </a:cubicBezTo>
                    <a:cubicBezTo>
                      <a:pt x="73212" y="0"/>
                      <a:pt x="0" y="73212"/>
                      <a:pt x="0" y="163570"/>
                    </a:cubicBezTo>
                    <a:cubicBezTo>
                      <a:pt x="0" y="288222"/>
                      <a:pt x="140258" y="320204"/>
                      <a:pt x="163570" y="458342"/>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p24"/>
              <p:cNvSpPr/>
              <p:nvPr/>
            </p:nvSpPr>
            <p:spPr>
              <a:xfrm>
                <a:off x="8293369" y="3680870"/>
                <a:ext cx="115211" cy="115211"/>
              </a:xfrm>
              <a:custGeom>
                <a:avLst/>
                <a:gdLst/>
                <a:ahLst/>
                <a:cxnLst/>
                <a:rect l="l" t="t" r="r" b="b"/>
                <a:pathLst>
                  <a:path w="115211" h="115211" extrusionOk="0">
                    <a:moveTo>
                      <a:pt x="115212" y="57606"/>
                    </a:moveTo>
                    <a:cubicBezTo>
                      <a:pt x="115212" y="89395"/>
                      <a:pt x="89395" y="115212"/>
                      <a:pt x="57606" y="115212"/>
                    </a:cubicBezTo>
                    <a:cubicBezTo>
                      <a:pt x="25817" y="115212"/>
                      <a:pt x="0" y="89395"/>
                      <a:pt x="0" y="57606"/>
                    </a:cubicBezTo>
                    <a:cubicBezTo>
                      <a:pt x="0" y="25817"/>
                      <a:pt x="25817" y="0"/>
                      <a:pt x="57606" y="0"/>
                    </a:cubicBezTo>
                    <a:cubicBezTo>
                      <a:pt x="89395" y="0"/>
                      <a:pt x="115212" y="25817"/>
                      <a:pt x="115212" y="57606"/>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3" name="Google Shape;303;p24"/>
            <p:cNvGrpSpPr/>
            <p:nvPr/>
          </p:nvGrpSpPr>
          <p:grpSpPr>
            <a:xfrm>
              <a:off x="8448462" y="3156830"/>
              <a:ext cx="216359" cy="378966"/>
              <a:chOff x="8448462" y="3156830"/>
              <a:chExt cx="216359" cy="378966"/>
            </a:xfrm>
          </p:grpSpPr>
          <p:sp>
            <p:nvSpPr>
              <p:cNvPr id="304" name="Google Shape;304;p24"/>
              <p:cNvSpPr/>
              <p:nvPr/>
            </p:nvSpPr>
            <p:spPr>
              <a:xfrm>
                <a:off x="8487958" y="3156830"/>
                <a:ext cx="19266" cy="299781"/>
              </a:xfrm>
              <a:custGeom>
                <a:avLst/>
                <a:gdLst/>
                <a:ahLst/>
                <a:cxnLst/>
                <a:rect l="l" t="t" r="r" b="b"/>
                <a:pathLst>
                  <a:path w="19266" h="299781" extrusionOk="0">
                    <a:moveTo>
                      <a:pt x="0" y="299782"/>
                    </a:moveTo>
                    <a:lnTo>
                      <a:pt x="0"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4"/>
              <p:cNvSpPr/>
              <p:nvPr/>
            </p:nvSpPr>
            <p:spPr>
              <a:xfrm>
                <a:off x="8487958" y="3180335"/>
                <a:ext cx="176863" cy="144689"/>
              </a:xfrm>
              <a:custGeom>
                <a:avLst/>
                <a:gdLst/>
                <a:ahLst/>
                <a:cxnLst/>
                <a:rect l="l" t="t" r="r" b="b"/>
                <a:pathLst>
                  <a:path w="176863" h="144689" extrusionOk="0">
                    <a:moveTo>
                      <a:pt x="0" y="144689"/>
                    </a:moveTo>
                    <a:lnTo>
                      <a:pt x="0" y="0"/>
                    </a:lnTo>
                    <a:lnTo>
                      <a:pt x="176863" y="72441"/>
                    </a:lnTo>
                    <a:lnTo>
                      <a:pt x="0" y="144689"/>
                    </a:ln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p24"/>
              <p:cNvSpPr/>
              <p:nvPr/>
            </p:nvSpPr>
            <p:spPr>
              <a:xfrm>
                <a:off x="8448462" y="3456805"/>
                <a:ext cx="78991" cy="78991"/>
              </a:xfrm>
              <a:custGeom>
                <a:avLst/>
                <a:gdLst/>
                <a:ahLst/>
                <a:cxnLst/>
                <a:rect l="l" t="t" r="r" b="b"/>
                <a:pathLst>
                  <a:path w="78991" h="78991" extrusionOk="0">
                    <a:moveTo>
                      <a:pt x="78991" y="39496"/>
                    </a:moveTo>
                    <a:cubicBezTo>
                      <a:pt x="78991" y="61266"/>
                      <a:pt x="61266" y="78991"/>
                      <a:pt x="39495" y="78991"/>
                    </a:cubicBezTo>
                    <a:cubicBezTo>
                      <a:pt x="17725" y="78991"/>
                      <a:pt x="0" y="61266"/>
                      <a:pt x="0" y="39496"/>
                    </a:cubicBezTo>
                    <a:cubicBezTo>
                      <a:pt x="0" y="17725"/>
                      <a:pt x="17725" y="0"/>
                      <a:pt x="39495" y="0"/>
                    </a:cubicBezTo>
                    <a:cubicBezTo>
                      <a:pt x="61266" y="0"/>
                      <a:pt x="78991" y="17725"/>
                      <a:pt x="78991" y="39496"/>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07" name="Google Shape;307;p24"/>
            <p:cNvSpPr/>
            <p:nvPr/>
          </p:nvSpPr>
          <p:spPr>
            <a:xfrm>
              <a:off x="8351168" y="3496493"/>
              <a:ext cx="669884" cy="543306"/>
            </a:xfrm>
            <a:custGeom>
              <a:avLst/>
              <a:gdLst/>
              <a:ahLst/>
              <a:cxnLst/>
              <a:rect l="l" t="t" r="r" b="b"/>
              <a:pathLst>
                <a:path w="669884" h="543306" extrusionOk="0">
                  <a:moveTo>
                    <a:pt x="177056" y="0"/>
                  </a:moveTo>
                  <a:lnTo>
                    <a:pt x="575866" y="0"/>
                  </a:lnTo>
                  <a:cubicBezTo>
                    <a:pt x="605921" y="0"/>
                    <a:pt x="630197" y="24275"/>
                    <a:pt x="630197" y="54331"/>
                  </a:cubicBezTo>
                  <a:lnTo>
                    <a:pt x="630197" y="54331"/>
                  </a:lnTo>
                  <a:cubicBezTo>
                    <a:pt x="630197" y="84386"/>
                    <a:pt x="605921" y="108661"/>
                    <a:pt x="575866" y="108661"/>
                  </a:cubicBezTo>
                  <a:lnTo>
                    <a:pt x="335232" y="108661"/>
                  </a:lnTo>
                  <a:cubicBezTo>
                    <a:pt x="305176" y="108661"/>
                    <a:pt x="280901" y="132936"/>
                    <a:pt x="280901" y="162992"/>
                  </a:cubicBezTo>
                  <a:lnTo>
                    <a:pt x="280901" y="162992"/>
                  </a:lnTo>
                  <a:cubicBezTo>
                    <a:pt x="280901" y="193047"/>
                    <a:pt x="305176" y="217322"/>
                    <a:pt x="335232" y="217322"/>
                  </a:cubicBezTo>
                  <a:lnTo>
                    <a:pt x="615554" y="217322"/>
                  </a:lnTo>
                  <a:cubicBezTo>
                    <a:pt x="645609" y="217322"/>
                    <a:pt x="669885" y="241598"/>
                    <a:pt x="669885" y="271653"/>
                  </a:cubicBezTo>
                  <a:lnTo>
                    <a:pt x="669885" y="271653"/>
                  </a:lnTo>
                  <a:cubicBezTo>
                    <a:pt x="669885" y="301708"/>
                    <a:pt x="645609" y="325984"/>
                    <a:pt x="615554" y="325984"/>
                  </a:cubicBezTo>
                  <a:lnTo>
                    <a:pt x="256240" y="325984"/>
                  </a:lnTo>
                  <a:cubicBezTo>
                    <a:pt x="226185" y="325984"/>
                    <a:pt x="201909" y="350259"/>
                    <a:pt x="201909" y="380314"/>
                  </a:cubicBezTo>
                  <a:lnTo>
                    <a:pt x="201909" y="380314"/>
                  </a:lnTo>
                  <a:cubicBezTo>
                    <a:pt x="201909" y="410370"/>
                    <a:pt x="226185" y="434645"/>
                    <a:pt x="256240" y="434645"/>
                  </a:cubicBezTo>
                  <a:lnTo>
                    <a:pt x="457379" y="434645"/>
                  </a:lnTo>
                  <a:cubicBezTo>
                    <a:pt x="487434" y="434645"/>
                    <a:pt x="511709" y="458920"/>
                    <a:pt x="511709" y="488975"/>
                  </a:cubicBezTo>
                  <a:lnTo>
                    <a:pt x="511709" y="488975"/>
                  </a:lnTo>
                  <a:cubicBezTo>
                    <a:pt x="511709" y="519031"/>
                    <a:pt x="487434" y="543306"/>
                    <a:pt x="457379" y="543306"/>
                  </a:cubicBezTo>
                  <a:lnTo>
                    <a:pt x="0" y="543306"/>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8" name="Google Shape;308;p24">
            <a:extLst>
              <a:ext uri="{C183D7F6-B498-43B3-948B-1728B52AA6E4}">
                <adec:decorative xmlns:adec="http://schemas.microsoft.com/office/drawing/2017/decorative" val="1"/>
              </a:ext>
            </a:extLst>
          </p:cNvPr>
          <p:cNvGrpSpPr/>
          <p:nvPr/>
        </p:nvGrpSpPr>
        <p:grpSpPr>
          <a:xfrm>
            <a:off x="13815440" y="2178494"/>
            <a:ext cx="791068" cy="673353"/>
            <a:chOff x="13815440" y="2178494"/>
            <a:chExt cx="791068" cy="673353"/>
          </a:xfrm>
        </p:grpSpPr>
        <p:sp>
          <p:nvSpPr>
            <p:cNvPr id="309" name="Google Shape;309;p24"/>
            <p:cNvSpPr/>
            <p:nvPr/>
          </p:nvSpPr>
          <p:spPr>
            <a:xfrm>
              <a:off x="13815440" y="2178494"/>
              <a:ext cx="263753" cy="673352"/>
            </a:xfrm>
            <a:custGeom>
              <a:avLst/>
              <a:gdLst/>
              <a:ahLst/>
              <a:cxnLst/>
              <a:rect l="l" t="t" r="r" b="b"/>
              <a:pathLst>
                <a:path w="263753" h="673352" extrusionOk="0">
                  <a:moveTo>
                    <a:pt x="263754" y="673353"/>
                  </a:moveTo>
                  <a:lnTo>
                    <a:pt x="0" y="516719"/>
                  </a:lnTo>
                  <a:lnTo>
                    <a:pt x="0" y="0"/>
                  </a:lnTo>
                  <a:lnTo>
                    <a:pt x="263754" y="156827"/>
                  </a:lnTo>
                  <a:lnTo>
                    <a:pt x="263754" y="673353"/>
                  </a:ln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 name="Google Shape;310;p24"/>
            <p:cNvSpPr/>
            <p:nvPr/>
          </p:nvSpPr>
          <p:spPr>
            <a:xfrm>
              <a:off x="14342755" y="2178494"/>
              <a:ext cx="263753" cy="673352"/>
            </a:xfrm>
            <a:custGeom>
              <a:avLst/>
              <a:gdLst/>
              <a:ahLst/>
              <a:cxnLst/>
              <a:rect l="l" t="t" r="r" b="b"/>
              <a:pathLst>
                <a:path w="263753" h="673352" extrusionOk="0">
                  <a:moveTo>
                    <a:pt x="0" y="124074"/>
                  </a:moveTo>
                  <a:lnTo>
                    <a:pt x="0" y="0"/>
                  </a:lnTo>
                  <a:lnTo>
                    <a:pt x="263754" y="156827"/>
                  </a:lnTo>
                  <a:lnTo>
                    <a:pt x="263754" y="673353"/>
                  </a:lnTo>
                  <a:lnTo>
                    <a:pt x="95945" y="573554"/>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 name="Google Shape;311;p24"/>
            <p:cNvSpPr/>
            <p:nvPr/>
          </p:nvSpPr>
          <p:spPr>
            <a:xfrm>
              <a:off x="14079194" y="2178494"/>
              <a:ext cx="263561" cy="673352"/>
            </a:xfrm>
            <a:custGeom>
              <a:avLst/>
              <a:gdLst/>
              <a:ahLst/>
              <a:cxnLst/>
              <a:rect l="l" t="t" r="r" b="b"/>
              <a:pathLst>
                <a:path w="263561" h="673352" extrusionOk="0">
                  <a:moveTo>
                    <a:pt x="263561" y="0"/>
                  </a:moveTo>
                  <a:lnTo>
                    <a:pt x="0" y="156827"/>
                  </a:lnTo>
                  <a:lnTo>
                    <a:pt x="0" y="673353"/>
                  </a:lnTo>
                  <a:lnTo>
                    <a:pt x="170312" y="572205"/>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2" name="Google Shape;312;p24"/>
            <p:cNvGrpSpPr/>
            <p:nvPr/>
          </p:nvGrpSpPr>
          <p:grpSpPr>
            <a:xfrm>
              <a:off x="14160883" y="2342257"/>
              <a:ext cx="363745" cy="509590"/>
              <a:chOff x="14160883" y="2342257"/>
              <a:chExt cx="363745" cy="509590"/>
            </a:xfrm>
          </p:grpSpPr>
          <p:sp>
            <p:nvSpPr>
              <p:cNvPr id="313" name="Google Shape;313;p24"/>
              <p:cNvSpPr/>
              <p:nvPr/>
            </p:nvSpPr>
            <p:spPr>
              <a:xfrm>
                <a:off x="14160883" y="2342257"/>
                <a:ext cx="363745" cy="509590"/>
              </a:xfrm>
              <a:custGeom>
                <a:avLst/>
                <a:gdLst/>
                <a:ahLst/>
                <a:cxnLst/>
                <a:rect l="l" t="t" r="r" b="b"/>
                <a:pathLst>
                  <a:path w="363745" h="509590" extrusionOk="0">
                    <a:moveTo>
                      <a:pt x="181873" y="509590"/>
                    </a:moveTo>
                    <a:cubicBezTo>
                      <a:pt x="207689" y="356039"/>
                      <a:pt x="363745" y="320396"/>
                      <a:pt x="363745" y="181873"/>
                    </a:cubicBezTo>
                    <a:cubicBezTo>
                      <a:pt x="363745" y="81496"/>
                      <a:pt x="282442" y="0"/>
                      <a:pt x="181873" y="0"/>
                    </a:cubicBezTo>
                    <a:cubicBezTo>
                      <a:pt x="81303" y="0"/>
                      <a:pt x="0" y="81303"/>
                      <a:pt x="0" y="181873"/>
                    </a:cubicBezTo>
                    <a:cubicBezTo>
                      <a:pt x="0" y="320396"/>
                      <a:pt x="156056" y="355846"/>
                      <a:pt x="181873" y="509590"/>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 name="Google Shape;314;p24"/>
              <p:cNvSpPr/>
              <p:nvPr/>
            </p:nvSpPr>
            <p:spPr>
              <a:xfrm>
                <a:off x="14278792" y="2452459"/>
                <a:ext cx="127927" cy="127927"/>
              </a:xfrm>
              <a:custGeom>
                <a:avLst/>
                <a:gdLst/>
                <a:ahLst/>
                <a:cxnLst/>
                <a:rect l="l" t="t" r="r" b="b"/>
                <a:pathLst>
                  <a:path w="127927" h="127927" extrusionOk="0">
                    <a:moveTo>
                      <a:pt x="127928" y="63964"/>
                    </a:moveTo>
                    <a:cubicBezTo>
                      <a:pt x="127928" y="99290"/>
                      <a:pt x="99291" y="127927"/>
                      <a:pt x="63964" y="127927"/>
                    </a:cubicBezTo>
                    <a:cubicBezTo>
                      <a:pt x="28638" y="127927"/>
                      <a:pt x="0" y="99290"/>
                      <a:pt x="0" y="63964"/>
                    </a:cubicBezTo>
                    <a:cubicBezTo>
                      <a:pt x="0" y="28638"/>
                      <a:pt x="28637" y="0"/>
                      <a:pt x="63964" y="0"/>
                    </a:cubicBezTo>
                    <a:cubicBezTo>
                      <a:pt x="99290" y="0"/>
                      <a:pt x="127928" y="28638"/>
                      <a:pt x="127928" y="63964"/>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315" name="Google Shape;315;p24">
            <a:extLst>
              <a:ext uri="{C183D7F6-B498-43B3-948B-1728B52AA6E4}">
                <adec:decorative xmlns:adec="http://schemas.microsoft.com/office/drawing/2017/decorative" val="1"/>
              </a:ext>
            </a:extLst>
          </p:cNvPr>
          <p:cNvGrpSpPr/>
          <p:nvPr/>
        </p:nvGrpSpPr>
        <p:grpSpPr>
          <a:xfrm>
            <a:off x="11904236" y="3203069"/>
            <a:ext cx="861004" cy="791069"/>
            <a:chOff x="11904236" y="3203069"/>
            <a:chExt cx="861004" cy="791069"/>
          </a:xfrm>
        </p:grpSpPr>
        <p:grpSp>
          <p:nvGrpSpPr>
            <p:cNvPr id="316" name="Google Shape;316;p24"/>
            <p:cNvGrpSpPr/>
            <p:nvPr/>
          </p:nvGrpSpPr>
          <p:grpSpPr>
            <a:xfrm>
              <a:off x="12085145" y="3282060"/>
              <a:ext cx="413644" cy="652160"/>
              <a:chOff x="12085145" y="3282060"/>
              <a:chExt cx="413644" cy="652160"/>
            </a:xfrm>
          </p:grpSpPr>
          <p:sp>
            <p:nvSpPr>
              <p:cNvPr id="317" name="Google Shape;317;p24"/>
              <p:cNvSpPr/>
              <p:nvPr/>
            </p:nvSpPr>
            <p:spPr>
              <a:xfrm>
                <a:off x="12085145" y="3835770"/>
                <a:ext cx="413644" cy="19266"/>
              </a:xfrm>
              <a:custGeom>
                <a:avLst/>
                <a:gdLst/>
                <a:ahLst/>
                <a:cxnLst/>
                <a:rect l="l" t="t" r="r" b="b"/>
                <a:pathLst>
                  <a:path w="413644" h="19266" extrusionOk="0">
                    <a:moveTo>
                      <a:pt x="413645" y="0"/>
                    </a:moveTo>
                    <a:lnTo>
                      <a:pt x="0"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 name="Google Shape;318;p24"/>
              <p:cNvSpPr/>
              <p:nvPr/>
            </p:nvSpPr>
            <p:spPr>
              <a:xfrm>
                <a:off x="12228871" y="3914954"/>
                <a:ext cx="126193" cy="19266"/>
              </a:xfrm>
              <a:custGeom>
                <a:avLst/>
                <a:gdLst/>
                <a:ahLst/>
                <a:cxnLst/>
                <a:rect l="l" t="t" r="r" b="b"/>
                <a:pathLst>
                  <a:path w="126193" h="19266" extrusionOk="0">
                    <a:moveTo>
                      <a:pt x="0" y="0"/>
                    </a:moveTo>
                    <a:lnTo>
                      <a:pt x="126193"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 name="Google Shape;319;p24"/>
              <p:cNvSpPr/>
              <p:nvPr/>
            </p:nvSpPr>
            <p:spPr>
              <a:xfrm>
                <a:off x="12085145" y="3361052"/>
                <a:ext cx="413644" cy="19266"/>
              </a:xfrm>
              <a:custGeom>
                <a:avLst/>
                <a:gdLst/>
                <a:ahLst/>
                <a:cxnLst/>
                <a:rect l="l" t="t" r="r" b="b"/>
                <a:pathLst>
                  <a:path w="413644" h="19266" extrusionOk="0">
                    <a:moveTo>
                      <a:pt x="413645" y="0"/>
                    </a:moveTo>
                    <a:lnTo>
                      <a:pt x="0"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0" name="Google Shape;320;p24"/>
              <p:cNvGrpSpPr/>
              <p:nvPr/>
            </p:nvGrpSpPr>
            <p:grpSpPr>
              <a:xfrm>
                <a:off x="12212880" y="3282060"/>
                <a:ext cx="158175" cy="19266"/>
                <a:chOff x="12212880" y="3282060"/>
                <a:chExt cx="158175" cy="19266"/>
              </a:xfrm>
            </p:grpSpPr>
            <p:sp>
              <p:nvSpPr>
                <p:cNvPr id="321" name="Google Shape;321;p24"/>
                <p:cNvSpPr/>
                <p:nvPr/>
              </p:nvSpPr>
              <p:spPr>
                <a:xfrm>
                  <a:off x="12212880" y="3282060"/>
                  <a:ext cx="39495" cy="19266"/>
                </a:xfrm>
                <a:custGeom>
                  <a:avLst/>
                  <a:gdLst/>
                  <a:ahLst/>
                  <a:cxnLst/>
                  <a:rect l="l" t="t" r="r" b="b"/>
                  <a:pathLst>
                    <a:path w="39495" h="19266" extrusionOk="0">
                      <a:moveTo>
                        <a:pt x="0" y="0"/>
                      </a:moveTo>
                      <a:lnTo>
                        <a:pt x="39496"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 name="Google Shape;322;p24"/>
                <p:cNvSpPr/>
                <p:nvPr/>
              </p:nvSpPr>
              <p:spPr>
                <a:xfrm>
                  <a:off x="12292064" y="3282060"/>
                  <a:ext cx="78991" cy="19266"/>
                </a:xfrm>
                <a:custGeom>
                  <a:avLst/>
                  <a:gdLst/>
                  <a:ahLst/>
                  <a:cxnLst/>
                  <a:rect l="l" t="t" r="r" b="b"/>
                  <a:pathLst>
                    <a:path w="78991" h="19266" extrusionOk="0">
                      <a:moveTo>
                        <a:pt x="0" y="0"/>
                      </a:moveTo>
                      <a:lnTo>
                        <a:pt x="78992"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23" name="Google Shape;323;p24"/>
            <p:cNvSpPr/>
            <p:nvPr/>
          </p:nvSpPr>
          <p:spPr>
            <a:xfrm>
              <a:off x="12415367" y="3421355"/>
              <a:ext cx="188423" cy="264139"/>
            </a:xfrm>
            <a:custGeom>
              <a:avLst/>
              <a:gdLst/>
              <a:ahLst/>
              <a:cxnLst/>
              <a:rect l="l" t="t" r="r" b="b"/>
              <a:pathLst>
                <a:path w="188423" h="264139" extrusionOk="0">
                  <a:moveTo>
                    <a:pt x="94211" y="264139"/>
                  </a:moveTo>
                  <a:cubicBezTo>
                    <a:pt x="107698" y="184570"/>
                    <a:pt x="188423" y="166074"/>
                    <a:pt x="188423" y="94212"/>
                  </a:cubicBezTo>
                  <a:cubicBezTo>
                    <a:pt x="188423" y="42193"/>
                    <a:pt x="146230" y="0"/>
                    <a:pt x="94211" y="0"/>
                  </a:cubicBezTo>
                  <a:cubicBezTo>
                    <a:pt x="42193" y="0"/>
                    <a:pt x="0" y="42193"/>
                    <a:pt x="0" y="94212"/>
                  </a:cubicBezTo>
                  <a:cubicBezTo>
                    <a:pt x="0" y="166074"/>
                    <a:pt x="80918" y="184377"/>
                    <a:pt x="94211" y="264139"/>
                  </a:cubicBezTo>
                  <a:close/>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 name="Google Shape;324;p24"/>
            <p:cNvSpPr/>
            <p:nvPr/>
          </p:nvSpPr>
          <p:spPr>
            <a:xfrm>
              <a:off x="12085145" y="3361052"/>
              <a:ext cx="276277" cy="384552"/>
            </a:xfrm>
            <a:custGeom>
              <a:avLst/>
              <a:gdLst/>
              <a:ahLst/>
              <a:cxnLst/>
              <a:rect l="l" t="t" r="r" b="b"/>
              <a:pathLst>
                <a:path w="276277" h="384552" extrusionOk="0">
                  <a:moveTo>
                    <a:pt x="0" y="384553"/>
                  </a:moveTo>
                  <a:lnTo>
                    <a:pt x="276277" y="259130"/>
                  </a:lnTo>
                  <a:lnTo>
                    <a:pt x="11175" y="0"/>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 name="Google Shape;325;p24"/>
            <p:cNvSpPr/>
            <p:nvPr/>
          </p:nvSpPr>
          <p:spPr>
            <a:xfrm>
              <a:off x="12074356" y="3203069"/>
              <a:ext cx="435222" cy="791069"/>
            </a:xfrm>
            <a:custGeom>
              <a:avLst/>
              <a:gdLst/>
              <a:ahLst/>
              <a:cxnLst/>
              <a:rect l="l" t="t" r="r" b="b"/>
              <a:pathLst>
                <a:path w="435222" h="791069" extrusionOk="0">
                  <a:moveTo>
                    <a:pt x="23120" y="632701"/>
                  </a:moveTo>
                  <a:lnTo>
                    <a:pt x="345443" y="489168"/>
                  </a:lnTo>
                  <a:lnTo>
                    <a:pt x="435223" y="561031"/>
                  </a:lnTo>
                  <a:lnTo>
                    <a:pt x="435223" y="752537"/>
                  </a:lnTo>
                  <a:cubicBezTo>
                    <a:pt x="435223" y="773729"/>
                    <a:pt x="418076" y="791069"/>
                    <a:pt x="396690" y="791069"/>
                  </a:cubicBezTo>
                  <a:lnTo>
                    <a:pt x="38532" y="791069"/>
                  </a:lnTo>
                  <a:cubicBezTo>
                    <a:pt x="17340" y="791069"/>
                    <a:pt x="0" y="773922"/>
                    <a:pt x="0" y="752537"/>
                  </a:cubicBezTo>
                  <a:lnTo>
                    <a:pt x="0" y="38532"/>
                  </a:lnTo>
                  <a:cubicBezTo>
                    <a:pt x="0" y="17340"/>
                    <a:pt x="17147" y="0"/>
                    <a:pt x="38532" y="0"/>
                  </a:cubicBezTo>
                  <a:lnTo>
                    <a:pt x="396690" y="0"/>
                  </a:lnTo>
                  <a:cubicBezTo>
                    <a:pt x="417883" y="0"/>
                    <a:pt x="435223" y="17147"/>
                    <a:pt x="435223" y="38532"/>
                  </a:cubicBezTo>
                  <a:lnTo>
                    <a:pt x="435223" y="207497"/>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 name="Google Shape;326;p24"/>
            <p:cNvSpPr/>
            <p:nvPr/>
          </p:nvSpPr>
          <p:spPr>
            <a:xfrm>
              <a:off x="12226559" y="3361052"/>
              <a:ext cx="186303" cy="172624"/>
            </a:xfrm>
            <a:custGeom>
              <a:avLst/>
              <a:gdLst/>
              <a:ahLst/>
              <a:cxnLst/>
              <a:rect l="l" t="t" r="r" b="b"/>
              <a:pathLst>
                <a:path w="186303" h="172624" extrusionOk="0">
                  <a:moveTo>
                    <a:pt x="0" y="0"/>
                  </a:moveTo>
                  <a:lnTo>
                    <a:pt x="186304" y="172625"/>
                  </a:lnTo>
                </a:path>
              </a:pathLst>
            </a:custGeom>
            <a:noFill/>
            <a:ln w="38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 name="Google Shape;327;p24"/>
            <p:cNvSpPr/>
            <p:nvPr/>
          </p:nvSpPr>
          <p:spPr>
            <a:xfrm>
              <a:off x="11904236" y="3780862"/>
              <a:ext cx="103652" cy="47009"/>
            </a:xfrm>
            <a:custGeom>
              <a:avLst/>
              <a:gdLst/>
              <a:ahLst/>
              <a:cxnLst/>
              <a:rect l="l" t="t" r="r" b="b"/>
              <a:pathLst>
                <a:path w="103652" h="47009" extrusionOk="0">
                  <a:moveTo>
                    <a:pt x="0" y="47009"/>
                  </a:moveTo>
                  <a:lnTo>
                    <a:pt x="103652" y="0"/>
                  </a:lnTo>
                </a:path>
              </a:pathLst>
            </a:custGeom>
            <a:noFill/>
            <a:ln w="38500" cap="flat" cmpd="sng">
              <a:solidFill>
                <a:srgbClr val="FFFFFF"/>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 name="Google Shape;328;p24"/>
            <p:cNvSpPr/>
            <p:nvPr/>
          </p:nvSpPr>
          <p:spPr>
            <a:xfrm>
              <a:off x="12664864" y="3398236"/>
              <a:ext cx="100376" cy="45660"/>
            </a:xfrm>
            <a:custGeom>
              <a:avLst/>
              <a:gdLst/>
              <a:ahLst/>
              <a:cxnLst/>
              <a:rect l="l" t="t" r="r" b="b"/>
              <a:pathLst>
                <a:path w="100376" h="45660" extrusionOk="0">
                  <a:moveTo>
                    <a:pt x="0" y="45661"/>
                  </a:moveTo>
                  <a:lnTo>
                    <a:pt x="100377" y="0"/>
                  </a:lnTo>
                </a:path>
              </a:pathLst>
            </a:custGeom>
            <a:noFill/>
            <a:ln w="38500" cap="flat" cmpd="sng">
              <a:solidFill>
                <a:srgbClr val="FFFFFF"/>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 name="Google Shape;329;p24"/>
            <p:cNvSpPr/>
            <p:nvPr/>
          </p:nvSpPr>
          <p:spPr>
            <a:xfrm>
              <a:off x="12591460" y="3820935"/>
              <a:ext cx="87275" cy="68394"/>
            </a:xfrm>
            <a:custGeom>
              <a:avLst/>
              <a:gdLst/>
              <a:ahLst/>
              <a:cxnLst/>
              <a:rect l="l" t="t" r="r" b="b"/>
              <a:pathLst>
                <a:path w="87275" h="68394" extrusionOk="0">
                  <a:moveTo>
                    <a:pt x="0" y="0"/>
                  </a:moveTo>
                  <a:lnTo>
                    <a:pt x="87276" y="68395"/>
                  </a:lnTo>
                </a:path>
              </a:pathLst>
            </a:custGeom>
            <a:noFill/>
            <a:ln w="38500" cap="flat" cmpd="sng">
              <a:solidFill>
                <a:srgbClr val="FFFFFF"/>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24"/>
            <p:cNvSpPr/>
            <p:nvPr/>
          </p:nvSpPr>
          <p:spPr>
            <a:xfrm>
              <a:off x="11921190" y="3228501"/>
              <a:ext cx="97872" cy="76679"/>
            </a:xfrm>
            <a:custGeom>
              <a:avLst/>
              <a:gdLst/>
              <a:ahLst/>
              <a:cxnLst/>
              <a:rect l="l" t="t" r="r" b="b"/>
              <a:pathLst>
                <a:path w="97872" h="76679" extrusionOk="0">
                  <a:moveTo>
                    <a:pt x="0" y="0"/>
                  </a:moveTo>
                  <a:lnTo>
                    <a:pt x="97872" y="76679"/>
                  </a:lnTo>
                </a:path>
              </a:pathLst>
            </a:custGeom>
            <a:noFill/>
            <a:ln w="38500" cap="flat" cmpd="sng">
              <a:solidFill>
                <a:srgbClr val="FFFFFF"/>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1" name="Google Shape;331;p24">
            <a:extLst>
              <a:ext uri="{C183D7F6-B498-43B3-948B-1728B52AA6E4}">
                <adec:decorative xmlns:adec="http://schemas.microsoft.com/office/drawing/2017/decorative" val="1"/>
              </a:ext>
            </a:extLst>
          </p:cNvPr>
          <p:cNvGrpSpPr/>
          <p:nvPr/>
        </p:nvGrpSpPr>
        <p:grpSpPr>
          <a:xfrm>
            <a:off x="4532656" y="3183222"/>
            <a:ext cx="593546" cy="830567"/>
            <a:chOff x="4532656" y="3183222"/>
            <a:chExt cx="593546" cy="830567"/>
          </a:xfrm>
        </p:grpSpPr>
        <p:sp>
          <p:nvSpPr>
            <p:cNvPr id="332" name="Google Shape;332;p24"/>
            <p:cNvSpPr/>
            <p:nvPr/>
          </p:nvSpPr>
          <p:spPr>
            <a:xfrm>
              <a:off x="4532656" y="3183222"/>
              <a:ext cx="593546" cy="830567"/>
            </a:xfrm>
            <a:custGeom>
              <a:avLst/>
              <a:gdLst/>
              <a:ahLst/>
              <a:cxnLst/>
              <a:rect l="l" t="t" r="r" b="b"/>
              <a:pathLst>
                <a:path w="593546" h="830567" extrusionOk="0">
                  <a:moveTo>
                    <a:pt x="288178" y="825944"/>
                  </a:moveTo>
                  <a:cubicBezTo>
                    <a:pt x="150425" y="618640"/>
                    <a:pt x="14983" y="491676"/>
                    <a:pt x="1112" y="325409"/>
                  </a:cubicBezTo>
                  <a:cubicBezTo>
                    <a:pt x="-11604" y="172628"/>
                    <a:pt x="85883" y="35838"/>
                    <a:pt x="236159" y="5975"/>
                  </a:cubicBezTo>
                  <a:cubicBezTo>
                    <a:pt x="426509" y="-31594"/>
                    <a:pt x="593546" y="113095"/>
                    <a:pt x="593546" y="296702"/>
                  </a:cubicBezTo>
                  <a:cubicBezTo>
                    <a:pt x="593546" y="480309"/>
                    <a:pt x="450784" y="607080"/>
                    <a:pt x="305325" y="825944"/>
                  </a:cubicBezTo>
                  <a:cubicBezTo>
                    <a:pt x="301279" y="832109"/>
                    <a:pt x="292224" y="832109"/>
                    <a:pt x="288178" y="825944"/>
                  </a:cubicBezTo>
                  <a:close/>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4"/>
            <p:cNvSpPr/>
            <p:nvPr/>
          </p:nvSpPr>
          <p:spPr>
            <a:xfrm>
              <a:off x="4752632" y="3476456"/>
              <a:ext cx="155092" cy="146037"/>
            </a:xfrm>
            <a:custGeom>
              <a:avLst/>
              <a:gdLst/>
              <a:ahLst/>
              <a:cxnLst/>
              <a:rect l="l" t="t" r="r" b="b"/>
              <a:pathLst>
                <a:path w="155092" h="146037" extrusionOk="0">
                  <a:moveTo>
                    <a:pt x="155093" y="0"/>
                  </a:moveTo>
                  <a:lnTo>
                    <a:pt x="155093" y="146037"/>
                  </a:lnTo>
                  <a:lnTo>
                    <a:pt x="0" y="146037"/>
                  </a:lnTo>
                  <a:lnTo>
                    <a:pt x="0" y="0"/>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24"/>
            <p:cNvSpPr/>
            <p:nvPr/>
          </p:nvSpPr>
          <p:spPr>
            <a:xfrm>
              <a:off x="4679613" y="3327143"/>
              <a:ext cx="298240" cy="149312"/>
            </a:xfrm>
            <a:custGeom>
              <a:avLst/>
              <a:gdLst/>
              <a:ahLst/>
              <a:cxnLst/>
              <a:rect l="l" t="t" r="r" b="b"/>
              <a:pathLst>
                <a:path w="298240" h="149312" extrusionOk="0">
                  <a:moveTo>
                    <a:pt x="298240" y="149313"/>
                  </a:moveTo>
                  <a:lnTo>
                    <a:pt x="298240" y="112707"/>
                  </a:lnTo>
                  <a:lnTo>
                    <a:pt x="150661" y="0"/>
                  </a:lnTo>
                  <a:lnTo>
                    <a:pt x="0" y="112707"/>
                  </a:lnTo>
                  <a:lnTo>
                    <a:pt x="0" y="149313"/>
                  </a:lnTo>
                </a:path>
              </a:pathLst>
            </a:custGeom>
            <a:noFill/>
            <a:ln w="3850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5" name="Google Shape;335;p24">
            <a:extLst>
              <a:ext uri="{C183D7F6-B498-43B3-948B-1728B52AA6E4}">
                <adec:decorative xmlns:adec="http://schemas.microsoft.com/office/drawing/2017/decorative" val="1"/>
              </a:ext>
            </a:extLst>
          </p:cNvPr>
          <p:cNvSpPr/>
          <p:nvPr/>
        </p:nvSpPr>
        <p:spPr>
          <a:xfrm>
            <a:off x="9712078" y="406991"/>
            <a:ext cx="7458530" cy="46489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6" name="Google Shape;336;p24">
            <a:extLst>
              <a:ext uri="{C183D7F6-B498-43B3-948B-1728B52AA6E4}">
                <adec:decorative xmlns:adec="http://schemas.microsoft.com/office/drawing/2017/decorative" val="1"/>
              </a:ext>
            </a:extLst>
          </p:cNvPr>
          <p:cNvSpPr/>
          <p:nvPr/>
        </p:nvSpPr>
        <p:spPr>
          <a:xfrm>
            <a:off x="9319644" y="1144038"/>
            <a:ext cx="2877680" cy="17329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7" name="Google Shape;337;p24"/>
          <p:cNvSpPr txBox="1"/>
          <p:nvPr/>
        </p:nvSpPr>
        <p:spPr>
          <a:xfrm>
            <a:off x="8631470" y="1237872"/>
            <a:ext cx="2069753"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Outreach </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24"/>
          <p:cNvSpPr txBox="1"/>
          <p:nvPr/>
        </p:nvSpPr>
        <p:spPr>
          <a:xfrm>
            <a:off x="8250277" y="1613448"/>
            <a:ext cx="3080314" cy="10772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Original hypothesis was it was a lack of available resources. It was lack of understanding and basic knowledge of Participant Direction</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24"/>
          <p:cNvSpPr txBox="1"/>
          <p:nvPr/>
        </p:nvSpPr>
        <p:spPr>
          <a:xfrm>
            <a:off x="2353796" y="5567093"/>
            <a:ext cx="6587230"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a:ln>
                  <a:noFill/>
                </a:ln>
                <a:solidFill>
                  <a:srgbClr val="000000"/>
                </a:solidFill>
                <a:effectLst/>
                <a:uLnTx/>
                <a:uFillTx/>
                <a:latin typeface="Calibri"/>
                <a:ea typeface="Calibri"/>
                <a:cs typeface="Calibri"/>
                <a:sym typeface="Calibri"/>
              </a:rPr>
              <a:t>What we tried, but later changed…..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1"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Pivoted from two drivers (Driver 1 and Driver 4) to just Driver 1</a:t>
            </a:r>
            <a:endParaRPr kumimoji="0" sz="10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339;p24">
            <a:extLst>
              <a:ext uri="{C183D7F6-B498-43B3-948B-1728B52AA6E4}">
                <adec:decorative xmlns:adec="http://schemas.microsoft.com/office/drawing/2017/decorative" val="1"/>
              </a:ext>
            </a:extLst>
          </p:cNvPr>
          <p:cNvSpPr/>
          <p:nvPr/>
        </p:nvSpPr>
        <p:spPr>
          <a:xfrm>
            <a:off x="1147328" y="5380570"/>
            <a:ext cx="1127532" cy="1127532"/>
          </a:xfrm>
          <a:custGeom>
            <a:avLst/>
            <a:gdLst/>
            <a:ahLst/>
            <a:cxnLst/>
            <a:rect l="l" t="t" r="r" b="b"/>
            <a:pathLst>
              <a:path w="1127532" h="1127532" extrusionOk="0">
                <a:moveTo>
                  <a:pt x="1127533" y="563766"/>
                </a:moveTo>
                <a:cubicBezTo>
                  <a:pt x="1127533" y="875126"/>
                  <a:pt x="875126" y="1127533"/>
                  <a:pt x="563766" y="1127533"/>
                </a:cubicBezTo>
                <a:cubicBezTo>
                  <a:pt x="252407" y="1127533"/>
                  <a:pt x="0" y="875126"/>
                  <a:pt x="0" y="563766"/>
                </a:cubicBezTo>
                <a:cubicBezTo>
                  <a:pt x="0" y="252407"/>
                  <a:pt x="252406" y="0"/>
                  <a:pt x="563766" y="0"/>
                </a:cubicBezTo>
                <a:cubicBezTo>
                  <a:pt x="875126" y="0"/>
                  <a:pt x="1127533" y="252407"/>
                  <a:pt x="1127533" y="563766"/>
                </a:cubicBezTo>
                <a:close/>
              </a:path>
            </a:pathLst>
          </a:custGeom>
          <a:solidFill>
            <a:srgbClr val="8F6F6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0" name="Google Shape;340;p24">
            <a:extLst>
              <a:ext uri="{C183D7F6-B498-43B3-948B-1728B52AA6E4}">
                <adec:decorative xmlns:adec="http://schemas.microsoft.com/office/drawing/2017/decorative" val="1"/>
              </a:ext>
            </a:extLst>
          </p:cNvPr>
          <p:cNvGrpSpPr/>
          <p:nvPr/>
        </p:nvGrpSpPr>
        <p:grpSpPr>
          <a:xfrm>
            <a:off x="1404965" y="5638206"/>
            <a:ext cx="612225" cy="612042"/>
            <a:chOff x="5761065" y="2477711"/>
            <a:chExt cx="612225" cy="612042"/>
          </a:xfrm>
        </p:grpSpPr>
        <p:sp>
          <p:nvSpPr>
            <p:cNvPr id="341" name="Google Shape;341;p24"/>
            <p:cNvSpPr/>
            <p:nvPr/>
          </p:nvSpPr>
          <p:spPr>
            <a:xfrm>
              <a:off x="5761065" y="2477711"/>
              <a:ext cx="435401" cy="435401"/>
            </a:xfrm>
            <a:custGeom>
              <a:avLst/>
              <a:gdLst/>
              <a:ahLst/>
              <a:cxnLst/>
              <a:rect l="l" t="t" r="r" b="b"/>
              <a:pathLst>
                <a:path w="435401" h="435401" extrusionOk="0">
                  <a:moveTo>
                    <a:pt x="63793" y="63793"/>
                  </a:moveTo>
                  <a:cubicBezTo>
                    <a:pt x="-21264" y="148721"/>
                    <a:pt x="-21264" y="286551"/>
                    <a:pt x="63793" y="371609"/>
                  </a:cubicBezTo>
                  <a:cubicBezTo>
                    <a:pt x="148721" y="456666"/>
                    <a:pt x="286551" y="456666"/>
                    <a:pt x="371609" y="371609"/>
                  </a:cubicBezTo>
                  <a:cubicBezTo>
                    <a:pt x="456666" y="286551"/>
                    <a:pt x="456666" y="148851"/>
                    <a:pt x="371609" y="63793"/>
                  </a:cubicBezTo>
                  <a:cubicBezTo>
                    <a:pt x="286551" y="-21264"/>
                    <a:pt x="148851" y="-21264"/>
                    <a:pt x="63793" y="63793"/>
                  </a:cubicBezTo>
                  <a:close/>
                </a:path>
              </a:pathLst>
            </a:custGeom>
            <a:noFill/>
            <a:ln w="259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p24"/>
            <p:cNvSpPr/>
            <p:nvPr/>
          </p:nvSpPr>
          <p:spPr>
            <a:xfrm rot="-2700000">
              <a:off x="6192031" y="2873782"/>
              <a:ext cx="100487" cy="169985"/>
            </a:xfrm>
            <a:custGeom>
              <a:avLst/>
              <a:gdLst/>
              <a:ahLst/>
              <a:cxnLst/>
              <a:rect l="l" t="t" r="r" b="b"/>
              <a:pathLst>
                <a:path w="100487" h="169985" extrusionOk="0">
                  <a:moveTo>
                    <a:pt x="0" y="0"/>
                  </a:moveTo>
                  <a:lnTo>
                    <a:pt x="100488" y="0"/>
                  </a:lnTo>
                  <a:lnTo>
                    <a:pt x="100488" y="169986"/>
                  </a:lnTo>
                  <a:lnTo>
                    <a:pt x="0" y="169986"/>
                  </a:lnTo>
                  <a:close/>
                </a:path>
              </a:pathLst>
            </a:custGeom>
            <a:noFill/>
            <a:ln w="259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4"/>
            <p:cNvSpPr/>
            <p:nvPr/>
          </p:nvSpPr>
          <p:spPr>
            <a:xfrm>
              <a:off x="6132674" y="2849320"/>
              <a:ext cx="50308" cy="50308"/>
            </a:xfrm>
            <a:custGeom>
              <a:avLst/>
              <a:gdLst/>
              <a:ahLst/>
              <a:cxnLst/>
              <a:rect l="l" t="t" r="r" b="b"/>
              <a:pathLst>
                <a:path w="50308" h="50308" extrusionOk="0">
                  <a:moveTo>
                    <a:pt x="0" y="0"/>
                  </a:moveTo>
                  <a:lnTo>
                    <a:pt x="50309" y="50309"/>
                  </a:lnTo>
                </a:path>
              </a:pathLst>
            </a:custGeom>
            <a:noFill/>
            <a:ln w="259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p24"/>
            <p:cNvSpPr/>
            <p:nvPr/>
          </p:nvSpPr>
          <p:spPr>
            <a:xfrm rot="-2700000">
              <a:off x="6292529" y="3008992"/>
              <a:ext cx="66905" cy="66905"/>
            </a:xfrm>
            <a:custGeom>
              <a:avLst/>
              <a:gdLst/>
              <a:ahLst/>
              <a:cxnLst/>
              <a:rect l="l" t="t" r="r" b="b"/>
              <a:pathLst>
                <a:path w="66905" h="66905" extrusionOk="0">
                  <a:moveTo>
                    <a:pt x="0" y="0"/>
                  </a:moveTo>
                  <a:lnTo>
                    <a:pt x="66905" y="0"/>
                  </a:lnTo>
                  <a:lnTo>
                    <a:pt x="66905" y="66905"/>
                  </a:lnTo>
                  <a:lnTo>
                    <a:pt x="0" y="66905"/>
                  </a:lnTo>
                  <a:close/>
                </a:path>
              </a:pathLst>
            </a:custGeom>
            <a:noFill/>
            <a:ln w="259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 name="Google Shape;345;p24"/>
            <p:cNvGrpSpPr/>
            <p:nvPr/>
          </p:nvGrpSpPr>
          <p:grpSpPr>
            <a:xfrm>
              <a:off x="5890856" y="2572105"/>
              <a:ext cx="175820" cy="246485"/>
              <a:chOff x="5890856" y="2572105"/>
              <a:chExt cx="175820" cy="246485"/>
            </a:xfrm>
          </p:grpSpPr>
          <p:sp>
            <p:nvSpPr>
              <p:cNvPr id="346" name="Google Shape;346;p24"/>
              <p:cNvSpPr/>
              <p:nvPr/>
            </p:nvSpPr>
            <p:spPr>
              <a:xfrm>
                <a:off x="5890856" y="2572105"/>
                <a:ext cx="175820" cy="246485"/>
              </a:xfrm>
              <a:custGeom>
                <a:avLst/>
                <a:gdLst/>
                <a:ahLst/>
                <a:cxnLst/>
                <a:rect l="l" t="t" r="r" b="b"/>
                <a:pathLst>
                  <a:path w="175820" h="246485" extrusionOk="0">
                    <a:moveTo>
                      <a:pt x="87910" y="246486"/>
                    </a:moveTo>
                    <a:cubicBezTo>
                      <a:pt x="100358" y="172190"/>
                      <a:pt x="175820" y="154945"/>
                      <a:pt x="175820" y="87910"/>
                    </a:cubicBezTo>
                    <a:cubicBezTo>
                      <a:pt x="175820" y="39287"/>
                      <a:pt x="136403" y="0"/>
                      <a:pt x="87910" y="0"/>
                    </a:cubicBezTo>
                    <a:cubicBezTo>
                      <a:pt x="39417" y="0"/>
                      <a:pt x="0" y="39417"/>
                      <a:pt x="0" y="87910"/>
                    </a:cubicBezTo>
                    <a:cubicBezTo>
                      <a:pt x="0" y="154945"/>
                      <a:pt x="75462" y="172060"/>
                      <a:pt x="87910" y="246486"/>
                    </a:cubicBezTo>
                    <a:close/>
                  </a:path>
                </a:pathLst>
              </a:custGeom>
              <a:noFill/>
              <a:ln w="259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 name="Google Shape;347;p24"/>
              <p:cNvSpPr/>
              <p:nvPr/>
            </p:nvSpPr>
            <p:spPr>
              <a:xfrm>
                <a:off x="5947777" y="2625395"/>
                <a:ext cx="61977" cy="61978"/>
              </a:xfrm>
              <a:custGeom>
                <a:avLst/>
                <a:gdLst/>
                <a:ahLst/>
                <a:cxnLst/>
                <a:rect l="l" t="t" r="r" b="b"/>
                <a:pathLst>
                  <a:path w="61977" h="61978" extrusionOk="0">
                    <a:moveTo>
                      <a:pt x="61978" y="30989"/>
                    </a:moveTo>
                    <a:cubicBezTo>
                      <a:pt x="61978" y="48104"/>
                      <a:pt x="48105" y="61978"/>
                      <a:pt x="30989" y="61978"/>
                    </a:cubicBezTo>
                    <a:cubicBezTo>
                      <a:pt x="13874" y="61978"/>
                      <a:pt x="0" y="48104"/>
                      <a:pt x="0" y="30989"/>
                    </a:cubicBezTo>
                    <a:cubicBezTo>
                      <a:pt x="0" y="13874"/>
                      <a:pt x="13874" y="0"/>
                      <a:pt x="30989" y="0"/>
                    </a:cubicBezTo>
                    <a:cubicBezTo>
                      <a:pt x="48105" y="0"/>
                      <a:pt x="61978" y="13874"/>
                      <a:pt x="61978" y="30989"/>
                    </a:cubicBezTo>
                    <a:close/>
                  </a:path>
                </a:pathLst>
              </a:custGeom>
              <a:noFill/>
              <a:ln w="259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2" name="Title 1">
            <a:extLst>
              <a:ext uri="{FF2B5EF4-FFF2-40B4-BE49-F238E27FC236}">
                <a16:creationId xmlns:a16="http://schemas.microsoft.com/office/drawing/2014/main" id="{D9DF0369-C672-66C4-7DAB-C9E323F66270}"/>
              </a:ext>
            </a:extLst>
          </p:cNvPr>
          <p:cNvSpPr>
            <a:spLocks noGrp="1"/>
          </p:cNvSpPr>
          <p:nvPr>
            <p:ph type="ctrTitle"/>
          </p:nvPr>
        </p:nvSpPr>
        <p:spPr>
          <a:xfrm>
            <a:off x="1524000" y="-2387600"/>
            <a:ext cx="9144000" cy="2387600"/>
          </a:xfrm>
        </p:spPr>
        <p:txBody>
          <a:bodyPr spcFirstLastPara="1" wrap="square" lIns="91425" tIns="45700" rIns="91425" bIns="45700" anchor="b" anchorCtr="0">
            <a:normAutofit/>
          </a:bodyPr>
          <a:lstStyle/>
          <a:p>
            <a:r>
              <a:rPr lang="en-US" dirty="0"/>
              <a:t>lessons learned</a:t>
            </a:r>
          </a:p>
        </p:txBody>
      </p:sp>
      <p:grpSp>
        <p:nvGrpSpPr>
          <p:cNvPr id="353" name="Google Shape;353;p8">
            <a:extLst>
              <a:ext uri="{C183D7F6-B498-43B3-948B-1728B52AA6E4}">
                <adec:decorative xmlns:adec="http://schemas.microsoft.com/office/drawing/2017/decorative" val="1"/>
              </a:ext>
            </a:extLst>
          </p:cNvPr>
          <p:cNvGrpSpPr/>
          <p:nvPr/>
        </p:nvGrpSpPr>
        <p:grpSpPr>
          <a:xfrm>
            <a:off x="-46680" y="0"/>
            <a:ext cx="3962400" cy="3429000"/>
            <a:chOff x="-7284" y="-117474"/>
            <a:chExt cx="3962400" cy="3429000"/>
          </a:xfrm>
        </p:grpSpPr>
        <p:sp>
          <p:nvSpPr>
            <p:cNvPr id="354" name="Google Shape;354;p8"/>
            <p:cNvSpPr/>
            <p:nvPr/>
          </p:nvSpPr>
          <p:spPr>
            <a:xfrm rot="10800000" flipH="1">
              <a:off x="-7284" y="-117474"/>
              <a:ext cx="3962400" cy="3429000"/>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5" name="Google Shape;355;p8"/>
            <p:cNvSpPr/>
            <p:nvPr/>
          </p:nvSpPr>
          <p:spPr>
            <a:xfrm rot="10800000" flipH="1">
              <a:off x="400610" y="232424"/>
              <a:ext cx="3132044" cy="2715208"/>
            </a:xfrm>
            <a:prstGeom prst="triangle">
              <a:avLst>
                <a:gd name="adj" fmla="val 50000"/>
              </a:avLst>
            </a:prstGeom>
            <a:solidFill>
              <a:schemeClr val="lt1"/>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6" name="Google Shape;356;p8"/>
            <p:cNvSpPr/>
            <p:nvPr/>
          </p:nvSpPr>
          <p:spPr>
            <a:xfrm rot="10800000" flipH="1">
              <a:off x="229440" y="-19503"/>
              <a:ext cx="3488951" cy="2715208"/>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7" name="Google Shape;357;p8" descr="Mountains outline"/>
            <p:cNvPicPr preferRelativeResize="0"/>
            <p:nvPr/>
          </p:nvPicPr>
          <p:blipFill rotWithShape="1">
            <a:blip r:embed="rId3">
              <a:alphaModFix/>
            </a:blip>
            <a:srcRect/>
            <a:stretch/>
          </p:blipFill>
          <p:spPr>
            <a:xfrm>
              <a:off x="1460024" y="1199968"/>
              <a:ext cx="972782" cy="972782"/>
            </a:xfrm>
            <a:prstGeom prst="rect">
              <a:avLst/>
            </a:prstGeom>
            <a:noFill/>
            <a:ln>
              <a:noFill/>
            </a:ln>
          </p:spPr>
        </p:pic>
        <p:sp>
          <p:nvSpPr>
            <p:cNvPr id="358" name="Google Shape;358;p8"/>
            <p:cNvSpPr txBox="1"/>
            <p:nvPr/>
          </p:nvSpPr>
          <p:spPr>
            <a:xfrm>
              <a:off x="1076883" y="240490"/>
              <a:ext cx="1591672" cy="1114380"/>
            </a:xfrm>
            <a:prstGeom prst="rect">
              <a:avLst/>
            </a:prstGeom>
            <a:no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Impact"/>
                  <a:ea typeface="Impact"/>
                  <a:cs typeface="Impact"/>
                  <a:sym typeface="Impact"/>
                </a:rPr>
                <a:t>Lessons Learned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9" name="Google Shape;359;p8">
            <a:extLst>
              <a:ext uri="{C183D7F6-B498-43B3-948B-1728B52AA6E4}">
                <adec:decorative xmlns:adec="http://schemas.microsoft.com/office/drawing/2017/decorative" val="1"/>
              </a:ext>
            </a:extLst>
          </p:cNvPr>
          <p:cNvSpPr/>
          <p:nvPr/>
        </p:nvSpPr>
        <p:spPr>
          <a:xfrm>
            <a:off x="3800" y="6574135"/>
            <a:ext cx="12199284" cy="103091"/>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0" name="Google Shape;360;p8">
            <a:extLst>
              <a:ext uri="{C183D7F6-B498-43B3-948B-1728B52AA6E4}">
                <adec:decorative xmlns:adec="http://schemas.microsoft.com/office/drawing/2017/decorative" val="1"/>
              </a:ext>
            </a:extLst>
          </p:cNvPr>
          <p:cNvSpPr/>
          <p:nvPr/>
        </p:nvSpPr>
        <p:spPr>
          <a:xfrm>
            <a:off x="-136"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61" name="Google Shape;361;p8">
            <a:extLst>
              <a:ext uri="{C183D7F6-B498-43B3-948B-1728B52AA6E4}">
                <adec:decorative xmlns:adec="http://schemas.microsoft.com/office/drawing/2017/decorative" val="1"/>
              </a:ext>
            </a:extLst>
          </p:cNvPr>
          <p:cNvGrpSpPr/>
          <p:nvPr/>
        </p:nvGrpSpPr>
        <p:grpSpPr>
          <a:xfrm>
            <a:off x="-125152" y="329888"/>
            <a:ext cx="12317152" cy="6198223"/>
            <a:chOff x="1627434" y="884893"/>
            <a:chExt cx="10203278" cy="5119535"/>
          </a:xfrm>
        </p:grpSpPr>
        <p:sp>
          <p:nvSpPr>
            <p:cNvPr id="362" name="Google Shape;362;p8"/>
            <p:cNvSpPr/>
            <p:nvPr/>
          </p:nvSpPr>
          <p:spPr>
            <a:xfrm>
              <a:off x="5572462" y="2063634"/>
              <a:ext cx="4645119" cy="841495"/>
            </a:xfrm>
            <a:custGeom>
              <a:avLst/>
              <a:gdLst/>
              <a:ahLst/>
              <a:cxnLst/>
              <a:rect l="l" t="t" r="r" b="b"/>
              <a:pathLst>
                <a:path w="2787166" h="841495" extrusionOk="0">
                  <a:moveTo>
                    <a:pt x="2634854" y="420607"/>
                  </a:moveTo>
                  <a:lnTo>
                    <a:pt x="2785816" y="26922"/>
                  </a:lnTo>
                  <a:cubicBezTo>
                    <a:pt x="2788213" y="20861"/>
                    <a:pt x="2787366" y="13954"/>
                    <a:pt x="2783702" y="8598"/>
                  </a:cubicBezTo>
                  <a:cubicBezTo>
                    <a:pt x="2780037" y="3242"/>
                    <a:pt x="2773835" y="0"/>
                    <a:pt x="2767351" y="0"/>
                  </a:cubicBezTo>
                  <a:lnTo>
                    <a:pt x="19875" y="0"/>
                  </a:lnTo>
                  <a:cubicBezTo>
                    <a:pt x="8880" y="0"/>
                    <a:pt x="0" y="8880"/>
                    <a:pt x="0" y="19874"/>
                  </a:cubicBezTo>
                  <a:lnTo>
                    <a:pt x="0" y="821621"/>
                  </a:lnTo>
                  <a:cubicBezTo>
                    <a:pt x="0" y="832616"/>
                    <a:pt x="8880" y="841495"/>
                    <a:pt x="19875" y="841495"/>
                  </a:cubicBezTo>
                  <a:lnTo>
                    <a:pt x="2767351" y="841495"/>
                  </a:lnTo>
                  <a:cubicBezTo>
                    <a:pt x="2773835" y="841495"/>
                    <a:pt x="2780037" y="838254"/>
                    <a:pt x="2783702" y="832897"/>
                  </a:cubicBezTo>
                  <a:cubicBezTo>
                    <a:pt x="2787366" y="827541"/>
                    <a:pt x="2788213" y="820634"/>
                    <a:pt x="2785816" y="814573"/>
                  </a:cubicBezTo>
                  <a:lnTo>
                    <a:pt x="2634854" y="420889"/>
                  </a:lnTo>
                  <a:close/>
                </a:path>
              </a:pathLst>
            </a:custGeom>
            <a:solidFill>
              <a:srgbClr val="33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363;p8"/>
            <p:cNvSpPr/>
            <p:nvPr/>
          </p:nvSpPr>
          <p:spPr>
            <a:xfrm>
              <a:off x="6064799" y="3096693"/>
              <a:ext cx="4845376" cy="841495"/>
            </a:xfrm>
            <a:custGeom>
              <a:avLst/>
              <a:gdLst/>
              <a:ahLst/>
              <a:cxnLst/>
              <a:rect l="l" t="t" r="r" b="b"/>
              <a:pathLst>
                <a:path w="2940524" h="841495" extrusionOk="0">
                  <a:moveTo>
                    <a:pt x="2788212" y="420607"/>
                  </a:moveTo>
                  <a:lnTo>
                    <a:pt x="2939174" y="26922"/>
                  </a:lnTo>
                  <a:cubicBezTo>
                    <a:pt x="2941570" y="20861"/>
                    <a:pt x="2940724" y="13954"/>
                    <a:pt x="2937060" y="8598"/>
                  </a:cubicBezTo>
                  <a:cubicBezTo>
                    <a:pt x="2933395" y="3242"/>
                    <a:pt x="2927193" y="0"/>
                    <a:pt x="2920708" y="0"/>
                  </a:cubicBezTo>
                  <a:lnTo>
                    <a:pt x="19875" y="0"/>
                  </a:lnTo>
                  <a:cubicBezTo>
                    <a:pt x="8880" y="0"/>
                    <a:pt x="0" y="8880"/>
                    <a:pt x="0" y="19874"/>
                  </a:cubicBezTo>
                  <a:lnTo>
                    <a:pt x="0" y="821621"/>
                  </a:lnTo>
                  <a:cubicBezTo>
                    <a:pt x="0" y="832615"/>
                    <a:pt x="8880" y="841496"/>
                    <a:pt x="19875" y="841496"/>
                  </a:cubicBezTo>
                  <a:lnTo>
                    <a:pt x="2920708" y="841496"/>
                  </a:lnTo>
                  <a:cubicBezTo>
                    <a:pt x="2927193" y="841496"/>
                    <a:pt x="2933395" y="838254"/>
                    <a:pt x="2937060" y="832897"/>
                  </a:cubicBezTo>
                  <a:cubicBezTo>
                    <a:pt x="2940724" y="827541"/>
                    <a:pt x="2941570" y="820634"/>
                    <a:pt x="2939174" y="814573"/>
                  </a:cubicBezTo>
                  <a:lnTo>
                    <a:pt x="2788212" y="420889"/>
                  </a:lnTo>
                  <a:close/>
                </a:path>
              </a:pathLst>
            </a:custGeom>
            <a:solidFill>
              <a:srgbClr val="BC4E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64;p8"/>
            <p:cNvSpPr/>
            <p:nvPr/>
          </p:nvSpPr>
          <p:spPr>
            <a:xfrm>
              <a:off x="6823705" y="4129877"/>
              <a:ext cx="4638793" cy="841495"/>
            </a:xfrm>
            <a:custGeom>
              <a:avLst/>
              <a:gdLst/>
              <a:ahLst/>
              <a:cxnLst/>
              <a:rect l="l" t="t" r="r" b="b"/>
              <a:pathLst>
                <a:path w="2883437" h="841495" extrusionOk="0">
                  <a:moveTo>
                    <a:pt x="2731125" y="420607"/>
                  </a:moveTo>
                  <a:lnTo>
                    <a:pt x="2882088" y="26922"/>
                  </a:lnTo>
                  <a:cubicBezTo>
                    <a:pt x="2884483" y="20861"/>
                    <a:pt x="2883638" y="13954"/>
                    <a:pt x="2879973" y="8598"/>
                  </a:cubicBezTo>
                  <a:cubicBezTo>
                    <a:pt x="2876308" y="3242"/>
                    <a:pt x="2870106" y="0"/>
                    <a:pt x="2863623" y="0"/>
                  </a:cubicBezTo>
                  <a:lnTo>
                    <a:pt x="19875" y="0"/>
                  </a:lnTo>
                  <a:cubicBezTo>
                    <a:pt x="8880" y="0"/>
                    <a:pt x="0" y="8880"/>
                    <a:pt x="0" y="19874"/>
                  </a:cubicBezTo>
                  <a:lnTo>
                    <a:pt x="0" y="821621"/>
                  </a:lnTo>
                  <a:cubicBezTo>
                    <a:pt x="0" y="832616"/>
                    <a:pt x="8880" y="841495"/>
                    <a:pt x="19875" y="841495"/>
                  </a:cubicBezTo>
                  <a:lnTo>
                    <a:pt x="2863623" y="841495"/>
                  </a:lnTo>
                  <a:cubicBezTo>
                    <a:pt x="2870247" y="841495"/>
                    <a:pt x="2876308" y="838254"/>
                    <a:pt x="2879973" y="832897"/>
                  </a:cubicBezTo>
                  <a:cubicBezTo>
                    <a:pt x="2883638" y="827541"/>
                    <a:pt x="2884483" y="820634"/>
                    <a:pt x="2882088" y="814573"/>
                  </a:cubicBezTo>
                  <a:lnTo>
                    <a:pt x="2731125" y="420889"/>
                  </a:lnTo>
                  <a:close/>
                </a:path>
              </a:pathLst>
            </a:custGeom>
            <a:solidFill>
              <a:srgbClr val="39434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65;p8"/>
            <p:cNvSpPr/>
            <p:nvPr/>
          </p:nvSpPr>
          <p:spPr>
            <a:xfrm>
              <a:off x="7582743" y="5162933"/>
              <a:ext cx="4247969" cy="841495"/>
            </a:xfrm>
            <a:custGeom>
              <a:avLst/>
              <a:gdLst/>
              <a:ahLst/>
              <a:cxnLst/>
              <a:rect l="l" t="t" r="r" b="b"/>
              <a:pathLst>
                <a:path w="2826210" h="841495" extrusionOk="0">
                  <a:moveTo>
                    <a:pt x="2673899" y="420607"/>
                  </a:moveTo>
                  <a:lnTo>
                    <a:pt x="2824860" y="26922"/>
                  </a:lnTo>
                  <a:cubicBezTo>
                    <a:pt x="2827257" y="20861"/>
                    <a:pt x="2826410" y="13955"/>
                    <a:pt x="2822746" y="8598"/>
                  </a:cubicBezTo>
                  <a:cubicBezTo>
                    <a:pt x="2819081" y="3242"/>
                    <a:pt x="2812879" y="0"/>
                    <a:pt x="2806395" y="0"/>
                  </a:cubicBezTo>
                  <a:lnTo>
                    <a:pt x="19874" y="0"/>
                  </a:lnTo>
                  <a:cubicBezTo>
                    <a:pt x="8880" y="0"/>
                    <a:pt x="0" y="8880"/>
                    <a:pt x="0" y="19875"/>
                  </a:cubicBezTo>
                  <a:lnTo>
                    <a:pt x="0" y="821621"/>
                  </a:lnTo>
                  <a:cubicBezTo>
                    <a:pt x="0" y="832616"/>
                    <a:pt x="8880" y="841496"/>
                    <a:pt x="19874" y="841496"/>
                  </a:cubicBezTo>
                  <a:lnTo>
                    <a:pt x="2806395" y="841496"/>
                  </a:lnTo>
                  <a:cubicBezTo>
                    <a:pt x="2812879" y="841496"/>
                    <a:pt x="2819081" y="838254"/>
                    <a:pt x="2822746" y="832898"/>
                  </a:cubicBezTo>
                  <a:cubicBezTo>
                    <a:pt x="2826410" y="827541"/>
                    <a:pt x="2827257" y="820634"/>
                    <a:pt x="2824860" y="814574"/>
                  </a:cubicBezTo>
                  <a:lnTo>
                    <a:pt x="2673899" y="420889"/>
                  </a:lnTo>
                  <a:close/>
                </a:path>
              </a:pathLst>
            </a:custGeom>
            <a:solidFill>
              <a:srgbClr val="FFC30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66" name="Google Shape;366;p8"/>
            <p:cNvGrpSpPr/>
            <p:nvPr/>
          </p:nvGrpSpPr>
          <p:grpSpPr>
            <a:xfrm>
              <a:off x="2573517" y="884893"/>
              <a:ext cx="5738099" cy="5119395"/>
              <a:chOff x="2573517" y="884893"/>
              <a:chExt cx="5738099" cy="5119395"/>
            </a:xfrm>
          </p:grpSpPr>
          <p:sp>
            <p:nvSpPr>
              <p:cNvPr id="367" name="Google Shape;367;p8"/>
              <p:cNvSpPr/>
              <p:nvPr/>
            </p:nvSpPr>
            <p:spPr>
              <a:xfrm>
                <a:off x="5455789" y="908013"/>
                <a:ext cx="37873" cy="887106"/>
              </a:xfrm>
              <a:custGeom>
                <a:avLst/>
                <a:gdLst/>
                <a:ahLst/>
                <a:cxnLst/>
                <a:rect l="l" t="t" r="r" b="b"/>
                <a:pathLst>
                  <a:path w="45668" h="733665" extrusionOk="0">
                    <a:moveTo>
                      <a:pt x="38903" y="0"/>
                    </a:moveTo>
                    <a:lnTo>
                      <a:pt x="6625" y="0"/>
                    </a:lnTo>
                    <a:cubicBezTo>
                      <a:pt x="2960" y="0"/>
                      <a:pt x="0" y="2960"/>
                      <a:pt x="0" y="6625"/>
                    </a:cubicBezTo>
                    <a:lnTo>
                      <a:pt x="0" y="653040"/>
                    </a:lnTo>
                    <a:lnTo>
                      <a:pt x="45669" y="733666"/>
                    </a:lnTo>
                    <a:lnTo>
                      <a:pt x="45669" y="6766"/>
                    </a:lnTo>
                    <a:cubicBezTo>
                      <a:pt x="45669" y="3101"/>
                      <a:pt x="42709" y="141"/>
                      <a:pt x="39044" y="141"/>
                    </a:cubicBezTo>
                    <a:close/>
                  </a:path>
                </a:pathLst>
              </a:custGeom>
              <a:solidFill>
                <a:srgbClr val="8597AB">
                  <a:alpha val="48627"/>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68" name="Google Shape;368;p8"/>
              <p:cNvGrpSpPr/>
              <p:nvPr/>
            </p:nvGrpSpPr>
            <p:grpSpPr>
              <a:xfrm>
                <a:off x="2573517" y="1698847"/>
                <a:ext cx="5738099" cy="4305441"/>
                <a:chOff x="2573517" y="1698847"/>
                <a:chExt cx="5738099" cy="4305441"/>
              </a:xfrm>
            </p:grpSpPr>
            <p:sp>
              <p:nvSpPr>
                <p:cNvPr id="369" name="Google Shape;369;p8"/>
                <p:cNvSpPr/>
                <p:nvPr/>
              </p:nvSpPr>
              <p:spPr>
                <a:xfrm>
                  <a:off x="2573518" y="1698848"/>
                  <a:ext cx="5738098" cy="4305440"/>
                </a:xfrm>
                <a:custGeom>
                  <a:avLst/>
                  <a:gdLst/>
                  <a:ahLst/>
                  <a:cxnLst/>
                  <a:rect l="l" t="t" r="r" b="b"/>
                  <a:pathLst>
                    <a:path w="5738098" h="4305440" extrusionOk="0">
                      <a:moveTo>
                        <a:pt x="5738099" y="4305441"/>
                      </a:moveTo>
                      <a:lnTo>
                        <a:pt x="2874476" y="0"/>
                      </a:lnTo>
                      <a:lnTo>
                        <a:pt x="0" y="4305441"/>
                      </a:lnTo>
                      <a:lnTo>
                        <a:pt x="5738099" y="4305441"/>
                      </a:lnTo>
                      <a:close/>
                    </a:path>
                  </a:pathLst>
                </a:custGeom>
                <a:solidFill>
                  <a:srgbClr val="DBDB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70;p8"/>
                <p:cNvSpPr/>
                <p:nvPr/>
              </p:nvSpPr>
              <p:spPr>
                <a:xfrm>
                  <a:off x="2573517" y="3281056"/>
                  <a:ext cx="2844734" cy="2723231"/>
                </a:xfrm>
                <a:custGeom>
                  <a:avLst/>
                  <a:gdLst/>
                  <a:ahLst/>
                  <a:cxnLst/>
                  <a:rect l="l" t="t" r="r" b="b"/>
                  <a:pathLst>
                    <a:path w="2844734" h="2723231" extrusionOk="0">
                      <a:moveTo>
                        <a:pt x="2497142" y="0"/>
                      </a:moveTo>
                      <a:lnTo>
                        <a:pt x="2245116" y="1064344"/>
                      </a:lnTo>
                      <a:lnTo>
                        <a:pt x="2844735" y="2723232"/>
                      </a:lnTo>
                      <a:lnTo>
                        <a:pt x="0" y="2723232"/>
                      </a:lnTo>
                      <a:lnTo>
                        <a:pt x="1500033" y="476566"/>
                      </a:lnTo>
                      <a:lnTo>
                        <a:pt x="2497142" y="0"/>
                      </a:lnTo>
                      <a:close/>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1" name="Google Shape;371;p8"/>
                <p:cNvSpPr/>
                <p:nvPr/>
              </p:nvSpPr>
              <p:spPr>
                <a:xfrm>
                  <a:off x="2573518" y="3623010"/>
                  <a:ext cx="1781518" cy="2381277"/>
                </a:xfrm>
                <a:custGeom>
                  <a:avLst/>
                  <a:gdLst/>
                  <a:ahLst/>
                  <a:cxnLst/>
                  <a:rect l="l" t="t" r="r" b="b"/>
                  <a:pathLst>
                    <a:path w="1781518" h="2381277" extrusionOk="0">
                      <a:moveTo>
                        <a:pt x="430192" y="2381277"/>
                      </a:moveTo>
                      <a:lnTo>
                        <a:pt x="1781518" y="0"/>
                      </a:lnTo>
                      <a:lnTo>
                        <a:pt x="1500033" y="134611"/>
                      </a:lnTo>
                      <a:lnTo>
                        <a:pt x="0" y="2381277"/>
                      </a:lnTo>
                      <a:lnTo>
                        <a:pt x="430192" y="2381277"/>
                      </a:lnTo>
                      <a:close/>
                    </a:path>
                  </a:pathLst>
                </a:custGeom>
                <a:solidFill>
                  <a:srgbClr val="A5A5A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72;p8"/>
                <p:cNvSpPr/>
                <p:nvPr/>
              </p:nvSpPr>
              <p:spPr>
                <a:xfrm>
                  <a:off x="4073551" y="1698848"/>
                  <a:ext cx="2686020" cy="2535340"/>
                </a:xfrm>
                <a:custGeom>
                  <a:avLst/>
                  <a:gdLst/>
                  <a:ahLst/>
                  <a:cxnLst/>
                  <a:rect l="l" t="t" r="r" b="b"/>
                  <a:pathLst>
                    <a:path w="2686020" h="2535340" extrusionOk="0">
                      <a:moveTo>
                        <a:pt x="2686020" y="1972088"/>
                      </a:moveTo>
                      <a:lnTo>
                        <a:pt x="2199870" y="1888925"/>
                      </a:lnTo>
                      <a:lnTo>
                        <a:pt x="2030302" y="1859889"/>
                      </a:lnTo>
                      <a:lnTo>
                        <a:pt x="1692153" y="2535340"/>
                      </a:lnTo>
                      <a:lnTo>
                        <a:pt x="997109" y="1582209"/>
                      </a:lnTo>
                      <a:lnTo>
                        <a:pt x="0" y="2058775"/>
                      </a:lnTo>
                      <a:lnTo>
                        <a:pt x="1374443" y="0"/>
                      </a:lnTo>
                      <a:lnTo>
                        <a:pt x="2686020" y="1972088"/>
                      </a:lnTo>
                      <a:close/>
                    </a:path>
                  </a:pathLst>
                </a:custGeom>
                <a:gradFill>
                  <a:gsLst>
                    <a:gs pos="0">
                      <a:srgbClr val="BAD3E3"/>
                    </a:gs>
                    <a:gs pos="17000">
                      <a:srgbClr val="BAD3E3"/>
                    </a:gs>
                    <a:gs pos="100000">
                      <a:srgbClr val="FFFFFF"/>
                    </a:gs>
                  </a:gsLst>
                  <a:lin ang="20653899"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3" name="Google Shape;373;p8"/>
                <p:cNvSpPr/>
                <p:nvPr/>
              </p:nvSpPr>
              <p:spPr>
                <a:xfrm>
                  <a:off x="4355036" y="1698847"/>
                  <a:ext cx="1092957" cy="1924163"/>
                </a:xfrm>
                <a:custGeom>
                  <a:avLst/>
                  <a:gdLst/>
                  <a:ahLst/>
                  <a:cxnLst/>
                  <a:rect l="l" t="t" r="r" b="b"/>
                  <a:pathLst>
                    <a:path w="1092957" h="1924163" extrusionOk="0">
                      <a:moveTo>
                        <a:pt x="715624" y="1582209"/>
                      </a:moveTo>
                      <a:lnTo>
                        <a:pt x="1092958" y="0"/>
                      </a:lnTo>
                      <a:lnTo>
                        <a:pt x="0" y="1924164"/>
                      </a:lnTo>
                      <a:lnTo>
                        <a:pt x="715624" y="1582209"/>
                      </a:lnTo>
                      <a:close/>
                    </a:path>
                  </a:pathLst>
                </a:custGeom>
                <a:gradFill>
                  <a:gsLst>
                    <a:gs pos="0">
                      <a:srgbClr val="BAD3E3"/>
                    </a:gs>
                    <a:gs pos="17000">
                      <a:srgbClr val="BAD3E3"/>
                    </a:gs>
                    <a:gs pos="100000">
                      <a:srgbClr val="FFFFFF"/>
                    </a:gs>
                  </a:gsLst>
                  <a:lin ang="16559224"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74;p8"/>
                <p:cNvSpPr/>
                <p:nvPr/>
              </p:nvSpPr>
              <p:spPr>
                <a:xfrm>
                  <a:off x="4073551" y="1698847"/>
                  <a:ext cx="1374442" cy="2058774"/>
                </a:xfrm>
                <a:custGeom>
                  <a:avLst/>
                  <a:gdLst/>
                  <a:ahLst/>
                  <a:cxnLst/>
                  <a:rect l="l" t="t" r="r" b="b"/>
                  <a:pathLst>
                    <a:path w="1374442" h="2058774" extrusionOk="0">
                      <a:moveTo>
                        <a:pt x="281485" y="1924164"/>
                      </a:moveTo>
                      <a:lnTo>
                        <a:pt x="1374443" y="0"/>
                      </a:lnTo>
                      <a:lnTo>
                        <a:pt x="0" y="2058775"/>
                      </a:lnTo>
                      <a:lnTo>
                        <a:pt x="281485" y="1924164"/>
                      </a:lnTo>
                      <a:close/>
                    </a:path>
                  </a:pathLst>
                </a:custGeom>
                <a:solidFill>
                  <a:srgbClr val="EC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375;p8"/>
                <p:cNvSpPr/>
                <p:nvPr/>
              </p:nvSpPr>
              <p:spPr>
                <a:xfrm>
                  <a:off x="5447994" y="1698847"/>
                  <a:ext cx="1311577" cy="1972087"/>
                </a:xfrm>
                <a:custGeom>
                  <a:avLst/>
                  <a:gdLst/>
                  <a:ahLst/>
                  <a:cxnLst/>
                  <a:rect l="l" t="t" r="r" b="b"/>
                  <a:pathLst>
                    <a:path w="1311577" h="1972087" extrusionOk="0">
                      <a:moveTo>
                        <a:pt x="0" y="0"/>
                      </a:moveTo>
                      <a:lnTo>
                        <a:pt x="899569" y="1901611"/>
                      </a:lnTo>
                      <a:lnTo>
                        <a:pt x="1311577" y="1972088"/>
                      </a:lnTo>
                      <a:lnTo>
                        <a:pt x="0" y="0"/>
                      </a:lnTo>
                      <a:close/>
                    </a:path>
                  </a:pathLst>
                </a:custGeom>
                <a:gradFill>
                  <a:gsLst>
                    <a:gs pos="0">
                      <a:srgbClr val="BAD3E3"/>
                    </a:gs>
                    <a:gs pos="17000">
                      <a:srgbClr val="BAD3E3"/>
                    </a:gs>
                    <a:gs pos="100000">
                      <a:srgbClr val="FFFFFF"/>
                    </a:gs>
                  </a:gsLst>
                  <a:lin ang="1466407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76;p8"/>
                <p:cNvSpPr/>
                <p:nvPr/>
              </p:nvSpPr>
              <p:spPr>
                <a:xfrm>
                  <a:off x="6347563" y="3600458"/>
                  <a:ext cx="1964053" cy="2403830"/>
                </a:xfrm>
                <a:custGeom>
                  <a:avLst/>
                  <a:gdLst/>
                  <a:ahLst/>
                  <a:cxnLst/>
                  <a:rect l="l" t="t" r="r" b="b"/>
                  <a:pathLst>
                    <a:path w="1964053" h="2403830" extrusionOk="0">
                      <a:moveTo>
                        <a:pt x="0" y="0"/>
                      </a:moveTo>
                      <a:lnTo>
                        <a:pt x="1047711" y="2403830"/>
                      </a:lnTo>
                      <a:lnTo>
                        <a:pt x="1964054" y="2403830"/>
                      </a:lnTo>
                      <a:lnTo>
                        <a:pt x="412008" y="70477"/>
                      </a:lnTo>
                      <a:lnTo>
                        <a:pt x="0" y="0"/>
                      </a:lnTo>
                      <a:close/>
                    </a:path>
                  </a:pathLst>
                </a:custGeom>
                <a:solidFill>
                  <a:srgbClr val="A5A5A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7" name="Google Shape;377;p8"/>
                <p:cNvSpPr/>
                <p:nvPr/>
              </p:nvSpPr>
              <p:spPr>
                <a:xfrm>
                  <a:off x="4073551" y="1698847"/>
                  <a:ext cx="1374442" cy="2058774"/>
                </a:xfrm>
                <a:custGeom>
                  <a:avLst/>
                  <a:gdLst/>
                  <a:ahLst/>
                  <a:cxnLst/>
                  <a:rect l="l" t="t" r="r" b="b"/>
                  <a:pathLst>
                    <a:path w="1374442" h="2058774" extrusionOk="0">
                      <a:moveTo>
                        <a:pt x="1374443" y="0"/>
                      </a:moveTo>
                      <a:lnTo>
                        <a:pt x="281485" y="1924164"/>
                      </a:lnTo>
                      <a:lnTo>
                        <a:pt x="0" y="2058775"/>
                      </a:lnTo>
                      <a:lnTo>
                        <a:pt x="1374443" y="0"/>
                      </a:lnTo>
                      <a:close/>
                    </a:path>
                  </a:pathLst>
                </a:custGeom>
                <a:gradFill>
                  <a:gsLst>
                    <a:gs pos="0">
                      <a:srgbClr val="BAD3E3"/>
                    </a:gs>
                    <a:gs pos="17000">
                      <a:srgbClr val="BAD3E3"/>
                    </a:gs>
                    <a:gs pos="100000">
                      <a:srgbClr val="FFFFFF"/>
                    </a:gs>
                  </a:gsLst>
                  <a:lin ang="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8" name="Google Shape;378;p8"/>
                <p:cNvSpPr/>
                <p:nvPr/>
              </p:nvSpPr>
              <p:spPr>
                <a:xfrm>
                  <a:off x="2573518" y="1698847"/>
                  <a:ext cx="5738098" cy="4305440"/>
                </a:xfrm>
                <a:custGeom>
                  <a:avLst/>
                  <a:gdLst/>
                  <a:ahLst/>
                  <a:cxnLst/>
                  <a:rect l="l" t="t" r="r" b="b"/>
                  <a:pathLst>
                    <a:path w="5738098" h="4305440" extrusionOk="0">
                      <a:moveTo>
                        <a:pt x="5738099" y="4305441"/>
                      </a:moveTo>
                      <a:lnTo>
                        <a:pt x="2874476" y="0"/>
                      </a:lnTo>
                      <a:lnTo>
                        <a:pt x="0" y="4305441"/>
                      </a:lnTo>
                      <a:lnTo>
                        <a:pt x="5738099" y="4305441"/>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79" name="Google Shape;379;p8"/>
              <p:cNvSpPr/>
              <p:nvPr/>
            </p:nvSpPr>
            <p:spPr>
              <a:xfrm>
                <a:off x="5493521" y="884893"/>
                <a:ext cx="571276" cy="591102"/>
              </a:xfrm>
              <a:custGeom>
                <a:avLst/>
                <a:gdLst/>
                <a:ahLst/>
                <a:cxnLst/>
                <a:rect l="l" t="t" r="r" b="b"/>
                <a:pathLst>
                  <a:path w="542531" h="448038" extrusionOk="0">
                    <a:moveTo>
                      <a:pt x="535203" y="42659"/>
                    </a:moveTo>
                    <a:cubicBezTo>
                      <a:pt x="346606" y="-108585"/>
                      <a:pt x="176756" y="203064"/>
                      <a:pt x="0" y="48720"/>
                    </a:cubicBezTo>
                    <a:lnTo>
                      <a:pt x="0" y="413509"/>
                    </a:lnTo>
                    <a:cubicBezTo>
                      <a:pt x="145605" y="539381"/>
                      <a:pt x="351539" y="270581"/>
                      <a:pt x="529423" y="402937"/>
                    </a:cubicBezTo>
                    <a:cubicBezTo>
                      <a:pt x="531960" y="404770"/>
                      <a:pt x="535203" y="405052"/>
                      <a:pt x="538021" y="403642"/>
                    </a:cubicBezTo>
                    <a:cubicBezTo>
                      <a:pt x="540841" y="402233"/>
                      <a:pt x="542532" y="399413"/>
                      <a:pt x="542532" y="396312"/>
                    </a:cubicBezTo>
                    <a:lnTo>
                      <a:pt x="542532" y="58023"/>
                    </a:lnTo>
                    <a:cubicBezTo>
                      <a:pt x="542532" y="52103"/>
                      <a:pt x="539854" y="46324"/>
                      <a:pt x="535203" y="42659"/>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80" name="Google Shape;380;p8"/>
            <p:cNvGrpSpPr/>
            <p:nvPr/>
          </p:nvGrpSpPr>
          <p:grpSpPr>
            <a:xfrm>
              <a:off x="1627434" y="3670935"/>
              <a:ext cx="3347376" cy="2333353"/>
              <a:chOff x="1627434" y="3670935"/>
              <a:chExt cx="3347376" cy="2333353"/>
            </a:xfrm>
          </p:grpSpPr>
          <p:sp>
            <p:nvSpPr>
              <p:cNvPr id="381" name="Google Shape;381;p8"/>
              <p:cNvSpPr/>
              <p:nvPr/>
            </p:nvSpPr>
            <p:spPr>
              <a:xfrm>
                <a:off x="1627434" y="3670935"/>
                <a:ext cx="3347376" cy="2333353"/>
              </a:xfrm>
              <a:custGeom>
                <a:avLst/>
                <a:gdLst/>
                <a:ahLst/>
                <a:cxnLst/>
                <a:rect l="l" t="t" r="r" b="b"/>
                <a:pathLst>
                  <a:path w="3347376" h="2333353" extrusionOk="0">
                    <a:moveTo>
                      <a:pt x="3347377" y="2333353"/>
                    </a:moveTo>
                    <a:lnTo>
                      <a:pt x="1674534" y="0"/>
                    </a:lnTo>
                    <a:lnTo>
                      <a:pt x="0" y="2333353"/>
                    </a:lnTo>
                    <a:lnTo>
                      <a:pt x="3347377" y="2333353"/>
                    </a:lnTo>
                    <a:close/>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2" name="Google Shape;382;p8"/>
              <p:cNvSpPr/>
              <p:nvPr/>
            </p:nvSpPr>
            <p:spPr>
              <a:xfrm>
                <a:off x="1627434" y="4532728"/>
                <a:ext cx="1301287" cy="1471560"/>
              </a:xfrm>
              <a:custGeom>
                <a:avLst/>
                <a:gdLst/>
                <a:ahLst/>
                <a:cxnLst/>
                <a:rect l="l" t="t" r="r" b="b"/>
                <a:pathLst>
                  <a:path w="1301287" h="1471560" extrusionOk="0">
                    <a:moveTo>
                      <a:pt x="1301288" y="0"/>
                    </a:moveTo>
                    <a:lnTo>
                      <a:pt x="664175" y="1471560"/>
                    </a:lnTo>
                    <a:lnTo>
                      <a:pt x="0" y="1471560"/>
                    </a:lnTo>
                    <a:lnTo>
                      <a:pt x="926209" y="181972"/>
                    </a:lnTo>
                    <a:lnTo>
                      <a:pt x="1301288" y="0"/>
                    </a:lnTo>
                    <a:close/>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3" name="Google Shape;383;p8"/>
              <p:cNvSpPr/>
              <p:nvPr/>
            </p:nvSpPr>
            <p:spPr>
              <a:xfrm>
                <a:off x="2553643" y="3670935"/>
                <a:ext cx="1479171" cy="1166676"/>
              </a:xfrm>
              <a:custGeom>
                <a:avLst/>
                <a:gdLst/>
                <a:ahLst/>
                <a:cxnLst/>
                <a:rect l="l" t="t" r="r" b="b"/>
                <a:pathLst>
                  <a:path w="1479171" h="1166676" extrusionOk="0">
                    <a:moveTo>
                      <a:pt x="1479172" y="1019380"/>
                    </a:moveTo>
                    <a:lnTo>
                      <a:pt x="825286" y="744378"/>
                    </a:lnTo>
                    <a:lnTo>
                      <a:pt x="589329" y="1166677"/>
                    </a:lnTo>
                    <a:lnTo>
                      <a:pt x="495171" y="803579"/>
                    </a:lnTo>
                    <a:lnTo>
                      <a:pt x="0" y="1043765"/>
                    </a:lnTo>
                    <a:lnTo>
                      <a:pt x="748325" y="0"/>
                    </a:lnTo>
                    <a:lnTo>
                      <a:pt x="1479172" y="1019380"/>
                    </a:lnTo>
                    <a:close/>
                  </a:path>
                </a:pathLst>
              </a:custGeom>
              <a:gradFill>
                <a:gsLst>
                  <a:gs pos="0">
                    <a:srgbClr val="BAD3E3"/>
                  </a:gs>
                  <a:gs pos="17000">
                    <a:srgbClr val="BAD3E3"/>
                  </a:gs>
                  <a:gs pos="100000">
                    <a:srgbClr val="FFFFFF"/>
                  </a:gs>
                </a:gsLst>
                <a:lin ang="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4" name="Google Shape;384;p8"/>
              <p:cNvSpPr/>
              <p:nvPr/>
            </p:nvSpPr>
            <p:spPr>
              <a:xfrm>
                <a:off x="2718278" y="3670935"/>
                <a:ext cx="583690" cy="963984"/>
              </a:xfrm>
              <a:custGeom>
                <a:avLst/>
                <a:gdLst/>
                <a:ahLst/>
                <a:cxnLst/>
                <a:rect l="l" t="t" r="r" b="b"/>
                <a:pathLst>
                  <a:path w="583690" h="963984" extrusionOk="0">
                    <a:moveTo>
                      <a:pt x="210444" y="861793"/>
                    </a:moveTo>
                    <a:lnTo>
                      <a:pt x="583691" y="0"/>
                    </a:lnTo>
                    <a:lnTo>
                      <a:pt x="0" y="963985"/>
                    </a:lnTo>
                    <a:lnTo>
                      <a:pt x="210444" y="861793"/>
                    </a:lnTo>
                    <a:close/>
                  </a:path>
                </a:pathLst>
              </a:custGeom>
              <a:gradFill>
                <a:gsLst>
                  <a:gs pos="0">
                    <a:srgbClr val="BAD3E3"/>
                  </a:gs>
                  <a:gs pos="17000">
                    <a:srgbClr val="BAD3E3"/>
                  </a:gs>
                  <a:gs pos="100000">
                    <a:srgbClr val="FFFFFF"/>
                  </a:gs>
                </a:gsLst>
                <a:lin ang="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5" name="Google Shape;385;p8"/>
              <p:cNvSpPr/>
              <p:nvPr/>
            </p:nvSpPr>
            <p:spPr>
              <a:xfrm>
                <a:off x="2553643" y="3670935"/>
                <a:ext cx="748324" cy="1043764"/>
              </a:xfrm>
              <a:custGeom>
                <a:avLst/>
                <a:gdLst/>
                <a:ahLst/>
                <a:cxnLst/>
                <a:rect l="l" t="t" r="r" b="b"/>
                <a:pathLst>
                  <a:path w="748324" h="1043764" extrusionOk="0">
                    <a:moveTo>
                      <a:pt x="748325" y="0"/>
                    </a:moveTo>
                    <a:lnTo>
                      <a:pt x="164634" y="963985"/>
                    </a:lnTo>
                    <a:lnTo>
                      <a:pt x="0" y="1043765"/>
                    </a:lnTo>
                    <a:lnTo>
                      <a:pt x="748325" y="0"/>
                    </a:lnTo>
                    <a:close/>
                  </a:path>
                </a:pathLst>
              </a:custGeom>
              <a:solidFill>
                <a:srgbClr val="EBF4F9">
                  <a:alpha val="48627"/>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6" name="Google Shape;386;p8"/>
              <p:cNvSpPr/>
              <p:nvPr/>
            </p:nvSpPr>
            <p:spPr>
              <a:xfrm>
                <a:off x="1627434" y="4634919"/>
                <a:ext cx="1090843" cy="1369368"/>
              </a:xfrm>
              <a:custGeom>
                <a:avLst/>
                <a:gdLst/>
                <a:ahLst/>
                <a:cxnLst/>
                <a:rect l="l" t="t" r="r" b="b"/>
                <a:pathLst>
                  <a:path w="1090843" h="1369368" extrusionOk="0">
                    <a:moveTo>
                      <a:pt x="1090843" y="0"/>
                    </a:moveTo>
                    <a:lnTo>
                      <a:pt x="259355" y="1369368"/>
                    </a:lnTo>
                    <a:lnTo>
                      <a:pt x="0" y="1369368"/>
                    </a:lnTo>
                    <a:lnTo>
                      <a:pt x="926209" y="79780"/>
                    </a:lnTo>
                    <a:lnTo>
                      <a:pt x="1090843" y="0"/>
                    </a:lnTo>
                    <a:close/>
                  </a:path>
                </a:pathLst>
              </a:custGeom>
              <a:solidFill>
                <a:srgbClr val="DBDB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7" name="Google Shape;387;p8"/>
              <p:cNvSpPr/>
              <p:nvPr/>
            </p:nvSpPr>
            <p:spPr>
              <a:xfrm>
                <a:off x="3301968" y="3670935"/>
                <a:ext cx="730846" cy="1019379"/>
              </a:xfrm>
              <a:custGeom>
                <a:avLst/>
                <a:gdLst/>
                <a:ahLst/>
                <a:cxnLst/>
                <a:rect l="l" t="t" r="r" b="b"/>
                <a:pathLst>
                  <a:path w="730846" h="1019379" extrusionOk="0">
                    <a:moveTo>
                      <a:pt x="0" y="0"/>
                    </a:moveTo>
                    <a:lnTo>
                      <a:pt x="599055" y="963985"/>
                    </a:lnTo>
                    <a:lnTo>
                      <a:pt x="730847" y="1019380"/>
                    </a:lnTo>
                    <a:lnTo>
                      <a:pt x="0" y="0"/>
                    </a:lnTo>
                    <a:close/>
                  </a:path>
                </a:pathLst>
              </a:custGeom>
              <a:solidFill>
                <a:srgbClr val="EC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88;p8"/>
              <p:cNvSpPr/>
              <p:nvPr/>
            </p:nvSpPr>
            <p:spPr>
              <a:xfrm>
                <a:off x="3901023" y="4634919"/>
                <a:ext cx="1073787" cy="1369368"/>
              </a:xfrm>
              <a:custGeom>
                <a:avLst/>
                <a:gdLst/>
                <a:ahLst/>
                <a:cxnLst/>
                <a:rect l="l" t="t" r="r" b="b"/>
                <a:pathLst>
                  <a:path w="1073787" h="1369368" extrusionOk="0">
                    <a:moveTo>
                      <a:pt x="0" y="0"/>
                    </a:moveTo>
                    <a:lnTo>
                      <a:pt x="850940" y="1369368"/>
                    </a:lnTo>
                    <a:lnTo>
                      <a:pt x="1073788" y="1369368"/>
                    </a:lnTo>
                    <a:lnTo>
                      <a:pt x="131792" y="55395"/>
                    </a:lnTo>
                    <a:lnTo>
                      <a:pt x="0" y="0"/>
                    </a:lnTo>
                    <a:close/>
                  </a:path>
                </a:pathLst>
              </a:custGeom>
              <a:solidFill>
                <a:srgbClr val="7F7F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389" name="Google Shape;389;p8"/>
          <p:cNvSpPr txBox="1"/>
          <p:nvPr/>
        </p:nvSpPr>
        <p:spPr>
          <a:xfrm>
            <a:off x="5122691" y="1735250"/>
            <a:ext cx="5788726" cy="935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          ⮙ COMMIT TO THE LAST LEG ⮙</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 Implementation can be scary but be bold &amp;</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    confident. </a:t>
            </a:r>
            <a:r>
              <a:rPr kumimoji="0" lang="en-US" sz="2000" b="0" i="0" u="sng" strike="noStrike" kern="0" cap="none" spc="0" normalizeH="0" baseline="0" noProof="0">
                <a:ln>
                  <a:noFill/>
                </a:ln>
                <a:solidFill>
                  <a:srgbClr val="000000"/>
                </a:solidFill>
                <a:effectLst/>
                <a:uLnTx/>
                <a:uFillTx/>
                <a:latin typeface="Calibri"/>
                <a:ea typeface="Calibri"/>
                <a:cs typeface="Calibri"/>
                <a:sym typeface="Calibri"/>
              </a:rPr>
              <a:t>Change comes from action</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2" name="Google Shape;392;p8"/>
          <p:cNvSpPr txBox="1"/>
          <p:nvPr/>
        </p:nvSpPr>
        <p:spPr>
          <a:xfrm>
            <a:off x="6023448" y="2961150"/>
            <a:ext cx="5151614" cy="935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                          🗘 CHECK-IN 🗘</a:t>
            </a:r>
            <a:endParaRPr kumimoji="0" sz="20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Communicate your capacity &amp; take breaks if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   needed. Remember, effective change takes time.</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1" name="Google Shape;391;p8"/>
          <p:cNvSpPr txBox="1"/>
          <p:nvPr/>
        </p:nvSpPr>
        <p:spPr>
          <a:xfrm>
            <a:off x="6645027" y="4246250"/>
            <a:ext cx="5017805" cy="935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              ⚒ GATHER SUPPORTS ⚒</a:t>
            </a:r>
            <a:endParaRPr kumimoji="0" sz="20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   Identify who can help &amp; how. Bringing them in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      early will ease the lift &amp; spread news quicker. </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0" name="Google Shape;390;p8"/>
          <p:cNvSpPr txBox="1"/>
          <p:nvPr/>
        </p:nvSpPr>
        <p:spPr>
          <a:xfrm>
            <a:off x="7475272" y="5497050"/>
            <a:ext cx="5954978" cy="935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 CHART THE COURSE ⛯</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Collect &amp; assess data to map out what you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1800" b="0" i="0" u="sng" strike="noStrike" kern="0" cap="none" spc="0" normalizeH="0" baseline="0" noProof="0">
                <a:ln>
                  <a:noFill/>
                </a:ln>
                <a:solidFill>
                  <a:srgbClr val="000000"/>
                </a:solidFill>
                <a:effectLst/>
                <a:uLnTx/>
                <a:uFillTx/>
                <a:latin typeface="Calibri"/>
                <a:ea typeface="Calibri"/>
                <a:cs typeface="Calibri"/>
                <a:sym typeface="Calibri"/>
              </a:rPr>
              <a:t>want &amp; need</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to accomplish. Be pragmatic!</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3" name="Google Shape;393;p8">
            <a:extLst>
              <a:ext uri="{C183D7F6-B498-43B3-948B-1728B52AA6E4}">
                <adec:decorative xmlns:adec="http://schemas.microsoft.com/office/drawing/2017/decorative" val="1"/>
              </a:ext>
            </a:extLst>
          </p:cNvPr>
          <p:cNvSpPr/>
          <p:nvPr/>
        </p:nvSpPr>
        <p:spPr>
          <a:xfrm>
            <a:off x="4687812" y="516505"/>
            <a:ext cx="434879" cy="342412"/>
          </a:xfrm>
          <a:prstGeom prst="star5">
            <a:avLst>
              <a:gd name="adj" fmla="val 19098"/>
              <a:gd name="hf" fmla="val 105146"/>
              <a:gd name="vf" fmla="val 110557"/>
            </a:avLst>
          </a:prstGeom>
          <a:solidFill>
            <a:srgbClr val="FFC301"/>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2" name="Title 1">
            <a:extLst>
              <a:ext uri="{FF2B5EF4-FFF2-40B4-BE49-F238E27FC236}">
                <a16:creationId xmlns:a16="http://schemas.microsoft.com/office/drawing/2014/main" id="{B8811B68-82FD-1DFB-C416-9B8B831EBB5E}"/>
              </a:ext>
            </a:extLst>
          </p:cNvPr>
          <p:cNvSpPr>
            <a:spLocks noGrp="1"/>
          </p:cNvSpPr>
          <p:nvPr>
            <p:ph type="ctrTitle"/>
          </p:nvPr>
        </p:nvSpPr>
        <p:spPr>
          <a:xfrm>
            <a:off x="1524000" y="-2387600"/>
            <a:ext cx="9144000" cy="2387600"/>
          </a:xfrm>
        </p:spPr>
        <p:txBody>
          <a:bodyPr spcFirstLastPara="1" wrap="square" lIns="91425" tIns="45700" rIns="91425" bIns="45700" anchor="b" anchorCtr="0">
            <a:normAutofit/>
          </a:bodyPr>
          <a:lstStyle/>
          <a:p>
            <a:r>
              <a:rPr lang="en-US" dirty="0"/>
              <a:t>aspirations for the future</a:t>
            </a:r>
          </a:p>
        </p:txBody>
      </p:sp>
      <p:sp>
        <p:nvSpPr>
          <p:cNvPr id="398" name="Google Shape;398;p25">
            <a:extLst>
              <a:ext uri="{C183D7F6-B498-43B3-948B-1728B52AA6E4}">
                <adec:decorative xmlns:adec="http://schemas.microsoft.com/office/drawing/2017/decorative" val="1"/>
              </a:ext>
            </a:extLst>
          </p:cNvPr>
          <p:cNvSpPr/>
          <p:nvPr/>
        </p:nvSpPr>
        <p:spPr>
          <a:xfrm rot="5046899">
            <a:off x="2570094" y="-3016097"/>
            <a:ext cx="10449030" cy="13307785"/>
          </a:xfrm>
          <a:prstGeom prst="flowChartMerge">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399" name="Google Shape;399;p25">
            <a:extLst>
              <a:ext uri="{C183D7F6-B498-43B3-948B-1728B52AA6E4}">
                <adec:decorative xmlns:adec="http://schemas.microsoft.com/office/drawing/2017/decorative" val="1"/>
              </a:ext>
            </a:extLst>
          </p:cNvPr>
          <p:cNvGrpSpPr/>
          <p:nvPr/>
        </p:nvGrpSpPr>
        <p:grpSpPr>
          <a:xfrm>
            <a:off x="-57763" y="0"/>
            <a:ext cx="3962400" cy="3429000"/>
            <a:chOff x="-7284" y="-117474"/>
            <a:chExt cx="3962400" cy="3429000"/>
          </a:xfrm>
        </p:grpSpPr>
        <p:sp>
          <p:nvSpPr>
            <p:cNvPr id="400" name="Google Shape;400;p25"/>
            <p:cNvSpPr/>
            <p:nvPr/>
          </p:nvSpPr>
          <p:spPr>
            <a:xfrm rot="10800000" flipH="1">
              <a:off x="-7284" y="-117474"/>
              <a:ext cx="3962400" cy="3429000"/>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1" name="Google Shape;401;p25"/>
            <p:cNvSpPr/>
            <p:nvPr/>
          </p:nvSpPr>
          <p:spPr>
            <a:xfrm rot="10800000" flipH="1">
              <a:off x="400610" y="232424"/>
              <a:ext cx="3132044" cy="2715208"/>
            </a:xfrm>
            <a:prstGeom prst="triangle">
              <a:avLst>
                <a:gd name="adj" fmla="val 50000"/>
              </a:avLst>
            </a:prstGeom>
            <a:solidFill>
              <a:schemeClr val="lt1"/>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2" name="Google Shape;402;p25"/>
            <p:cNvSpPr/>
            <p:nvPr/>
          </p:nvSpPr>
          <p:spPr>
            <a:xfrm rot="10800000" flipH="1">
              <a:off x="229440" y="-19503"/>
              <a:ext cx="3488951" cy="2715208"/>
            </a:xfrm>
            <a:prstGeom prst="triangle">
              <a:avLst>
                <a:gd name="adj" fmla="val 50000"/>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03" name="Google Shape;403;p25" descr="Mountains outline"/>
            <p:cNvPicPr preferRelativeResize="0"/>
            <p:nvPr/>
          </p:nvPicPr>
          <p:blipFill rotWithShape="1">
            <a:blip r:embed="rId3">
              <a:alphaModFix/>
            </a:blip>
            <a:srcRect/>
            <a:stretch/>
          </p:blipFill>
          <p:spPr>
            <a:xfrm>
              <a:off x="1460024" y="1199968"/>
              <a:ext cx="972782" cy="972782"/>
            </a:xfrm>
            <a:prstGeom prst="rect">
              <a:avLst/>
            </a:prstGeom>
            <a:noFill/>
            <a:ln>
              <a:noFill/>
            </a:ln>
          </p:spPr>
        </p:pic>
        <p:sp>
          <p:nvSpPr>
            <p:cNvPr id="404" name="Google Shape;404;p25"/>
            <p:cNvSpPr txBox="1"/>
            <p:nvPr/>
          </p:nvSpPr>
          <p:spPr>
            <a:xfrm>
              <a:off x="956306" y="240490"/>
              <a:ext cx="1887619" cy="111438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Impact"/>
                  <a:ea typeface="Impact"/>
                  <a:cs typeface="Impact"/>
                  <a:sym typeface="Impact"/>
                </a:rPr>
                <a:t>Aspirations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Impact"/>
                  <a:ea typeface="Impact"/>
                  <a:cs typeface="Impact"/>
                  <a:sym typeface="Impact"/>
                </a:rPr>
                <a:t>for the Future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05" name="Google Shape;405;p25">
            <a:extLst>
              <a:ext uri="{C183D7F6-B498-43B3-948B-1728B52AA6E4}">
                <adec:decorative xmlns:adec="http://schemas.microsoft.com/office/drawing/2017/decorative" val="1"/>
              </a:ext>
            </a:extLst>
          </p:cNvPr>
          <p:cNvSpPr/>
          <p:nvPr/>
        </p:nvSpPr>
        <p:spPr>
          <a:xfrm>
            <a:off x="10782300" y="-2241425"/>
            <a:ext cx="4166816" cy="35588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06" name="Google Shape;406;p2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873853" y="-75874"/>
            <a:ext cx="7037945" cy="6795651"/>
          </a:xfrm>
          <a:prstGeom prst="ellipse">
            <a:avLst/>
          </a:prstGeom>
          <a:noFill/>
          <a:ln w="28575" cap="rnd" cmpd="sng">
            <a:solidFill>
              <a:srgbClr val="333333"/>
            </a:solidFill>
            <a:prstDash val="solid"/>
            <a:round/>
            <a:headEnd type="none" w="sm" len="sm"/>
            <a:tailEnd type="none" w="sm" len="sm"/>
          </a:ln>
        </p:spPr>
      </p:pic>
      <p:sp>
        <p:nvSpPr>
          <p:cNvPr id="407" name="Google Shape;407;p25">
            <a:extLst>
              <a:ext uri="{C183D7F6-B498-43B3-948B-1728B52AA6E4}">
                <adec:decorative xmlns:adec="http://schemas.microsoft.com/office/drawing/2017/decorative" val="1"/>
              </a:ext>
            </a:extLst>
          </p:cNvPr>
          <p:cNvSpPr/>
          <p:nvPr/>
        </p:nvSpPr>
        <p:spPr>
          <a:xfrm>
            <a:off x="-7283" y="6574135"/>
            <a:ext cx="12199284" cy="145642"/>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08" name="Google Shape;408;p2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78958" y="4191001"/>
            <a:ext cx="1230588" cy="2406184"/>
          </a:xfrm>
          <a:prstGeom prst="rect">
            <a:avLst/>
          </a:prstGeom>
          <a:noFill/>
          <a:ln>
            <a:noFill/>
          </a:ln>
        </p:spPr>
      </p:pic>
      <p:sp>
        <p:nvSpPr>
          <p:cNvPr id="409" name="Google Shape;409;p25">
            <a:extLst>
              <a:ext uri="{C183D7F6-B498-43B3-948B-1728B52AA6E4}">
                <adec:decorative xmlns:adec="http://schemas.microsoft.com/office/drawing/2017/decorative" val="1"/>
              </a:ext>
            </a:extLst>
          </p:cNvPr>
          <p:cNvSpPr/>
          <p:nvPr/>
        </p:nvSpPr>
        <p:spPr>
          <a:xfrm>
            <a:off x="-11219"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0" name="Google Shape;410;p25"/>
          <p:cNvSpPr txBox="1"/>
          <p:nvPr/>
        </p:nvSpPr>
        <p:spPr>
          <a:xfrm>
            <a:off x="1595787" y="1079979"/>
            <a:ext cx="6268969" cy="5262979"/>
          </a:xfrm>
          <a:prstGeom prst="rect">
            <a:avLst/>
          </a:prstGeom>
          <a:noFill/>
          <a:ln>
            <a:noFill/>
          </a:ln>
        </p:spPr>
        <p:txBody>
          <a:bodyPr spcFirstLastPara="1" wrap="square" lIns="91425" tIns="45700" rIns="91425" bIns="45700" anchor="t" anchorCtr="0">
            <a:spAutoFit/>
          </a:bodyPr>
          <a:lstStyle/>
          <a:p>
            <a:pPr marL="1657350" marR="0" lvl="1"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C00000"/>
                </a:solidFill>
                <a:effectLst/>
                <a:uLnTx/>
                <a:uFillTx/>
                <a:latin typeface="Calibri"/>
                <a:ea typeface="Calibri"/>
                <a:cs typeface="Calibri"/>
                <a:sym typeface="Calibri"/>
              </a:rPr>
              <a:t>Work will continue by seeking </a:t>
            </a:r>
            <a:br>
              <a:rPr kumimoji="0" lang="en-US" sz="2400" b="1" i="0" u="none" strike="noStrike" kern="0" cap="none" spc="0" normalizeH="0" baseline="0" noProof="0">
                <a:ln>
                  <a:noFill/>
                </a:ln>
                <a:solidFill>
                  <a:srgbClr val="C00000"/>
                </a:solidFill>
                <a:effectLst/>
                <a:uLnTx/>
                <a:uFillTx/>
                <a:latin typeface="Calibri"/>
                <a:ea typeface="Calibri"/>
                <a:cs typeface="Calibri"/>
                <a:sym typeface="Calibri"/>
              </a:rPr>
            </a:br>
            <a:r>
              <a:rPr kumimoji="0" lang="en-US" sz="2400" b="1" i="0" u="none" strike="noStrike" kern="0" cap="none" spc="0" normalizeH="0" baseline="0" noProof="0">
                <a:ln>
                  <a:noFill/>
                </a:ln>
                <a:solidFill>
                  <a:srgbClr val="C00000"/>
                </a:solidFill>
                <a:effectLst/>
                <a:uLnTx/>
                <a:uFillTx/>
                <a:latin typeface="Calibri"/>
                <a:ea typeface="Calibri"/>
                <a:cs typeface="Calibri"/>
                <a:sym typeface="Calibri"/>
              </a:rPr>
              <a:t>out a contractor to develop </a:t>
            </a:r>
            <a:br>
              <a:rPr kumimoji="0" lang="en-US" sz="2400" b="1" i="0" u="none" strike="noStrike" kern="0" cap="none" spc="0" normalizeH="0" baseline="0" noProof="0">
                <a:ln>
                  <a:noFill/>
                </a:ln>
                <a:solidFill>
                  <a:srgbClr val="C00000"/>
                </a:solidFill>
                <a:effectLst/>
                <a:uLnTx/>
                <a:uFillTx/>
                <a:latin typeface="Calibri"/>
                <a:ea typeface="Calibri"/>
                <a:cs typeface="Calibri"/>
                <a:sym typeface="Calibri"/>
              </a:rPr>
            </a:br>
            <a:r>
              <a:rPr kumimoji="0" lang="en-US" sz="2400" b="1" i="0" u="none" strike="noStrike" kern="0" cap="none" spc="0" normalizeH="0" baseline="0" noProof="0">
                <a:ln>
                  <a:noFill/>
                </a:ln>
                <a:solidFill>
                  <a:srgbClr val="C00000"/>
                </a:solidFill>
                <a:effectLst/>
                <a:uLnTx/>
                <a:uFillTx/>
                <a:latin typeface="Calibri"/>
                <a:ea typeface="Calibri"/>
                <a:cs typeface="Calibri"/>
                <a:sym typeface="Calibri"/>
              </a:rPr>
              <a:t>our Welcome Kit.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028700" marR="0" lvl="1"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C49500"/>
                </a:solidFill>
                <a:effectLst/>
                <a:uLnTx/>
                <a:uFillTx/>
                <a:latin typeface="Calibri"/>
                <a:ea typeface="Calibri"/>
                <a:cs typeface="Calibri"/>
                <a:sym typeface="Calibri"/>
              </a:rPr>
              <a:t>Maintain gains by continuing </a:t>
            </a:r>
            <a:br>
              <a:rPr kumimoji="0" lang="en-US" sz="2400" b="1" i="0" u="none" strike="noStrike" kern="0" cap="none" spc="0" normalizeH="0" baseline="0" noProof="0">
                <a:ln>
                  <a:noFill/>
                </a:ln>
                <a:solidFill>
                  <a:srgbClr val="C49500"/>
                </a:solidFill>
                <a:effectLst/>
                <a:uLnTx/>
                <a:uFillTx/>
                <a:latin typeface="Calibri"/>
                <a:ea typeface="Calibri"/>
                <a:cs typeface="Calibri"/>
                <a:sym typeface="Calibri"/>
              </a:rPr>
            </a:br>
            <a:r>
              <a:rPr kumimoji="0" lang="en-US" sz="2400" b="1" i="0" u="none" strike="noStrike" kern="0" cap="none" spc="0" normalizeH="0" baseline="0" noProof="0">
                <a:ln>
                  <a:noFill/>
                </a:ln>
                <a:solidFill>
                  <a:srgbClr val="C49500"/>
                </a:solidFill>
                <a:effectLst/>
                <a:uLnTx/>
                <a:uFillTx/>
                <a:latin typeface="Calibri"/>
                <a:ea typeface="Calibri"/>
                <a:cs typeface="Calibri"/>
                <a:sym typeface="Calibri"/>
              </a:rPr>
              <a:t>data collection &amp; analysis, strengthening &amp; expanding our network, &amp; streamlining current materials.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249390"/>
                </a:solidFill>
                <a:effectLst/>
                <a:uLnTx/>
                <a:uFillTx/>
                <a:latin typeface="Calibri"/>
                <a:ea typeface="Calibri"/>
                <a:cs typeface="Calibri"/>
                <a:sym typeface="Calibri"/>
              </a:rPr>
              <a:t>We want to continue strengthening </a:t>
            </a:r>
            <a:br>
              <a:rPr kumimoji="0" lang="en-US" sz="2400" b="1" i="0" u="none" strike="noStrike" kern="0" cap="none" spc="0" normalizeH="0" baseline="0" noProof="0">
                <a:ln>
                  <a:noFill/>
                </a:ln>
                <a:solidFill>
                  <a:srgbClr val="249390"/>
                </a:solidFill>
                <a:effectLst/>
                <a:uLnTx/>
                <a:uFillTx/>
                <a:latin typeface="Calibri"/>
                <a:ea typeface="Calibri"/>
                <a:cs typeface="Calibri"/>
                <a:sym typeface="Calibri"/>
              </a:rPr>
            </a:br>
            <a:r>
              <a:rPr kumimoji="0" lang="en-US" sz="2400" b="1" i="0" u="none" strike="noStrike" kern="0" cap="none" spc="0" normalizeH="0" baseline="0" noProof="0">
                <a:ln>
                  <a:noFill/>
                </a:ln>
                <a:solidFill>
                  <a:srgbClr val="249390"/>
                </a:solidFill>
                <a:effectLst/>
                <a:uLnTx/>
                <a:uFillTx/>
                <a:latin typeface="Calibri"/>
                <a:ea typeface="Calibri"/>
                <a:cs typeface="Calibri"/>
                <a:sym typeface="Calibri"/>
              </a:rPr>
              <a:t>our network &amp; increasing stakeholder presence.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028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44546A"/>
                </a:solidFill>
                <a:effectLst/>
                <a:uLnTx/>
                <a:uFillTx/>
                <a:latin typeface="Calibri"/>
                <a:ea typeface="Calibri"/>
                <a:cs typeface="Calibri"/>
                <a:sym typeface="Calibri"/>
              </a:rPr>
              <a:t>A goal is to attend state resource </a:t>
            </a:r>
            <a:br>
              <a:rPr kumimoji="0" lang="en-US" sz="2400" b="1" i="0" u="none" strike="noStrike" kern="0" cap="none" spc="0" normalizeH="0" baseline="0" noProof="0">
                <a:ln>
                  <a:noFill/>
                </a:ln>
                <a:solidFill>
                  <a:srgbClr val="44546A"/>
                </a:solidFill>
                <a:effectLst/>
                <a:uLnTx/>
                <a:uFillTx/>
                <a:latin typeface="Calibri"/>
                <a:ea typeface="Calibri"/>
                <a:cs typeface="Calibri"/>
                <a:sym typeface="Calibri"/>
              </a:rPr>
            </a:br>
            <a:r>
              <a:rPr kumimoji="0" lang="en-US" sz="2400" b="1" i="0" u="none" strike="noStrike" kern="0" cap="none" spc="0" normalizeH="0" baseline="0" noProof="0">
                <a:ln>
                  <a:noFill/>
                </a:ln>
                <a:solidFill>
                  <a:srgbClr val="44546A"/>
                </a:solidFill>
                <a:effectLst/>
                <a:uLnTx/>
                <a:uFillTx/>
                <a:latin typeface="Calibri"/>
                <a:ea typeface="Calibri"/>
                <a:cs typeface="Calibri"/>
                <a:sym typeface="Calibri"/>
              </a:rPr>
              <a:t>fairs to connect with other agencies &amp; community members.</a:t>
            </a:r>
            <a:endParaRPr kumimoji="0" sz="1800" b="1" i="0" u="none" strike="noStrike" kern="0" cap="none" spc="0" normalizeH="0" baseline="0" noProof="0">
              <a:ln>
                <a:noFill/>
              </a:ln>
              <a:solidFill>
                <a:srgbClr val="44546A"/>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2" name="Title 1">
            <a:extLst>
              <a:ext uri="{FF2B5EF4-FFF2-40B4-BE49-F238E27FC236}">
                <a16:creationId xmlns:a16="http://schemas.microsoft.com/office/drawing/2014/main" id="{99ED4F5A-B463-0AD3-93BB-9751FA460965}"/>
              </a:ext>
            </a:extLst>
          </p:cNvPr>
          <p:cNvSpPr>
            <a:spLocks noGrp="1"/>
          </p:cNvSpPr>
          <p:nvPr>
            <p:ph type="ctrTitle"/>
          </p:nvPr>
        </p:nvSpPr>
        <p:spPr>
          <a:xfrm>
            <a:off x="1524000" y="-2387600"/>
            <a:ext cx="9144000" cy="2387600"/>
          </a:xfrm>
        </p:spPr>
        <p:txBody>
          <a:bodyPr spcFirstLastPara="1" wrap="square" lIns="91425" tIns="45700" rIns="91425" bIns="45700" anchor="b" anchorCtr="0">
            <a:normAutofit/>
          </a:bodyPr>
          <a:lstStyle/>
          <a:p>
            <a:r>
              <a:rPr lang="en-US" dirty="0"/>
              <a:t>Thank you</a:t>
            </a:r>
          </a:p>
        </p:txBody>
      </p:sp>
      <p:sp>
        <p:nvSpPr>
          <p:cNvPr id="415" name="Google Shape;415;p10">
            <a:extLst>
              <a:ext uri="{C183D7F6-B498-43B3-948B-1728B52AA6E4}">
                <adec:decorative xmlns:adec="http://schemas.microsoft.com/office/drawing/2017/decorative" val="1"/>
              </a:ext>
            </a:extLst>
          </p:cNvPr>
          <p:cNvSpPr txBox="1"/>
          <p:nvPr/>
        </p:nvSpPr>
        <p:spPr>
          <a:xfrm>
            <a:off x="1051245" y="2722787"/>
            <a:ext cx="3148966" cy="111438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6000"/>
              <a:buFont typeface="Arial"/>
              <a:buNone/>
              <a:tabLst/>
              <a:defRPr/>
            </a:pPr>
            <a:r>
              <a:rPr kumimoji="0" lang="en-US" sz="6000" b="0" i="0" u="none" strike="noStrike" kern="0" cap="none" spc="0" normalizeH="0" baseline="0" noProof="0">
                <a:ln>
                  <a:noFill/>
                </a:ln>
                <a:solidFill>
                  <a:srgbClr val="000000"/>
                </a:solidFill>
                <a:effectLst/>
                <a:uLnTx/>
                <a:uFillTx/>
                <a:latin typeface="Impact"/>
                <a:ea typeface="Impact"/>
                <a:cs typeface="Impact"/>
                <a:sym typeface="Impact"/>
              </a:rPr>
              <a:t>Thank You!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6" name="Google Shape;416;p1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2165" y="3943664"/>
            <a:ext cx="3667125" cy="1543050"/>
          </a:xfrm>
          <a:prstGeom prst="rect">
            <a:avLst/>
          </a:prstGeom>
          <a:noFill/>
          <a:ln>
            <a:noFill/>
          </a:ln>
        </p:spPr>
      </p:pic>
      <p:pic>
        <p:nvPicPr>
          <p:cNvPr id="417" name="Google Shape;417;p10">
            <a:extLst>
              <a:ext uri="{C183D7F6-B498-43B3-948B-1728B52AA6E4}">
                <adec:decorative xmlns:adec="http://schemas.microsoft.com/office/drawing/2017/decorative" val="1"/>
              </a:ext>
            </a:extLst>
          </p:cNvPr>
          <p:cNvPicPr preferRelativeResize="0"/>
          <p:nvPr/>
        </p:nvPicPr>
        <p:blipFill rotWithShape="1">
          <a:blip r:embed="rId4">
            <a:alphaModFix/>
          </a:blip>
          <a:srcRect l="18933" r="18931"/>
          <a:stretch/>
        </p:blipFill>
        <p:spPr>
          <a:xfrm>
            <a:off x="5782928" y="10"/>
            <a:ext cx="6904372" cy="6677216"/>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18" name="Google Shape;418;p10">
            <a:extLst>
              <a:ext uri="{C183D7F6-B498-43B3-948B-1728B52AA6E4}">
                <adec:decorative xmlns:adec="http://schemas.microsoft.com/office/drawing/2017/decorative" val="1"/>
              </a:ext>
            </a:extLst>
          </p:cNvPr>
          <p:cNvSpPr/>
          <p:nvPr/>
        </p:nvSpPr>
        <p:spPr>
          <a:xfrm>
            <a:off x="-7283" y="6574135"/>
            <a:ext cx="12199284" cy="103091"/>
          </a:xfrm>
          <a:prstGeom prst="rect">
            <a:avLst/>
          </a:prstGeom>
          <a:solidFill>
            <a:srgbClr val="39434F"/>
          </a:solidFill>
          <a:ln w="12700" cap="flat" cmpd="sng">
            <a:solidFill>
              <a:srgbClr val="3943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9" name="Google Shape;419;p10">
            <a:extLst>
              <a:ext uri="{C183D7F6-B498-43B3-948B-1728B52AA6E4}">
                <adec:decorative xmlns:adec="http://schemas.microsoft.com/office/drawing/2017/decorative" val="1"/>
              </a:ext>
            </a:extLst>
          </p:cNvPr>
          <p:cNvSpPr/>
          <p:nvPr/>
        </p:nvSpPr>
        <p:spPr>
          <a:xfrm>
            <a:off x="-11219" y="6695469"/>
            <a:ext cx="12199284" cy="162531"/>
          </a:xfrm>
          <a:prstGeom prst="rect">
            <a:avLst/>
          </a:prstGeom>
          <a:solidFill>
            <a:srgbClr val="9BB6A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3" name="TextBox 3">
            <a:extLst>
              <a:ext uri="{C183D7F6-B498-43B3-948B-1728B52AA6E4}">
                <adec:decorative xmlns:adec="http://schemas.microsoft.com/office/drawing/2017/decorative" val="1"/>
              </a:ext>
            </a:extLst>
          </p:cNvPr>
          <p:cNvSpPr txBox="1"/>
          <p:nvPr/>
        </p:nvSpPr>
        <p:spPr>
          <a:xfrm>
            <a:off x="6089219" y="1788190"/>
            <a:ext cx="13563" cy="1800749"/>
          </a:xfrm>
          <a:prstGeom prst="rect">
            <a:avLst/>
          </a:prstGeom>
        </p:spPr>
        <p:txBody>
          <a:bodyPr lIns="0" tIns="0" rIns="0" bIns="0" rtlCol="0" anchor="t">
            <a:spAutoFit/>
          </a:bodyPr>
          <a:lstStyle/>
          <a:p>
            <a:pPr algn="ctr" defTabSz="609630">
              <a:lnSpc>
                <a:spcPts val="18342"/>
              </a:lnSpc>
              <a:buClrTx/>
            </a:pPr>
            <a:endParaRPr sz="1200" kern="1200">
              <a:solidFill>
                <a:prstClr val="black"/>
              </a:solidFill>
              <a:latin typeface="Calibri"/>
              <a:ea typeface="+mn-ea"/>
              <a:cs typeface="+mn-cs"/>
            </a:endParaRPr>
          </a:p>
        </p:txBody>
      </p:sp>
      <p:sp>
        <p:nvSpPr>
          <p:cNvPr id="4" name="TextBox 4"/>
          <p:cNvSpPr txBox="1">
            <a:spLocks noGrp="1"/>
          </p:cNvSpPr>
          <p:nvPr>
            <p:ph type="title" idx="4294967295"/>
          </p:nvPr>
        </p:nvSpPr>
        <p:spPr>
          <a:xfrm>
            <a:off x="1096622" y="235690"/>
            <a:ext cx="9673946" cy="52987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8750"/>
              </a:lnSpc>
              <a:spcBef>
                <a:spcPts val="0"/>
              </a:spcBef>
              <a:spcAft>
                <a:spcPts val="0"/>
              </a:spcAft>
              <a:buClrTx/>
              <a:buSzTx/>
              <a:buFont typeface="Arial"/>
              <a:buNone/>
              <a:tabLst/>
              <a:defRPr/>
            </a:pPr>
            <a:r>
              <a:rPr kumimoji="0" lang="en-US" sz="6250" b="0" i="0" u="none" strike="noStrike" kern="1200" cap="none" spc="0" normalizeH="0" baseline="0" noProof="0" dirty="0">
                <a:ln>
                  <a:noFill/>
                </a:ln>
                <a:solidFill>
                  <a:srgbClr val="FFDE59"/>
                </a:solidFill>
                <a:effectLst/>
                <a:uLnTx/>
                <a:uFillTx/>
                <a:latin typeface="Canva Sans Bold Italics"/>
                <a:ea typeface="+mn-ea"/>
                <a:cs typeface="+mn-cs"/>
                <a:sym typeface="Arial"/>
              </a:rPr>
              <a:t>"A new frontier (for Ohio) lies not beyond the planets, but within each one of us."</a:t>
            </a:r>
          </a:p>
          <a:p>
            <a:pPr marL="0" marR="0" lvl="0" indent="0" algn="ctr" defTabSz="609630" rtl="0" eaLnBrk="1" fontAlgn="auto" latinLnBrk="0" hangingPunct="1">
              <a:lnSpc>
                <a:spcPts val="3125"/>
              </a:lnSpc>
              <a:spcBef>
                <a:spcPts val="0"/>
              </a:spcBef>
              <a:spcAft>
                <a:spcPts val="0"/>
              </a:spcAft>
              <a:buClrTx/>
              <a:buSzTx/>
              <a:buFont typeface="Arial"/>
              <a:buNone/>
              <a:tabLst/>
              <a:defRPr/>
            </a:pPr>
            <a:endParaRPr kumimoji="0" lang="en-US" sz="6250" b="0" i="0" u="none" strike="noStrike" kern="1200" cap="none" spc="0" normalizeH="0" baseline="0" noProof="0" dirty="0">
              <a:ln>
                <a:noFill/>
              </a:ln>
              <a:solidFill>
                <a:srgbClr val="FFDE59"/>
              </a:solidFill>
              <a:effectLst/>
              <a:uLnTx/>
              <a:uFillTx/>
              <a:latin typeface="Canva Sans Bold Italics"/>
              <a:ea typeface="+mn-ea"/>
              <a:cs typeface="+mn-cs"/>
              <a:sym typeface="Arial"/>
            </a:endParaRPr>
          </a:p>
          <a:p>
            <a:pPr marL="0" marR="0" lvl="0" indent="0" algn="ctr" defTabSz="609630" rtl="0" eaLnBrk="1" fontAlgn="auto" latinLnBrk="0" hangingPunct="1">
              <a:lnSpc>
                <a:spcPts val="6066"/>
              </a:lnSpc>
              <a:spcBef>
                <a:spcPts val="0"/>
              </a:spcBef>
              <a:spcAft>
                <a:spcPts val="0"/>
              </a:spcAft>
              <a:buClrTx/>
              <a:buSzTx/>
              <a:buFont typeface="Arial"/>
              <a:buNone/>
              <a:tabLst/>
              <a:defRPr/>
            </a:pPr>
            <a:endParaRPr kumimoji="0" lang="en-US" sz="4333" b="0" i="0" u="none" strike="noStrike" kern="1200" cap="none" spc="0" normalizeH="0" baseline="0" noProof="0" dirty="0">
              <a:ln>
                <a:noFill/>
              </a:ln>
              <a:solidFill>
                <a:srgbClr val="FFDE59"/>
              </a:solidFill>
              <a:effectLst/>
              <a:uLnTx/>
              <a:uFillTx/>
              <a:latin typeface="Canva Sans Bold"/>
              <a:ea typeface="+mn-ea"/>
              <a:cs typeface="+mn-cs"/>
              <a:sym typeface="Arial"/>
            </a:endParaRPr>
          </a:p>
          <a:p>
            <a:pPr marL="0" marR="0" lvl="0" indent="0" algn="ctr" defTabSz="609630" rtl="0" eaLnBrk="1" fontAlgn="auto" latinLnBrk="0" hangingPunct="1">
              <a:lnSpc>
                <a:spcPts val="6066"/>
              </a:lnSpc>
              <a:spcBef>
                <a:spcPts val="0"/>
              </a:spcBef>
              <a:spcAft>
                <a:spcPts val="0"/>
              </a:spcAft>
              <a:buClrTx/>
              <a:buSzTx/>
              <a:buFont typeface="Arial"/>
              <a:buNone/>
              <a:tabLst/>
              <a:defRPr/>
            </a:pPr>
            <a:r>
              <a:rPr kumimoji="0" lang="en-US" sz="4333" b="0" i="0" u="none" strike="noStrike" kern="1200" cap="none" spc="0" normalizeH="0" baseline="0" noProof="0" dirty="0">
                <a:ln>
                  <a:noFill/>
                </a:ln>
                <a:solidFill>
                  <a:srgbClr val="FFDE59"/>
                </a:solidFill>
                <a:effectLst/>
                <a:uLnTx/>
                <a:uFillTx/>
                <a:latin typeface="Canva Sans Bold"/>
                <a:ea typeface="+mn-ea"/>
                <a:cs typeface="+mn-cs"/>
                <a:sym typeface="Arial"/>
              </a:rPr>
              <a:t>Pierre Trudeau</a:t>
            </a:r>
          </a:p>
        </p:txBody>
      </p:sp>
      <p:sp>
        <p:nvSpPr>
          <p:cNvPr id="5" name="Freeform 5">
            <a:extLst>
              <a:ext uri="{C183D7F6-B498-43B3-948B-1728B52AA6E4}">
                <adec:decorative xmlns:adec="http://schemas.microsoft.com/office/drawing/2017/decorative" val="1"/>
              </a:ext>
            </a:extLst>
          </p:cNvPr>
          <p:cNvSpPr/>
          <p:nvPr/>
        </p:nvSpPr>
        <p:spPr>
          <a:xfrm rot="5400000">
            <a:off x="5619857" y="3752720"/>
            <a:ext cx="627474" cy="995991"/>
          </a:xfrm>
          <a:custGeom>
            <a:avLst/>
            <a:gdLst/>
            <a:ahLst/>
            <a:cxnLst/>
            <a:rect l="l" t="t" r="r" b="b"/>
            <a:pathLst>
              <a:path w="941211" h="1493986">
                <a:moveTo>
                  <a:pt x="0" y="0"/>
                </a:moveTo>
                <a:lnTo>
                  <a:pt x="941211" y="0"/>
                </a:lnTo>
                <a:lnTo>
                  <a:pt x="941211" y="1493986"/>
                </a:lnTo>
                <a:lnTo>
                  <a:pt x="0" y="1493986"/>
                </a:lnTo>
                <a:lnTo>
                  <a:pt x="0" y="0"/>
                </a:lnTo>
                <a:close/>
              </a:path>
            </a:pathLst>
          </a:custGeom>
          <a:blipFill>
            <a:blip r:embed="rId4"/>
            <a:stretch>
              <a:fillRect/>
            </a:stretch>
          </a:blipFill>
        </p:spPr>
        <p:txBody>
          <a:bodyPr/>
          <a:lstStyle/>
          <a:p>
            <a:pPr defTabSz="609630">
              <a:buClrTx/>
            </a:pPr>
            <a:endParaRPr lang="en-US" sz="1200" kern="1200">
              <a:solidFill>
                <a:prstClr val="black"/>
              </a:solidFill>
              <a:latin typeface="Calibri"/>
              <a:ea typeface="+mn-ea"/>
              <a:cs typeface="+mn-cs"/>
            </a:endParaRPr>
          </a:p>
        </p:txBody>
      </p:sp>
    </p:spTree>
    <p:extLst>
      <p:ext uri="{BB962C8B-B14F-4D97-AF65-F5344CB8AC3E}">
        <p14:creationId xmlns:p14="http://schemas.microsoft.com/office/powerpoint/2010/main" val="3685800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09808F33-E8D9-3710-408C-A8BB965026B9}"/>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dirty="0"/>
              <a:t>our crew</a:t>
            </a:r>
          </a:p>
        </p:txBody>
      </p:sp>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a:off x="216573" y="680178"/>
            <a:ext cx="2098591" cy="1781179"/>
          </a:xfrm>
          <a:custGeom>
            <a:avLst/>
            <a:gdLst/>
            <a:ahLst/>
            <a:cxnLst/>
            <a:rect l="l" t="t" r="r" b="b"/>
            <a:pathLst>
              <a:path w="3147887" h="2671769">
                <a:moveTo>
                  <a:pt x="0" y="0"/>
                </a:moveTo>
                <a:lnTo>
                  <a:pt x="3147887" y="0"/>
                </a:lnTo>
                <a:lnTo>
                  <a:pt x="3147887" y="2671769"/>
                </a:lnTo>
                <a:lnTo>
                  <a:pt x="0" y="2671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4" name="Group 4">
            <a:extLst>
              <a:ext uri="{C183D7F6-B498-43B3-948B-1728B52AA6E4}">
                <adec:decorative xmlns:adec="http://schemas.microsoft.com/office/drawing/2017/decorative" val="1"/>
              </a:ext>
            </a:extLst>
          </p:cNvPr>
          <p:cNvGrpSpPr>
            <a:grpSpLocks noChangeAspect="1"/>
          </p:cNvGrpSpPr>
          <p:nvPr/>
        </p:nvGrpSpPr>
        <p:grpSpPr>
          <a:xfrm>
            <a:off x="578459" y="946234"/>
            <a:ext cx="1374820" cy="1374814"/>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22" r="-122"/>
              </a:stretch>
            </a:blipFill>
          </p:spPr>
          <p:txBody>
            <a:bodyPr/>
            <a:lstStyle/>
            <a:p>
              <a:pPr defTabSz="609630">
                <a:buClrTx/>
              </a:pPr>
              <a:endParaRPr lang="en-US" sz="1200" kern="1200">
                <a:solidFill>
                  <a:prstClr val="black"/>
                </a:solidFill>
                <a:latin typeface="Calibri"/>
                <a:ea typeface="+mn-ea"/>
                <a:cs typeface="+mn-cs"/>
              </a:endParaRPr>
            </a:p>
          </p:txBody>
        </p:sp>
      </p:grpSp>
      <p:sp>
        <p:nvSpPr>
          <p:cNvPr id="6" name="Freeform 6">
            <a:extLst>
              <a:ext uri="{C183D7F6-B498-43B3-948B-1728B52AA6E4}">
                <adec:decorative xmlns:adec="http://schemas.microsoft.com/office/drawing/2017/decorative" val="1"/>
              </a:ext>
            </a:extLst>
          </p:cNvPr>
          <p:cNvSpPr/>
          <p:nvPr/>
        </p:nvSpPr>
        <p:spPr>
          <a:xfrm>
            <a:off x="2407947" y="680178"/>
            <a:ext cx="2098591" cy="1781179"/>
          </a:xfrm>
          <a:custGeom>
            <a:avLst/>
            <a:gdLst/>
            <a:ahLst/>
            <a:cxnLst/>
            <a:rect l="l" t="t" r="r" b="b"/>
            <a:pathLst>
              <a:path w="3147887" h="2671769">
                <a:moveTo>
                  <a:pt x="0" y="0"/>
                </a:moveTo>
                <a:lnTo>
                  <a:pt x="3147886" y="0"/>
                </a:lnTo>
                <a:lnTo>
                  <a:pt x="3147886" y="2671769"/>
                </a:lnTo>
                <a:lnTo>
                  <a:pt x="0" y="2671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7" name="Group 7">
            <a:extLst>
              <a:ext uri="{C183D7F6-B498-43B3-948B-1728B52AA6E4}">
                <adec:decorative xmlns:adec="http://schemas.microsoft.com/office/drawing/2017/decorative" val="1"/>
              </a:ext>
            </a:extLst>
          </p:cNvPr>
          <p:cNvGrpSpPr>
            <a:grpSpLocks noChangeAspect="1"/>
          </p:cNvGrpSpPr>
          <p:nvPr/>
        </p:nvGrpSpPr>
        <p:grpSpPr>
          <a:xfrm>
            <a:off x="2770360" y="908499"/>
            <a:ext cx="1367189" cy="1367183"/>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895" r="-1895"/>
              </a:stretch>
            </a:blipFill>
          </p:spPr>
          <p:txBody>
            <a:bodyPr/>
            <a:lstStyle/>
            <a:p>
              <a:pPr defTabSz="609630">
                <a:buClrTx/>
              </a:pPr>
              <a:endParaRPr lang="en-US" sz="1200" kern="1200">
                <a:solidFill>
                  <a:prstClr val="black"/>
                </a:solidFill>
                <a:latin typeface="Calibri"/>
                <a:ea typeface="+mn-ea"/>
                <a:cs typeface="+mn-cs"/>
              </a:endParaRPr>
            </a:p>
          </p:txBody>
        </p:sp>
      </p:grpSp>
      <p:sp>
        <p:nvSpPr>
          <p:cNvPr id="9" name="Freeform 9">
            <a:extLst>
              <a:ext uri="{C183D7F6-B498-43B3-948B-1728B52AA6E4}">
                <adec:decorative xmlns:adec="http://schemas.microsoft.com/office/drawing/2017/decorative" val="1"/>
              </a:ext>
            </a:extLst>
          </p:cNvPr>
          <p:cNvSpPr/>
          <p:nvPr/>
        </p:nvSpPr>
        <p:spPr>
          <a:xfrm>
            <a:off x="4601323" y="4723979"/>
            <a:ext cx="2104477" cy="1786175"/>
          </a:xfrm>
          <a:custGeom>
            <a:avLst/>
            <a:gdLst/>
            <a:ahLst/>
            <a:cxnLst/>
            <a:rect l="l" t="t" r="r" b="b"/>
            <a:pathLst>
              <a:path w="3156715" h="2679262">
                <a:moveTo>
                  <a:pt x="0" y="0"/>
                </a:moveTo>
                <a:lnTo>
                  <a:pt x="3156715" y="0"/>
                </a:lnTo>
                <a:lnTo>
                  <a:pt x="3156715" y="2679261"/>
                </a:lnTo>
                <a:lnTo>
                  <a:pt x="0" y="2679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10" name="Group 10">
            <a:extLst>
              <a:ext uri="{C183D7F6-B498-43B3-948B-1728B52AA6E4}">
                <adec:decorative xmlns:adec="http://schemas.microsoft.com/office/drawing/2017/decorative" val="1"/>
              </a:ext>
            </a:extLst>
          </p:cNvPr>
          <p:cNvGrpSpPr>
            <a:grpSpLocks noChangeAspect="1"/>
          </p:cNvGrpSpPr>
          <p:nvPr/>
        </p:nvGrpSpPr>
        <p:grpSpPr>
          <a:xfrm>
            <a:off x="4953853" y="4917360"/>
            <a:ext cx="1399417" cy="1399412"/>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123" b="-123"/>
              </a:stretch>
            </a:blipFill>
          </p:spPr>
          <p:txBody>
            <a:bodyPr/>
            <a:lstStyle/>
            <a:p>
              <a:pPr defTabSz="609630">
                <a:buClrTx/>
              </a:pPr>
              <a:endParaRPr lang="en-US" sz="1200" kern="1200">
                <a:solidFill>
                  <a:prstClr val="black"/>
                </a:solidFill>
                <a:latin typeface="Calibri"/>
                <a:ea typeface="+mn-ea"/>
                <a:cs typeface="+mn-cs"/>
              </a:endParaRPr>
            </a:p>
          </p:txBody>
        </p:sp>
      </p:grpSp>
      <p:sp>
        <p:nvSpPr>
          <p:cNvPr id="12" name="Freeform 12">
            <a:extLst>
              <a:ext uri="{C183D7F6-B498-43B3-948B-1728B52AA6E4}">
                <adec:decorative xmlns:adec="http://schemas.microsoft.com/office/drawing/2017/decorative" val="1"/>
              </a:ext>
            </a:extLst>
          </p:cNvPr>
          <p:cNvSpPr/>
          <p:nvPr/>
        </p:nvSpPr>
        <p:spPr>
          <a:xfrm>
            <a:off x="2396713" y="2702079"/>
            <a:ext cx="2098591" cy="1781179"/>
          </a:xfrm>
          <a:custGeom>
            <a:avLst/>
            <a:gdLst/>
            <a:ahLst/>
            <a:cxnLst/>
            <a:rect l="l" t="t" r="r" b="b"/>
            <a:pathLst>
              <a:path w="3147887" h="2671769">
                <a:moveTo>
                  <a:pt x="0" y="0"/>
                </a:moveTo>
                <a:lnTo>
                  <a:pt x="3147886" y="0"/>
                </a:lnTo>
                <a:lnTo>
                  <a:pt x="3147886" y="2671769"/>
                </a:lnTo>
                <a:lnTo>
                  <a:pt x="0" y="2671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13" name="Group 13">
            <a:extLst>
              <a:ext uri="{C183D7F6-B498-43B3-948B-1728B52AA6E4}">
                <adec:decorative xmlns:adec="http://schemas.microsoft.com/office/drawing/2017/decorative" val="1"/>
              </a:ext>
            </a:extLst>
          </p:cNvPr>
          <p:cNvGrpSpPr>
            <a:grpSpLocks noChangeAspect="1"/>
          </p:cNvGrpSpPr>
          <p:nvPr/>
        </p:nvGrpSpPr>
        <p:grpSpPr>
          <a:xfrm>
            <a:off x="2768327" y="2893665"/>
            <a:ext cx="1355363" cy="1355358"/>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8141" b="-8141"/>
              </a:stretch>
            </a:blipFill>
          </p:spPr>
          <p:txBody>
            <a:bodyPr/>
            <a:lstStyle/>
            <a:p>
              <a:pPr defTabSz="609630">
                <a:buClrTx/>
              </a:pPr>
              <a:endParaRPr lang="en-US" sz="1200" kern="1200">
                <a:solidFill>
                  <a:prstClr val="black"/>
                </a:solidFill>
                <a:latin typeface="Calibri"/>
                <a:ea typeface="+mn-ea"/>
                <a:cs typeface="+mn-cs"/>
              </a:endParaRPr>
            </a:p>
          </p:txBody>
        </p:sp>
      </p:grpSp>
      <p:sp>
        <p:nvSpPr>
          <p:cNvPr id="15" name="Freeform 15">
            <a:extLst>
              <a:ext uri="{C183D7F6-B498-43B3-948B-1728B52AA6E4}">
                <adec:decorative xmlns:adec="http://schemas.microsoft.com/office/drawing/2017/decorative" val="1"/>
              </a:ext>
            </a:extLst>
          </p:cNvPr>
          <p:cNvSpPr/>
          <p:nvPr/>
        </p:nvSpPr>
        <p:spPr>
          <a:xfrm>
            <a:off x="216573" y="2702079"/>
            <a:ext cx="2098591" cy="1781179"/>
          </a:xfrm>
          <a:custGeom>
            <a:avLst/>
            <a:gdLst/>
            <a:ahLst/>
            <a:cxnLst/>
            <a:rect l="l" t="t" r="r" b="b"/>
            <a:pathLst>
              <a:path w="3147887" h="2671769">
                <a:moveTo>
                  <a:pt x="0" y="0"/>
                </a:moveTo>
                <a:lnTo>
                  <a:pt x="3147887" y="0"/>
                </a:lnTo>
                <a:lnTo>
                  <a:pt x="3147887" y="2671769"/>
                </a:lnTo>
                <a:lnTo>
                  <a:pt x="0" y="2671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16" name="Group 16">
            <a:extLst>
              <a:ext uri="{C183D7F6-B498-43B3-948B-1728B52AA6E4}">
                <adec:decorative xmlns:adec="http://schemas.microsoft.com/office/drawing/2017/decorative" val="1"/>
              </a:ext>
            </a:extLst>
          </p:cNvPr>
          <p:cNvGrpSpPr>
            <a:grpSpLocks noChangeAspect="1"/>
          </p:cNvGrpSpPr>
          <p:nvPr/>
        </p:nvGrpSpPr>
        <p:grpSpPr>
          <a:xfrm>
            <a:off x="547095" y="2944701"/>
            <a:ext cx="1338584" cy="133857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t="-4590" b="-4590"/>
              </a:stretch>
            </a:blipFill>
          </p:spPr>
          <p:txBody>
            <a:bodyPr/>
            <a:lstStyle/>
            <a:p>
              <a:pPr defTabSz="609630">
                <a:buClrTx/>
              </a:pPr>
              <a:endParaRPr lang="en-US" sz="1200" kern="1200">
                <a:solidFill>
                  <a:prstClr val="black"/>
                </a:solidFill>
                <a:latin typeface="Calibri"/>
                <a:ea typeface="+mn-ea"/>
                <a:cs typeface="+mn-cs"/>
              </a:endParaRPr>
            </a:p>
          </p:txBody>
        </p:sp>
      </p:grpSp>
      <p:sp>
        <p:nvSpPr>
          <p:cNvPr id="18" name="Freeform 18">
            <a:extLst>
              <a:ext uri="{C183D7F6-B498-43B3-948B-1728B52AA6E4}">
                <adec:decorative xmlns:adec="http://schemas.microsoft.com/office/drawing/2017/decorative" val="1"/>
              </a:ext>
            </a:extLst>
          </p:cNvPr>
          <p:cNvSpPr/>
          <p:nvPr/>
        </p:nvSpPr>
        <p:spPr>
          <a:xfrm>
            <a:off x="2407947" y="4723979"/>
            <a:ext cx="2104477" cy="1786175"/>
          </a:xfrm>
          <a:custGeom>
            <a:avLst/>
            <a:gdLst/>
            <a:ahLst/>
            <a:cxnLst/>
            <a:rect l="l" t="t" r="r" b="b"/>
            <a:pathLst>
              <a:path w="3156715" h="2679262">
                <a:moveTo>
                  <a:pt x="0" y="0"/>
                </a:moveTo>
                <a:lnTo>
                  <a:pt x="3156714" y="0"/>
                </a:lnTo>
                <a:lnTo>
                  <a:pt x="3156714" y="2679261"/>
                </a:lnTo>
                <a:lnTo>
                  <a:pt x="0" y="2679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19" name="Group 19">
            <a:extLst>
              <a:ext uri="{C183D7F6-B498-43B3-948B-1728B52AA6E4}">
                <adec:decorative xmlns:adec="http://schemas.microsoft.com/office/drawing/2017/decorative" val="1"/>
              </a:ext>
            </a:extLst>
          </p:cNvPr>
          <p:cNvGrpSpPr>
            <a:grpSpLocks noChangeAspect="1"/>
          </p:cNvGrpSpPr>
          <p:nvPr/>
        </p:nvGrpSpPr>
        <p:grpSpPr>
          <a:xfrm>
            <a:off x="2764405" y="4967283"/>
            <a:ext cx="1391561" cy="1391555"/>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t="-2241" b="-2241"/>
              </a:stretch>
            </a:blipFill>
          </p:spPr>
          <p:txBody>
            <a:bodyPr/>
            <a:lstStyle/>
            <a:p>
              <a:pPr defTabSz="609630">
                <a:buClrTx/>
              </a:pPr>
              <a:endParaRPr lang="en-US" sz="1200" kern="1200">
                <a:solidFill>
                  <a:prstClr val="black"/>
                </a:solidFill>
                <a:latin typeface="Calibri"/>
                <a:ea typeface="+mn-ea"/>
                <a:cs typeface="+mn-cs"/>
              </a:endParaRPr>
            </a:p>
          </p:txBody>
        </p:sp>
      </p:grpSp>
      <p:sp>
        <p:nvSpPr>
          <p:cNvPr id="21" name="Freeform 21">
            <a:extLst>
              <a:ext uri="{C183D7F6-B498-43B3-948B-1728B52AA6E4}">
                <adec:decorative xmlns:adec="http://schemas.microsoft.com/office/drawing/2017/decorative" val="1"/>
              </a:ext>
            </a:extLst>
          </p:cNvPr>
          <p:cNvSpPr/>
          <p:nvPr/>
        </p:nvSpPr>
        <p:spPr>
          <a:xfrm>
            <a:off x="216573" y="4723979"/>
            <a:ext cx="2104477" cy="1786175"/>
          </a:xfrm>
          <a:custGeom>
            <a:avLst/>
            <a:gdLst/>
            <a:ahLst/>
            <a:cxnLst/>
            <a:rect l="l" t="t" r="r" b="b"/>
            <a:pathLst>
              <a:path w="3156715" h="2679262">
                <a:moveTo>
                  <a:pt x="0" y="0"/>
                </a:moveTo>
                <a:lnTo>
                  <a:pt x="3156715" y="0"/>
                </a:lnTo>
                <a:lnTo>
                  <a:pt x="3156715" y="2679261"/>
                </a:lnTo>
                <a:lnTo>
                  <a:pt x="0" y="2679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22" name="Group 22">
            <a:extLst>
              <a:ext uri="{C183D7F6-B498-43B3-948B-1728B52AA6E4}">
                <adec:decorative xmlns:adec="http://schemas.microsoft.com/office/drawing/2017/decorative" val="1"/>
              </a:ext>
            </a:extLst>
          </p:cNvPr>
          <p:cNvGrpSpPr>
            <a:grpSpLocks noChangeAspect="1"/>
          </p:cNvGrpSpPr>
          <p:nvPr/>
        </p:nvGrpSpPr>
        <p:grpSpPr>
          <a:xfrm>
            <a:off x="584391" y="4967283"/>
            <a:ext cx="1368840" cy="1368835"/>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t="-19333" b="-19333"/>
              </a:stretch>
            </a:blipFill>
          </p:spPr>
          <p:txBody>
            <a:bodyPr/>
            <a:lstStyle/>
            <a:p>
              <a:pPr defTabSz="609630">
                <a:buClrTx/>
              </a:pPr>
              <a:endParaRPr lang="en-US" sz="1200" kern="1200">
                <a:solidFill>
                  <a:prstClr val="black"/>
                </a:solidFill>
                <a:latin typeface="Calibri"/>
                <a:ea typeface="+mn-ea"/>
                <a:cs typeface="+mn-cs"/>
              </a:endParaRPr>
            </a:p>
          </p:txBody>
        </p:sp>
      </p:grpSp>
      <p:sp>
        <p:nvSpPr>
          <p:cNvPr id="24" name="Freeform 24">
            <a:extLst>
              <a:ext uri="{C183D7F6-B498-43B3-948B-1728B52AA6E4}">
                <adec:decorative xmlns:adec="http://schemas.microsoft.com/office/drawing/2017/decorative" val="1"/>
              </a:ext>
            </a:extLst>
          </p:cNvPr>
          <p:cNvSpPr/>
          <p:nvPr/>
        </p:nvSpPr>
        <p:spPr>
          <a:xfrm>
            <a:off x="4576852" y="2697083"/>
            <a:ext cx="2104477" cy="1786175"/>
          </a:xfrm>
          <a:custGeom>
            <a:avLst/>
            <a:gdLst/>
            <a:ahLst/>
            <a:cxnLst/>
            <a:rect l="l" t="t" r="r" b="b"/>
            <a:pathLst>
              <a:path w="3156715" h="2679262">
                <a:moveTo>
                  <a:pt x="0" y="0"/>
                </a:moveTo>
                <a:lnTo>
                  <a:pt x="3156715" y="0"/>
                </a:lnTo>
                <a:lnTo>
                  <a:pt x="3156715" y="2679262"/>
                </a:lnTo>
                <a:lnTo>
                  <a:pt x="0" y="26792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25" name="Group 25">
            <a:extLst>
              <a:ext uri="{C183D7F6-B498-43B3-948B-1728B52AA6E4}">
                <adec:decorative xmlns:adec="http://schemas.microsoft.com/office/drawing/2017/decorative" val="1"/>
              </a:ext>
            </a:extLst>
          </p:cNvPr>
          <p:cNvGrpSpPr>
            <a:grpSpLocks noChangeAspect="1"/>
          </p:cNvGrpSpPr>
          <p:nvPr/>
        </p:nvGrpSpPr>
        <p:grpSpPr>
          <a:xfrm>
            <a:off x="4924455" y="2952404"/>
            <a:ext cx="1409271" cy="1409265"/>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t="-7492" b="-7492"/>
              </a:stretch>
            </a:blipFill>
          </p:spPr>
          <p:txBody>
            <a:bodyPr/>
            <a:lstStyle/>
            <a:p>
              <a:pPr defTabSz="609630">
                <a:buClrTx/>
              </a:pPr>
              <a:endParaRPr lang="en-US" sz="1200" kern="1200">
                <a:solidFill>
                  <a:prstClr val="black"/>
                </a:solidFill>
                <a:latin typeface="Calibri"/>
                <a:ea typeface="+mn-ea"/>
                <a:cs typeface="+mn-cs"/>
              </a:endParaRPr>
            </a:p>
          </p:txBody>
        </p:sp>
      </p:grpSp>
      <p:sp>
        <p:nvSpPr>
          <p:cNvPr id="27" name="TextBox 27" descr="Our crew: headshots of 9 people appear in cartoon astronaut helmets. from top left to bottom right: 1. an older white woman with short blond hair. 2. a middle aged black man with glasses and facial hair. 3. an older white woman with glasses and shoulder length blond hair. 4. a middle aged white woman with brown shoulder length hair. 5. a middle aged white man with short gray hair. 6. a middle aged white woman with shoulder length blond hair with bangs. 7. a middle aged white woman with medium brown short hair. 8. an older white woman with short brown hair and glasses. 9. a middle aged white woman with shoulder length light brown hair with bangs."/>
          <p:cNvSpPr txBox="1"/>
          <p:nvPr/>
        </p:nvSpPr>
        <p:spPr>
          <a:xfrm>
            <a:off x="5608770" y="-231728"/>
            <a:ext cx="4687601" cy="1397306"/>
          </a:xfrm>
          <a:prstGeom prst="rect">
            <a:avLst/>
          </a:prstGeom>
        </p:spPr>
        <p:txBody>
          <a:bodyPr lIns="0" tIns="0" rIns="0" bIns="0" rtlCol="0" anchor="t">
            <a:spAutoFit/>
          </a:bodyPr>
          <a:lstStyle/>
          <a:p>
            <a:pPr algn="ctr" defTabSz="609630">
              <a:lnSpc>
                <a:spcPts val="11645"/>
              </a:lnSpc>
              <a:buClrTx/>
            </a:pPr>
            <a:r>
              <a:rPr lang="en-US" sz="8318" kern="1200" dirty="0">
                <a:ln w="47625">
                  <a:gradFill flip="none" rotWithShape="1">
                    <a:gsLst>
                      <a:gs pos="0">
                        <a:prstClr val="white">
                          <a:lumMod val="64000"/>
                          <a:lumOff val="36000"/>
                        </a:prstClr>
                      </a:gs>
                      <a:gs pos="60000">
                        <a:srgbClr val="FF33CC"/>
                      </a:gs>
                      <a:gs pos="100000">
                        <a:srgbClr val="FF00FF"/>
                      </a:gs>
                    </a:gsLst>
                    <a:path path="shape">
                      <a:fillToRect l="50000" t="50000" r="50000" b="50000"/>
                    </a:path>
                    <a:tileRect/>
                  </a:gradFill>
                </a:ln>
                <a:solidFill>
                  <a:srgbClr val="7843E6">
                    <a:alpha val="95000"/>
                  </a:srgbClr>
                </a:solidFill>
                <a:effectLst>
                  <a:glow rad="63500">
                    <a:srgbClr val="66FFFF"/>
                  </a:glow>
                </a:effectLst>
                <a:latin typeface="Marykate"/>
                <a:ea typeface="+mn-ea"/>
                <a:cs typeface="+mn-cs"/>
              </a:rPr>
              <a:t>Our Crew!</a:t>
            </a:r>
          </a:p>
        </p:txBody>
      </p:sp>
      <p:sp>
        <p:nvSpPr>
          <p:cNvPr id="30" name="TextBox 30"/>
          <p:cNvSpPr txBox="1"/>
          <p:nvPr/>
        </p:nvSpPr>
        <p:spPr>
          <a:xfrm>
            <a:off x="6859101" y="1199926"/>
            <a:ext cx="5221542" cy="1559718"/>
          </a:xfrm>
          <a:prstGeom prst="roundRect">
            <a:avLst/>
          </a:prstGeom>
          <a:solidFill>
            <a:schemeClr val="bg1"/>
          </a:solidFill>
        </p:spPr>
        <p:txBody>
          <a:bodyPr wrap="square" lIns="0" tIns="0" rIns="0" bIns="0" rtlCol="0" anchor="t">
            <a:spAutoFit/>
          </a:bodyPr>
          <a:lstStyle/>
          <a:p>
            <a:pPr defTabSz="609630">
              <a:lnSpc>
                <a:spcPts val="2809"/>
              </a:lnSpc>
              <a:spcBef>
                <a:spcPct val="0"/>
              </a:spcBef>
              <a:buClrTx/>
            </a:pPr>
            <a:r>
              <a:rPr lang="en-US" sz="1867" kern="1200">
                <a:latin typeface="Canva Sans Bold"/>
                <a:ea typeface="+mn-ea"/>
                <a:cs typeface="+mn-cs"/>
              </a:rPr>
              <a:t>Dana Charlton: </a:t>
            </a:r>
            <a:r>
              <a:rPr lang="en-US" sz="1867" u="sng" kern="1200">
                <a:latin typeface="Canva Sans Bold"/>
                <a:ea typeface="+mn-ea"/>
                <a:cs typeface="+mn-cs"/>
                <a:hlinkClick r:id="rId14" tooltip="http://mailto"/>
              </a:rPr>
              <a:t>osda2011@</a:t>
            </a:r>
            <a:r>
              <a:rPr lang="en-US" sz="1867" u="sng" kern="1200">
                <a:latin typeface="Canva Sans Bold"/>
                <a:ea typeface="+mn-ea"/>
                <a:cs typeface="+mn-cs"/>
                <a:hlinkClick r:id="rId15" tooltip="mailto:osda2011@gmail.com"/>
              </a:rPr>
              <a:t>gmail</a:t>
            </a:r>
            <a:r>
              <a:rPr lang="en-US" sz="1867" u="sng" kern="1200">
                <a:latin typeface="Canva Sans Bold"/>
                <a:ea typeface="+mn-ea"/>
                <a:cs typeface="+mn-cs"/>
                <a:hlinkClick r:id="rId14" tooltip="http://mailto"/>
              </a:rPr>
              <a:t>.com </a:t>
            </a:r>
          </a:p>
          <a:p>
            <a:pPr defTabSz="609630">
              <a:lnSpc>
                <a:spcPts val="2809"/>
              </a:lnSpc>
              <a:spcBef>
                <a:spcPct val="0"/>
              </a:spcBef>
              <a:buClrTx/>
            </a:pPr>
            <a:r>
              <a:rPr lang="en-US" sz="1867" kern="1200">
                <a:latin typeface="Canva Sans Bold"/>
                <a:ea typeface="+mn-ea"/>
                <a:cs typeface="+mn-cs"/>
              </a:rPr>
              <a:t>Nathan Turner: </a:t>
            </a:r>
          </a:p>
          <a:p>
            <a:pPr defTabSz="609630">
              <a:lnSpc>
                <a:spcPts val="2809"/>
              </a:lnSpc>
              <a:spcBef>
                <a:spcPct val="0"/>
              </a:spcBef>
              <a:buClrTx/>
            </a:pPr>
            <a:r>
              <a:rPr lang="en-US" sz="1867" u="sng" kern="1200">
                <a:latin typeface="Canva Sans Bold"/>
                <a:ea typeface="+mn-ea"/>
                <a:cs typeface="+mn-cs"/>
                <a:hlinkClick r:id="rId16"/>
              </a:rPr>
              <a:t>Nathan.turner@dodd.ohio.gov</a:t>
            </a:r>
            <a:r>
              <a:rPr lang="en-US" sz="1867" u="sng" kern="1200">
                <a:latin typeface="Canva Sans Bold"/>
                <a:ea typeface="+mn-ea"/>
                <a:cs typeface="+mn-cs"/>
              </a:rPr>
              <a:t> </a:t>
            </a:r>
            <a:r>
              <a:rPr lang="en-US" sz="1867" kern="1200">
                <a:latin typeface="Canva Sans Bold"/>
                <a:ea typeface="+mn-ea"/>
                <a:cs typeface="+mn-cs"/>
              </a:rPr>
              <a:t> </a:t>
            </a:r>
          </a:p>
          <a:p>
            <a:pPr defTabSz="609630">
              <a:lnSpc>
                <a:spcPts val="2809"/>
              </a:lnSpc>
              <a:spcBef>
                <a:spcPct val="0"/>
              </a:spcBef>
              <a:buClrTx/>
            </a:pPr>
            <a:r>
              <a:rPr lang="en-US" sz="1867" kern="1200">
                <a:latin typeface="Canva Sans Bold"/>
                <a:ea typeface="+mn-ea"/>
                <a:cs typeface="+mn-cs"/>
              </a:rPr>
              <a:t>Sharon Travis:  </a:t>
            </a:r>
            <a:r>
              <a:rPr lang="en-US" sz="1867" kern="1200">
                <a:latin typeface="Canva Sans Bold"/>
                <a:ea typeface="+mn-ea"/>
                <a:cs typeface="+mn-cs"/>
                <a:hlinkClick r:id="rId17"/>
              </a:rPr>
              <a:t>sharon.travis@swocog.org</a:t>
            </a:r>
            <a:r>
              <a:rPr lang="en-US" sz="1867" kern="1200">
                <a:latin typeface="Canva Sans Bold"/>
                <a:ea typeface="+mn-ea"/>
                <a:cs typeface="+mn-cs"/>
              </a:rPr>
              <a:t> </a:t>
            </a:r>
          </a:p>
        </p:txBody>
      </p:sp>
      <p:sp>
        <p:nvSpPr>
          <p:cNvPr id="29" name="TextBox 29"/>
          <p:cNvSpPr txBox="1"/>
          <p:nvPr/>
        </p:nvSpPr>
        <p:spPr>
          <a:xfrm>
            <a:off x="6930535" y="3011534"/>
            <a:ext cx="5005727" cy="1162446"/>
          </a:xfrm>
          <a:prstGeom prst="roundRect">
            <a:avLst/>
          </a:prstGeom>
          <a:solidFill>
            <a:schemeClr val="bg1"/>
          </a:solidFill>
        </p:spPr>
        <p:txBody>
          <a:bodyPr wrap="square" lIns="0" tIns="0" rIns="0" bIns="0" rtlCol="0" anchor="t">
            <a:spAutoFit/>
          </a:bodyPr>
          <a:lstStyle/>
          <a:p>
            <a:pPr defTabSz="609630">
              <a:lnSpc>
                <a:spcPts val="2809"/>
              </a:lnSpc>
              <a:buClrTx/>
            </a:pPr>
            <a:r>
              <a:rPr lang="en-US" sz="1867" kern="1200">
                <a:latin typeface="Canva Sans Bold"/>
                <a:ea typeface="+mn-ea"/>
                <a:cs typeface="+mn-cs"/>
              </a:rPr>
              <a:t>Renee Wood: </a:t>
            </a:r>
            <a:r>
              <a:rPr lang="en-US" sz="1867" u="sng" kern="1200">
                <a:latin typeface="Canva Sans Bold"/>
                <a:ea typeface="+mn-ea"/>
                <a:cs typeface="+mn-cs"/>
                <a:hlinkClick r:id="rId18" tooltip="mailto:babydoe8@aol.com"/>
              </a:rPr>
              <a:t>babydoe8@aol.com</a:t>
            </a:r>
          </a:p>
          <a:p>
            <a:pPr defTabSz="609630">
              <a:lnSpc>
                <a:spcPts val="2809"/>
              </a:lnSpc>
              <a:buClrTx/>
            </a:pPr>
            <a:r>
              <a:rPr lang="en-US" sz="1867" kern="1200">
                <a:latin typeface="Canva Sans Bold"/>
                <a:ea typeface="+mn-ea"/>
                <a:cs typeface="+mn-cs"/>
              </a:rPr>
              <a:t>Steve Oster: </a:t>
            </a:r>
            <a:r>
              <a:rPr lang="en-US" sz="1867" u="sng" kern="1200">
                <a:latin typeface="Canva Sans Bold"/>
                <a:ea typeface="+mn-ea"/>
                <a:cs typeface="+mn-cs"/>
                <a:hlinkClick r:id="rId19" tooltip="mailto:soster@knoxdd.com"/>
              </a:rPr>
              <a:t>soster@knoxdd.com</a:t>
            </a:r>
          </a:p>
          <a:p>
            <a:pPr defTabSz="609630">
              <a:lnSpc>
                <a:spcPts val="2809"/>
              </a:lnSpc>
              <a:spcBef>
                <a:spcPct val="0"/>
              </a:spcBef>
              <a:buClrTx/>
            </a:pPr>
            <a:r>
              <a:rPr lang="en-US" sz="1867" kern="1200">
                <a:latin typeface="Canva Sans Bold"/>
                <a:ea typeface="+mn-ea"/>
                <a:cs typeface="+mn-cs"/>
              </a:rPr>
              <a:t>Lisa Comes:</a:t>
            </a:r>
            <a:r>
              <a:rPr lang="en-US" sz="1867" u="sng" kern="1200">
                <a:latin typeface="Canva Sans Bold"/>
                <a:ea typeface="+mn-ea"/>
                <a:cs typeface="+mn-cs"/>
              </a:rPr>
              <a:t> </a:t>
            </a:r>
            <a:r>
              <a:rPr lang="en-US" sz="1867" u="sng" kern="1200">
                <a:latin typeface="Canva Sans Bold"/>
                <a:ea typeface="+mn-ea"/>
                <a:cs typeface="+mn-cs"/>
                <a:hlinkClick r:id="rId20" tooltip="mailto:lcomes@oacbdd.org"/>
              </a:rPr>
              <a:t>lcomes@oacbdd.org</a:t>
            </a:r>
          </a:p>
        </p:txBody>
      </p:sp>
      <p:sp>
        <p:nvSpPr>
          <p:cNvPr id="28" name="TextBox 28"/>
          <p:cNvSpPr txBox="1"/>
          <p:nvPr/>
        </p:nvSpPr>
        <p:spPr>
          <a:xfrm>
            <a:off x="6897902" y="4442196"/>
            <a:ext cx="5182742" cy="1162446"/>
          </a:xfrm>
          <a:prstGeom prst="roundRect">
            <a:avLst/>
          </a:prstGeom>
          <a:solidFill>
            <a:schemeClr val="bg1"/>
          </a:solidFill>
        </p:spPr>
        <p:txBody>
          <a:bodyPr lIns="0" tIns="0" rIns="0" bIns="0" rtlCol="0" anchor="t">
            <a:spAutoFit/>
          </a:bodyPr>
          <a:lstStyle/>
          <a:p>
            <a:pPr defTabSz="609630">
              <a:lnSpc>
                <a:spcPts val="2787"/>
              </a:lnSpc>
              <a:spcBef>
                <a:spcPct val="0"/>
              </a:spcBef>
              <a:buClrTx/>
            </a:pPr>
            <a:r>
              <a:rPr lang="en-US" sz="1867" kern="1200" err="1">
                <a:latin typeface="Inter 1 Bold"/>
                <a:ea typeface="+mn-ea"/>
                <a:cs typeface="+mn-cs"/>
              </a:rPr>
              <a:t>Nyoka</a:t>
            </a:r>
            <a:r>
              <a:rPr lang="en-US" sz="1867" kern="1200">
                <a:latin typeface="Inter 1 Bold"/>
                <a:ea typeface="+mn-ea"/>
                <a:cs typeface="+mn-cs"/>
              </a:rPr>
              <a:t> </a:t>
            </a:r>
            <a:r>
              <a:rPr lang="en-US" sz="1867" kern="1200" err="1">
                <a:latin typeface="Inter 1 Bold"/>
                <a:ea typeface="+mn-ea"/>
                <a:cs typeface="+mn-cs"/>
              </a:rPr>
              <a:t>Craddolph</a:t>
            </a:r>
            <a:r>
              <a:rPr lang="en-US" sz="1867" kern="1200">
                <a:latin typeface="Inter 1 Bold"/>
                <a:ea typeface="+mn-ea"/>
                <a:cs typeface="+mn-cs"/>
              </a:rPr>
              <a:t>: </a:t>
            </a:r>
            <a:r>
              <a:rPr lang="en-US" sz="1867" kern="1200">
                <a:latin typeface="Inter 1 Bold"/>
                <a:ea typeface="+mn-ea"/>
                <a:cs typeface="+mn-cs"/>
                <a:hlinkClick r:id="rId21"/>
              </a:rPr>
              <a:t>Nyoka.craddolph@dodd.ohio.gov</a:t>
            </a:r>
            <a:r>
              <a:rPr lang="en-US" sz="1867" kern="1200">
                <a:latin typeface="Inter 1 Bold"/>
                <a:ea typeface="+mn-ea"/>
                <a:cs typeface="+mn-cs"/>
              </a:rPr>
              <a:t> </a:t>
            </a:r>
          </a:p>
          <a:p>
            <a:pPr defTabSz="609630">
              <a:lnSpc>
                <a:spcPts val="2787"/>
              </a:lnSpc>
              <a:spcBef>
                <a:spcPct val="0"/>
              </a:spcBef>
              <a:buClrTx/>
            </a:pPr>
            <a:r>
              <a:rPr lang="en-US" sz="1867" kern="1200">
                <a:latin typeface="Inter 1 Bold"/>
                <a:ea typeface="+mn-ea"/>
                <a:cs typeface="+mn-cs"/>
              </a:rPr>
              <a:t>Jeanne </a:t>
            </a:r>
            <a:r>
              <a:rPr lang="en-US" sz="1867" kern="1200" err="1">
                <a:latin typeface="Inter 1 Bold"/>
                <a:ea typeface="+mn-ea"/>
                <a:cs typeface="+mn-cs"/>
              </a:rPr>
              <a:t>Stuntz</a:t>
            </a:r>
            <a:r>
              <a:rPr lang="en-US" sz="1867" kern="1200">
                <a:latin typeface="Inter 1 Bold"/>
                <a:ea typeface="+mn-ea"/>
                <a:cs typeface="+mn-cs"/>
              </a:rPr>
              <a:t>: </a:t>
            </a:r>
            <a:r>
              <a:rPr lang="en-US" sz="1867" u="sng" kern="1200">
                <a:latin typeface="Inter 1 Bold"/>
                <a:ea typeface="+mn-ea"/>
                <a:cs typeface="+mn-cs"/>
                <a:hlinkClick r:id="rId22" tooltip="mailto:jstuntz@dpioh.com"/>
              </a:rPr>
              <a:t>jstuntz@dpioh.com</a:t>
            </a:r>
            <a:r>
              <a:rPr lang="en-US" sz="1867" kern="1200">
                <a:latin typeface="Inter 1 Bold"/>
                <a:ea typeface="+mn-ea"/>
                <a:cs typeface="+mn-cs"/>
              </a:rPr>
              <a:t> </a:t>
            </a:r>
          </a:p>
          <a:p>
            <a:pPr defTabSz="609630">
              <a:lnSpc>
                <a:spcPts val="2787"/>
              </a:lnSpc>
              <a:spcBef>
                <a:spcPct val="0"/>
              </a:spcBef>
              <a:buClrTx/>
            </a:pPr>
            <a:r>
              <a:rPr lang="en-US" sz="1867" kern="1200">
                <a:latin typeface="Inter 1 Bold"/>
                <a:ea typeface="+mn-ea"/>
                <a:cs typeface="+mn-cs"/>
              </a:rPr>
              <a:t>Nancy Richards: </a:t>
            </a:r>
            <a:r>
              <a:rPr lang="en-US" sz="1867" u="sng" kern="1200">
                <a:latin typeface="Inter 1 Bold"/>
                <a:ea typeface="+mn-ea"/>
                <a:cs typeface="+mn-cs"/>
                <a:hlinkClick r:id="rId23" tooltip="mailto:nrichards@clearwatercog.org"/>
              </a:rPr>
              <a:t>nrichards@clearwatercog.org</a:t>
            </a:r>
          </a:p>
        </p:txBody>
      </p:sp>
      <p:sp>
        <p:nvSpPr>
          <p:cNvPr id="32" name="Freeform 6">
            <a:extLst>
              <a:ext uri="{FF2B5EF4-FFF2-40B4-BE49-F238E27FC236}">
                <a16:creationId xmlns:a16="http://schemas.microsoft.com/office/drawing/2014/main" id="{008CB544-6042-72F9-3E44-C390A7810233}"/>
              </a:ext>
              <a:ext uri="{C183D7F6-B498-43B3-948B-1728B52AA6E4}">
                <adec:decorative xmlns:adec="http://schemas.microsoft.com/office/drawing/2017/decorative" val="1"/>
              </a:ext>
            </a:extLst>
          </p:cNvPr>
          <p:cNvSpPr/>
          <p:nvPr/>
        </p:nvSpPr>
        <p:spPr>
          <a:xfrm>
            <a:off x="4590307" y="687308"/>
            <a:ext cx="2098591" cy="1781179"/>
          </a:xfrm>
          <a:custGeom>
            <a:avLst/>
            <a:gdLst/>
            <a:ahLst/>
            <a:cxnLst/>
            <a:rect l="l" t="t" r="r" b="b"/>
            <a:pathLst>
              <a:path w="3147887" h="2671769">
                <a:moveTo>
                  <a:pt x="0" y="0"/>
                </a:moveTo>
                <a:lnTo>
                  <a:pt x="3147886" y="0"/>
                </a:lnTo>
                <a:lnTo>
                  <a:pt x="3147886" y="2671769"/>
                </a:lnTo>
                <a:lnTo>
                  <a:pt x="0" y="2671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pic>
        <p:nvPicPr>
          <p:cNvPr id="31" name="Picture 30">
            <a:extLst>
              <a:ext uri="{FF2B5EF4-FFF2-40B4-BE49-F238E27FC236}">
                <a16:creationId xmlns:a16="http://schemas.microsoft.com/office/drawing/2014/main" id="{44670937-D6F6-E070-0ADC-247F5D7B776E}"/>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0180170">
            <a:off x="4998071" y="880845"/>
            <a:ext cx="1279845" cy="1414149"/>
          </a:xfrm>
          <a:prstGeom prst="flowChartConnector">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8670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00D0A5A7-3D22-C9A3-49D2-78D3A653707B}"/>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dirty="0"/>
              <a:t>The route to self determination</a:t>
            </a:r>
          </a:p>
        </p:txBody>
      </p:sp>
      <p:sp>
        <p:nvSpPr>
          <p:cNvPr id="2" name="Freeform 2" descr="a black slide of a cartoon graphic of outer space showing planet earth in the bottom left corner with the text &quot;person-centered thinking&quot; and &quot;supported living concept&quot; appearing in cartoon cloud shapes. above earth is a red planet labeled &quot;employer authority.&quot; small stars in a line lead to a moon labeled &quot;budget authority.&quot; the line of small stars then leads to a blue planet labeled &quot;self direction.&quot; next in line is a yellow planet labeled &quot;support broker.&quot; next in line is a teal planet labeled &quot;supported decision making.&quot; finally the small stars end in a arrow pointing to a big star labeled &quot;self determination: confirmation, support, authority, responsibility, freedom.&quot;"/>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2947347" flipH="1">
            <a:off x="343293" y="1810304"/>
            <a:ext cx="6253407" cy="4352514"/>
          </a:xfrm>
          <a:custGeom>
            <a:avLst/>
            <a:gdLst/>
            <a:ahLst/>
            <a:cxnLst/>
            <a:rect l="l" t="t" r="r" b="b"/>
            <a:pathLst>
              <a:path w="11599623" h="11283130">
                <a:moveTo>
                  <a:pt x="11599623" y="0"/>
                </a:moveTo>
                <a:lnTo>
                  <a:pt x="0" y="0"/>
                </a:lnTo>
                <a:lnTo>
                  <a:pt x="0" y="11283130"/>
                </a:lnTo>
                <a:lnTo>
                  <a:pt x="11599623" y="11283130"/>
                </a:lnTo>
                <a:lnTo>
                  <a:pt x="11599623" y="0"/>
                </a:lnTo>
                <a:close/>
              </a:path>
            </a:pathLst>
          </a:custGeom>
          <a:blipFill>
            <a:blip r:embed="rId4"/>
            <a:stretch>
              <a:fillRect l="-27196" t="-118" r="-4656" b="-78901"/>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flipH="1">
            <a:off x="-1" y="4692609"/>
            <a:ext cx="3505734" cy="2165391"/>
          </a:xfrm>
          <a:custGeom>
            <a:avLst/>
            <a:gdLst/>
            <a:ahLst/>
            <a:cxnLst/>
            <a:rect l="l" t="t" r="r" b="b"/>
            <a:pathLst>
              <a:path w="8395357" h="4124219">
                <a:moveTo>
                  <a:pt x="8395356" y="0"/>
                </a:moveTo>
                <a:lnTo>
                  <a:pt x="0" y="0"/>
                </a:lnTo>
                <a:lnTo>
                  <a:pt x="0" y="4124219"/>
                </a:lnTo>
                <a:lnTo>
                  <a:pt x="8395356" y="4124219"/>
                </a:lnTo>
                <a:lnTo>
                  <a:pt x="8395356" y="0"/>
                </a:lnTo>
                <a:close/>
              </a:path>
            </a:pathLst>
          </a:custGeom>
          <a:blipFill>
            <a:blip r:embed="rId5">
              <a:extLst>
                <a:ext uri="{96DAC541-7B7A-43D3-8B79-37D633B846F1}">
                  <asvg:svgBlip xmlns:asvg="http://schemas.microsoft.com/office/drawing/2016/SVG/main" r:embed="rId6"/>
                </a:ext>
              </a:extLst>
            </a:blip>
            <a:stretch>
              <a:fillRect r="-59650" b="-26974"/>
            </a:stretch>
          </a:blipFill>
        </p:spPr>
        <p:txBody>
          <a:bodyPr/>
          <a:lstStyle/>
          <a:p>
            <a:pPr defTabSz="609630">
              <a:buClrTx/>
            </a:pPr>
            <a:endParaRPr lang="en-US" sz="1200" kern="1200">
              <a:solidFill>
                <a:prstClr val="black"/>
              </a:solidFill>
              <a:latin typeface="Calibri"/>
              <a:ea typeface="+mn-ea"/>
              <a:cs typeface="+mn-cs"/>
            </a:endParaRPr>
          </a:p>
        </p:txBody>
      </p:sp>
      <p:sp>
        <p:nvSpPr>
          <p:cNvPr id="5" name="Freeform 5">
            <a:extLst>
              <a:ext uri="{C183D7F6-B498-43B3-948B-1728B52AA6E4}">
                <adec:decorative xmlns:adec="http://schemas.microsoft.com/office/drawing/2017/decorative" val="1"/>
              </a:ext>
            </a:extLst>
          </p:cNvPr>
          <p:cNvSpPr/>
          <p:nvPr/>
        </p:nvSpPr>
        <p:spPr>
          <a:xfrm flipH="1">
            <a:off x="201185" y="4154509"/>
            <a:ext cx="1807108" cy="810956"/>
          </a:xfrm>
          <a:custGeom>
            <a:avLst/>
            <a:gdLst/>
            <a:ahLst/>
            <a:cxnLst/>
            <a:rect l="l" t="t" r="r" b="b"/>
            <a:pathLst>
              <a:path w="2322140" h="1262752">
                <a:moveTo>
                  <a:pt x="2322140" y="0"/>
                </a:moveTo>
                <a:lnTo>
                  <a:pt x="0" y="0"/>
                </a:lnTo>
                <a:lnTo>
                  <a:pt x="0" y="1262753"/>
                </a:lnTo>
                <a:lnTo>
                  <a:pt x="2322140" y="1262753"/>
                </a:lnTo>
                <a:lnTo>
                  <a:pt x="232214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6" name="Freeform 6">
            <a:extLst>
              <a:ext uri="{C183D7F6-B498-43B3-948B-1728B52AA6E4}">
                <adec:decorative xmlns:adec="http://schemas.microsoft.com/office/drawing/2017/decorative" val="1"/>
              </a:ext>
            </a:extLst>
          </p:cNvPr>
          <p:cNvSpPr/>
          <p:nvPr/>
        </p:nvSpPr>
        <p:spPr>
          <a:xfrm>
            <a:off x="1506415" y="5777513"/>
            <a:ext cx="1833313" cy="880720"/>
          </a:xfrm>
          <a:custGeom>
            <a:avLst/>
            <a:gdLst/>
            <a:ahLst/>
            <a:cxnLst/>
            <a:rect l="l" t="t" r="r" b="b"/>
            <a:pathLst>
              <a:path w="2131294" h="1158973">
                <a:moveTo>
                  <a:pt x="0" y="0"/>
                </a:moveTo>
                <a:lnTo>
                  <a:pt x="2131295" y="0"/>
                </a:lnTo>
                <a:lnTo>
                  <a:pt x="2131295" y="1158972"/>
                </a:lnTo>
                <a:lnTo>
                  <a:pt x="0" y="11589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7" name="Freeform 7">
            <a:extLst>
              <a:ext uri="{C183D7F6-B498-43B3-948B-1728B52AA6E4}">
                <adec:decorative xmlns:adec="http://schemas.microsoft.com/office/drawing/2017/decorative" val="1"/>
              </a:ext>
            </a:extLst>
          </p:cNvPr>
          <p:cNvSpPr/>
          <p:nvPr/>
        </p:nvSpPr>
        <p:spPr>
          <a:xfrm>
            <a:off x="7827008" y="115739"/>
            <a:ext cx="3844292" cy="2921662"/>
          </a:xfrm>
          <a:custGeom>
            <a:avLst/>
            <a:gdLst/>
            <a:ahLst/>
            <a:cxnLst/>
            <a:rect l="l" t="t" r="r" b="b"/>
            <a:pathLst>
              <a:path w="5766438" h="4382493">
                <a:moveTo>
                  <a:pt x="0" y="0"/>
                </a:moveTo>
                <a:lnTo>
                  <a:pt x="5766438" y="0"/>
                </a:lnTo>
                <a:lnTo>
                  <a:pt x="5766438" y="4382492"/>
                </a:lnTo>
                <a:lnTo>
                  <a:pt x="0" y="43824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8" name="Freeform 8">
            <a:extLst>
              <a:ext uri="{C183D7F6-B498-43B3-948B-1728B52AA6E4}">
                <adec:decorative xmlns:adec="http://schemas.microsoft.com/office/drawing/2017/decorative" val="1"/>
              </a:ext>
            </a:extLst>
          </p:cNvPr>
          <p:cNvSpPr/>
          <p:nvPr/>
        </p:nvSpPr>
        <p:spPr>
          <a:xfrm rot="-7537643">
            <a:off x="8861851" y="2981242"/>
            <a:ext cx="1523051" cy="1052978"/>
          </a:xfrm>
          <a:custGeom>
            <a:avLst/>
            <a:gdLst/>
            <a:ahLst/>
            <a:cxnLst/>
            <a:rect l="l" t="t" r="r" b="b"/>
            <a:pathLst>
              <a:path w="2284576" h="1579467">
                <a:moveTo>
                  <a:pt x="0" y="0"/>
                </a:moveTo>
                <a:lnTo>
                  <a:pt x="2284576" y="0"/>
                </a:lnTo>
                <a:lnTo>
                  <a:pt x="2284576" y="1579467"/>
                </a:lnTo>
                <a:lnTo>
                  <a:pt x="0" y="1579467"/>
                </a:lnTo>
                <a:lnTo>
                  <a:pt x="0" y="0"/>
                </a:lnTo>
                <a:close/>
              </a:path>
            </a:pathLst>
          </a:custGeom>
          <a:blipFill>
            <a:blip r:embed="rId9">
              <a:extLst>
                <a:ext uri="{96DAC541-7B7A-43D3-8B79-37D633B846F1}">
                  <asvg:svgBlip xmlns:asvg="http://schemas.microsoft.com/office/drawing/2016/SVG/main" r:embed="rId10"/>
                </a:ext>
              </a:extLst>
            </a:blip>
            <a:stretch>
              <a:fillRect r="-152407" b="-177466"/>
            </a:stretch>
          </a:blipFill>
        </p:spPr>
        <p:txBody>
          <a:bodyPr/>
          <a:lstStyle/>
          <a:p>
            <a:pPr defTabSz="609630">
              <a:buClrTx/>
            </a:pPr>
            <a:endParaRPr lang="en-US" sz="1200" kern="1200">
              <a:solidFill>
                <a:prstClr val="black"/>
              </a:solidFill>
              <a:latin typeface="Calibri"/>
              <a:ea typeface="+mn-ea"/>
              <a:cs typeface="+mn-cs"/>
            </a:endParaRPr>
          </a:p>
        </p:txBody>
      </p:sp>
      <p:sp>
        <p:nvSpPr>
          <p:cNvPr id="9" name="Freeform 9">
            <a:extLst>
              <a:ext uri="{C183D7F6-B498-43B3-948B-1728B52AA6E4}">
                <adec:decorative xmlns:adec="http://schemas.microsoft.com/office/drawing/2017/decorative" val="1"/>
              </a:ext>
            </a:extLst>
          </p:cNvPr>
          <p:cNvSpPr/>
          <p:nvPr/>
        </p:nvSpPr>
        <p:spPr>
          <a:xfrm rot="-1720762" flipH="1">
            <a:off x="1395484" y="2388665"/>
            <a:ext cx="896013" cy="1819317"/>
          </a:xfrm>
          <a:custGeom>
            <a:avLst/>
            <a:gdLst/>
            <a:ahLst/>
            <a:cxnLst/>
            <a:rect l="l" t="t" r="r" b="b"/>
            <a:pathLst>
              <a:path w="1344020" h="2728975">
                <a:moveTo>
                  <a:pt x="1344020" y="0"/>
                </a:moveTo>
                <a:lnTo>
                  <a:pt x="0" y="0"/>
                </a:lnTo>
                <a:lnTo>
                  <a:pt x="0" y="2728975"/>
                </a:lnTo>
                <a:lnTo>
                  <a:pt x="1344020" y="2728975"/>
                </a:lnTo>
                <a:lnTo>
                  <a:pt x="134402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0" name="Freeform 10">
            <a:extLst>
              <a:ext uri="{C183D7F6-B498-43B3-948B-1728B52AA6E4}">
                <adec:decorative xmlns:adec="http://schemas.microsoft.com/office/drawing/2017/decorative" val="1"/>
              </a:ext>
            </a:extLst>
          </p:cNvPr>
          <p:cNvSpPr/>
          <p:nvPr/>
        </p:nvSpPr>
        <p:spPr>
          <a:xfrm rot="-1041186">
            <a:off x="4176687" y="1871137"/>
            <a:ext cx="991584" cy="2013369"/>
          </a:xfrm>
          <a:custGeom>
            <a:avLst/>
            <a:gdLst/>
            <a:ahLst/>
            <a:cxnLst/>
            <a:rect l="l" t="t" r="r" b="b"/>
            <a:pathLst>
              <a:path w="1487376" h="3020053">
                <a:moveTo>
                  <a:pt x="0" y="0"/>
                </a:moveTo>
                <a:lnTo>
                  <a:pt x="1487376" y="0"/>
                </a:lnTo>
                <a:lnTo>
                  <a:pt x="1487376" y="3020053"/>
                </a:lnTo>
                <a:lnTo>
                  <a:pt x="0" y="30200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1" name="Freeform 11">
            <a:extLst>
              <a:ext uri="{C183D7F6-B498-43B3-948B-1728B52AA6E4}">
                <adec:decorative xmlns:adec="http://schemas.microsoft.com/office/drawing/2017/decorative" val="1"/>
              </a:ext>
            </a:extLst>
          </p:cNvPr>
          <p:cNvSpPr/>
          <p:nvPr/>
        </p:nvSpPr>
        <p:spPr>
          <a:xfrm rot="5400000">
            <a:off x="2252456" y="342788"/>
            <a:ext cx="869255" cy="1764983"/>
          </a:xfrm>
          <a:custGeom>
            <a:avLst/>
            <a:gdLst/>
            <a:ahLst/>
            <a:cxnLst/>
            <a:rect l="l" t="t" r="r" b="b"/>
            <a:pathLst>
              <a:path w="1303882" h="2647475">
                <a:moveTo>
                  <a:pt x="0" y="0"/>
                </a:moveTo>
                <a:lnTo>
                  <a:pt x="1303882" y="0"/>
                </a:lnTo>
                <a:lnTo>
                  <a:pt x="1303882" y="2647475"/>
                </a:lnTo>
                <a:lnTo>
                  <a:pt x="0" y="2647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2" name="Freeform 12">
            <a:extLst>
              <a:ext uri="{C183D7F6-B498-43B3-948B-1728B52AA6E4}">
                <adec:decorative xmlns:adec="http://schemas.microsoft.com/office/drawing/2017/decorative" val="1"/>
              </a:ext>
            </a:extLst>
          </p:cNvPr>
          <p:cNvSpPr/>
          <p:nvPr/>
        </p:nvSpPr>
        <p:spPr>
          <a:xfrm>
            <a:off x="422323" y="195068"/>
            <a:ext cx="2356163" cy="2365032"/>
          </a:xfrm>
          <a:custGeom>
            <a:avLst/>
            <a:gdLst/>
            <a:ahLst/>
            <a:cxnLst/>
            <a:rect l="l" t="t" r="r" b="b"/>
            <a:pathLst>
              <a:path w="3534244" h="3547548">
                <a:moveTo>
                  <a:pt x="0" y="0"/>
                </a:moveTo>
                <a:lnTo>
                  <a:pt x="3534245" y="0"/>
                </a:lnTo>
                <a:lnTo>
                  <a:pt x="3534245" y="3547548"/>
                </a:lnTo>
                <a:lnTo>
                  <a:pt x="0" y="3547548"/>
                </a:lnTo>
                <a:lnTo>
                  <a:pt x="0" y="0"/>
                </a:lnTo>
                <a:close/>
              </a:path>
            </a:pathLst>
          </a:custGeom>
          <a:blipFill>
            <a:blip r:embed="rId13"/>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3" name="Freeform 13">
            <a:extLst>
              <a:ext uri="{C183D7F6-B498-43B3-948B-1728B52AA6E4}">
                <adec:decorative xmlns:adec="http://schemas.microsoft.com/office/drawing/2017/decorative" val="1"/>
              </a:ext>
            </a:extLst>
          </p:cNvPr>
          <p:cNvSpPr/>
          <p:nvPr/>
        </p:nvSpPr>
        <p:spPr>
          <a:xfrm>
            <a:off x="2302669" y="3507731"/>
            <a:ext cx="1783609" cy="1783609"/>
          </a:xfrm>
          <a:custGeom>
            <a:avLst/>
            <a:gdLst/>
            <a:ahLst/>
            <a:cxnLst/>
            <a:rect l="l" t="t" r="r" b="b"/>
            <a:pathLst>
              <a:path w="2675414" h="2675414">
                <a:moveTo>
                  <a:pt x="0" y="0"/>
                </a:moveTo>
                <a:lnTo>
                  <a:pt x="2675413" y="0"/>
                </a:lnTo>
                <a:lnTo>
                  <a:pt x="2675413" y="2675413"/>
                </a:lnTo>
                <a:lnTo>
                  <a:pt x="0" y="26754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4" name="Freeform 14">
            <a:extLst>
              <a:ext uri="{C183D7F6-B498-43B3-948B-1728B52AA6E4}">
                <adec:decorative xmlns:adec="http://schemas.microsoft.com/office/drawing/2017/decorative" val="1"/>
              </a:ext>
            </a:extLst>
          </p:cNvPr>
          <p:cNvSpPr/>
          <p:nvPr/>
        </p:nvSpPr>
        <p:spPr>
          <a:xfrm>
            <a:off x="3463903" y="146226"/>
            <a:ext cx="1823637" cy="1878277"/>
          </a:xfrm>
          <a:custGeom>
            <a:avLst/>
            <a:gdLst/>
            <a:ahLst/>
            <a:cxnLst/>
            <a:rect l="l" t="t" r="r" b="b"/>
            <a:pathLst>
              <a:path w="2735455" h="2817416">
                <a:moveTo>
                  <a:pt x="0" y="0"/>
                </a:moveTo>
                <a:lnTo>
                  <a:pt x="2735455" y="0"/>
                </a:lnTo>
                <a:lnTo>
                  <a:pt x="2735455" y="2817416"/>
                </a:lnTo>
                <a:lnTo>
                  <a:pt x="0" y="28174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5" name="Freeform 15">
            <a:extLst>
              <a:ext uri="{C183D7F6-B498-43B3-948B-1728B52AA6E4}">
                <adec:decorative xmlns:adec="http://schemas.microsoft.com/office/drawing/2017/decorative" val="1"/>
              </a:ext>
            </a:extLst>
          </p:cNvPr>
          <p:cNvSpPr/>
          <p:nvPr/>
        </p:nvSpPr>
        <p:spPr>
          <a:xfrm>
            <a:off x="8169511" y="4934031"/>
            <a:ext cx="1755199" cy="1755199"/>
          </a:xfrm>
          <a:custGeom>
            <a:avLst/>
            <a:gdLst/>
            <a:ahLst/>
            <a:cxnLst/>
            <a:rect l="l" t="t" r="r" b="b"/>
            <a:pathLst>
              <a:path w="2632799" h="2632799">
                <a:moveTo>
                  <a:pt x="0" y="0"/>
                </a:moveTo>
                <a:lnTo>
                  <a:pt x="2632799" y="0"/>
                </a:lnTo>
                <a:lnTo>
                  <a:pt x="2632799" y="2632799"/>
                </a:lnTo>
                <a:lnTo>
                  <a:pt x="0" y="26327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6" name="Freeform 16">
            <a:extLst>
              <a:ext uri="{C183D7F6-B498-43B3-948B-1728B52AA6E4}">
                <adec:decorative xmlns:adec="http://schemas.microsoft.com/office/drawing/2017/decorative" val="1"/>
              </a:ext>
            </a:extLst>
          </p:cNvPr>
          <p:cNvSpPr/>
          <p:nvPr/>
        </p:nvSpPr>
        <p:spPr>
          <a:xfrm rot="-2986039" flipH="1" flipV="1">
            <a:off x="4421943" y="3815931"/>
            <a:ext cx="696997" cy="1415222"/>
          </a:xfrm>
          <a:custGeom>
            <a:avLst/>
            <a:gdLst/>
            <a:ahLst/>
            <a:cxnLst/>
            <a:rect l="l" t="t" r="r" b="b"/>
            <a:pathLst>
              <a:path w="1045495" h="2122833">
                <a:moveTo>
                  <a:pt x="1045495" y="2122833"/>
                </a:moveTo>
                <a:lnTo>
                  <a:pt x="0" y="2122833"/>
                </a:lnTo>
                <a:lnTo>
                  <a:pt x="0" y="0"/>
                </a:lnTo>
                <a:lnTo>
                  <a:pt x="1045495" y="0"/>
                </a:lnTo>
                <a:lnTo>
                  <a:pt x="1045495" y="2122833"/>
                </a:lnTo>
                <a:close/>
              </a:path>
            </a:pathLst>
          </a:custGeom>
          <a:blipFill>
            <a:blip r:embed="rId11">
              <a:extLst>
                <a:ext uri="{96DAC541-7B7A-43D3-8B79-37D633B846F1}">
                  <asvg:svgBlip xmlns:asvg="http://schemas.microsoft.com/office/drawing/2016/SVG/main" r:embed="rId12"/>
                </a:ext>
              </a:extLst>
            </a:blip>
            <a:stretch>
              <a:fillRect l="-42862" b="-42862"/>
            </a:stretch>
          </a:blipFill>
        </p:spPr>
        <p:txBody>
          <a:bodyPr/>
          <a:lstStyle/>
          <a:p>
            <a:pPr defTabSz="609630">
              <a:buClrTx/>
            </a:pPr>
            <a:endParaRPr lang="en-US" sz="1200" kern="1200">
              <a:solidFill>
                <a:prstClr val="black"/>
              </a:solidFill>
              <a:latin typeface="Calibri"/>
              <a:ea typeface="+mn-ea"/>
              <a:cs typeface="+mn-cs"/>
            </a:endParaRPr>
          </a:p>
        </p:txBody>
      </p:sp>
      <p:sp>
        <p:nvSpPr>
          <p:cNvPr id="17" name="Freeform 17">
            <a:extLst>
              <a:ext uri="{C183D7F6-B498-43B3-948B-1728B52AA6E4}">
                <adec:decorative xmlns:adec="http://schemas.microsoft.com/office/drawing/2017/decorative" val="1"/>
              </a:ext>
            </a:extLst>
          </p:cNvPr>
          <p:cNvSpPr/>
          <p:nvPr/>
        </p:nvSpPr>
        <p:spPr>
          <a:xfrm rot="-3805375" flipH="1" flipV="1">
            <a:off x="7107474" y="4934716"/>
            <a:ext cx="839591" cy="1704752"/>
          </a:xfrm>
          <a:custGeom>
            <a:avLst/>
            <a:gdLst/>
            <a:ahLst/>
            <a:cxnLst/>
            <a:rect l="l" t="t" r="r" b="b"/>
            <a:pathLst>
              <a:path w="1259386" h="2557128">
                <a:moveTo>
                  <a:pt x="1259385" y="2557129"/>
                </a:moveTo>
                <a:lnTo>
                  <a:pt x="0" y="2557129"/>
                </a:lnTo>
                <a:lnTo>
                  <a:pt x="0" y="0"/>
                </a:lnTo>
                <a:lnTo>
                  <a:pt x="1259385" y="0"/>
                </a:lnTo>
                <a:lnTo>
                  <a:pt x="1259385" y="255712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8281679" y="5281722"/>
            <a:ext cx="1530862" cy="1249775"/>
          </a:xfrm>
          <a:prstGeom prst="roundRect">
            <a:avLst/>
          </a:prstGeom>
          <a:solidFill>
            <a:schemeClr val="tx2">
              <a:lumMod val="75000"/>
            </a:schemeClr>
          </a:solidFill>
        </p:spPr>
        <p:txBody>
          <a:bodyPr lIns="0" tIns="0" rIns="0" bIns="0" rtlCol="0" anchor="t">
            <a:spAutoFit/>
          </a:bodyPr>
          <a:lstStyle/>
          <a:p>
            <a:pPr algn="ctr" defTabSz="609630">
              <a:lnSpc>
                <a:spcPts val="2962"/>
              </a:lnSpc>
              <a:buClrTx/>
            </a:pPr>
            <a:r>
              <a:rPr lang="en-US" sz="2115" kern="1200">
                <a:solidFill>
                  <a:srgbClr val="FFFFFF"/>
                </a:solidFill>
                <a:latin typeface="Inter 1 Bold"/>
                <a:ea typeface="+mn-ea"/>
                <a:cs typeface="+mn-cs"/>
              </a:rPr>
              <a:t>Supported Decision Making</a:t>
            </a:r>
          </a:p>
        </p:txBody>
      </p:sp>
      <p:sp>
        <p:nvSpPr>
          <p:cNvPr id="19" name="Freeform 19">
            <a:extLst>
              <a:ext uri="{C183D7F6-B498-43B3-948B-1728B52AA6E4}">
                <adec:decorative xmlns:adec="http://schemas.microsoft.com/office/drawing/2017/decorative" val="1"/>
              </a:ext>
            </a:extLst>
          </p:cNvPr>
          <p:cNvSpPr/>
          <p:nvPr/>
        </p:nvSpPr>
        <p:spPr>
          <a:xfrm rot="-8552089">
            <a:off x="10910510" y="3412390"/>
            <a:ext cx="372466" cy="417329"/>
          </a:xfrm>
          <a:custGeom>
            <a:avLst/>
            <a:gdLst/>
            <a:ahLst/>
            <a:cxnLst/>
            <a:rect l="l" t="t" r="r" b="b"/>
            <a:pathLst>
              <a:path w="558699" h="625994">
                <a:moveTo>
                  <a:pt x="0" y="0"/>
                </a:moveTo>
                <a:lnTo>
                  <a:pt x="558699" y="0"/>
                </a:lnTo>
                <a:lnTo>
                  <a:pt x="558699" y="625994"/>
                </a:lnTo>
                <a:lnTo>
                  <a:pt x="0" y="6259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20" name="Freeform 20">
            <a:extLst>
              <a:ext uri="{C183D7F6-B498-43B3-948B-1728B52AA6E4}">
                <adec:decorative xmlns:adec="http://schemas.microsoft.com/office/drawing/2017/decorative" val="1"/>
              </a:ext>
            </a:extLst>
          </p:cNvPr>
          <p:cNvSpPr/>
          <p:nvPr/>
        </p:nvSpPr>
        <p:spPr>
          <a:xfrm rot="-10735964">
            <a:off x="10417634" y="3652841"/>
            <a:ext cx="981574" cy="1993044"/>
          </a:xfrm>
          <a:custGeom>
            <a:avLst/>
            <a:gdLst/>
            <a:ahLst/>
            <a:cxnLst/>
            <a:rect l="l" t="t" r="r" b="b"/>
            <a:pathLst>
              <a:path w="1472361" h="2989566">
                <a:moveTo>
                  <a:pt x="0" y="0"/>
                </a:moveTo>
                <a:lnTo>
                  <a:pt x="1472361" y="0"/>
                </a:lnTo>
                <a:lnTo>
                  <a:pt x="1472361" y="2989567"/>
                </a:lnTo>
                <a:lnTo>
                  <a:pt x="0" y="29895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21" name="Freeform 21">
            <a:extLst>
              <a:ext uri="{C183D7F6-B498-43B3-948B-1728B52AA6E4}">
                <adec:decorative xmlns:adec="http://schemas.microsoft.com/office/drawing/2017/decorative" val="1"/>
              </a:ext>
            </a:extLst>
          </p:cNvPr>
          <p:cNvSpPr/>
          <p:nvPr/>
        </p:nvSpPr>
        <p:spPr>
          <a:xfrm rot="3142777" flipV="1">
            <a:off x="10119802" y="5378513"/>
            <a:ext cx="558711" cy="1134437"/>
          </a:xfrm>
          <a:custGeom>
            <a:avLst/>
            <a:gdLst/>
            <a:ahLst/>
            <a:cxnLst/>
            <a:rect l="l" t="t" r="r" b="b"/>
            <a:pathLst>
              <a:path w="838066" h="1701656">
                <a:moveTo>
                  <a:pt x="0" y="1701656"/>
                </a:moveTo>
                <a:lnTo>
                  <a:pt x="838065" y="1701656"/>
                </a:lnTo>
                <a:lnTo>
                  <a:pt x="838065" y="0"/>
                </a:lnTo>
                <a:lnTo>
                  <a:pt x="0" y="0"/>
                </a:lnTo>
                <a:lnTo>
                  <a:pt x="0" y="1701656"/>
                </a:lnTo>
                <a:close/>
              </a:path>
            </a:pathLst>
          </a:custGeom>
          <a:blipFill>
            <a:blip r:embed="rId11">
              <a:extLst>
                <a:ext uri="{96DAC541-7B7A-43D3-8B79-37D633B846F1}">
                  <asvg:svgBlip xmlns:asvg="http://schemas.microsoft.com/office/drawing/2016/SVG/main" r:embed="rId12"/>
                </a:ext>
              </a:extLst>
            </a:blip>
            <a:stretch>
              <a:fillRect l="-50370" b="-50370"/>
            </a:stretch>
          </a:blipFill>
        </p:spPr>
        <p:txBody>
          <a:bodyPr/>
          <a:lstStyle/>
          <a:p>
            <a:pPr defTabSz="609630">
              <a:buClrTx/>
            </a:pPr>
            <a:endParaRPr lang="en-US" sz="1200" kern="1200">
              <a:solidFill>
                <a:prstClr val="black"/>
              </a:solidFill>
              <a:latin typeface="Calibri"/>
              <a:ea typeface="+mn-ea"/>
              <a:cs typeface="+mn-cs"/>
            </a:endParaRPr>
          </a:p>
        </p:txBody>
      </p:sp>
      <p:sp>
        <p:nvSpPr>
          <p:cNvPr id="22" name="Freeform 22">
            <a:extLst>
              <a:ext uri="{C183D7F6-B498-43B3-948B-1728B52AA6E4}">
                <adec:decorative xmlns:adec="http://schemas.microsoft.com/office/drawing/2017/decorative" val="1"/>
              </a:ext>
            </a:extLst>
          </p:cNvPr>
          <p:cNvSpPr/>
          <p:nvPr/>
        </p:nvSpPr>
        <p:spPr>
          <a:xfrm>
            <a:off x="5245709" y="3037401"/>
            <a:ext cx="1716648" cy="2819955"/>
          </a:xfrm>
          <a:custGeom>
            <a:avLst/>
            <a:gdLst/>
            <a:ahLst/>
            <a:cxnLst/>
            <a:rect l="l" t="t" r="r" b="b"/>
            <a:pathLst>
              <a:path w="2574972" h="4229933">
                <a:moveTo>
                  <a:pt x="0" y="0"/>
                </a:moveTo>
                <a:lnTo>
                  <a:pt x="2574972" y="0"/>
                </a:lnTo>
                <a:lnTo>
                  <a:pt x="2574972" y="4229933"/>
                </a:lnTo>
                <a:lnTo>
                  <a:pt x="0" y="422993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23" name="TextBox 23">
            <a:extLst>
              <a:ext uri="{C183D7F6-B498-43B3-948B-1728B52AA6E4}">
                <adec:decorative xmlns:adec="http://schemas.microsoft.com/office/drawing/2017/decorative" val="1"/>
              </a:ext>
            </a:extLst>
          </p:cNvPr>
          <p:cNvSpPr txBox="1"/>
          <p:nvPr/>
        </p:nvSpPr>
        <p:spPr>
          <a:xfrm>
            <a:off x="597735" y="2032008"/>
            <a:ext cx="1605325" cy="906347"/>
          </a:xfrm>
          <a:prstGeom prst="roundRect">
            <a:avLst/>
          </a:prstGeom>
          <a:solidFill>
            <a:schemeClr val="tx2">
              <a:lumMod val="75000"/>
            </a:schemeClr>
          </a:solidFill>
        </p:spPr>
        <p:txBody>
          <a:bodyPr lIns="0" tIns="0" rIns="0" bIns="0" rtlCol="0" anchor="t">
            <a:spAutoFit/>
          </a:bodyPr>
          <a:lstStyle/>
          <a:p>
            <a:pPr algn="ctr" defTabSz="609630">
              <a:lnSpc>
                <a:spcPts val="3251"/>
              </a:lnSpc>
              <a:buClrTx/>
            </a:pPr>
            <a:r>
              <a:rPr lang="en-US" sz="2322" kern="1200">
                <a:solidFill>
                  <a:srgbClr val="FFFFFF"/>
                </a:solidFill>
                <a:latin typeface="Inter 1 Bold"/>
                <a:ea typeface="+mn-ea"/>
                <a:cs typeface="+mn-cs"/>
              </a:rPr>
              <a:t>Budget Authority</a:t>
            </a:r>
          </a:p>
        </p:txBody>
      </p:sp>
      <p:sp>
        <p:nvSpPr>
          <p:cNvPr id="24" name="TextBox 24">
            <a:extLst>
              <a:ext uri="{C183D7F6-B498-43B3-948B-1728B52AA6E4}">
                <adec:decorative xmlns:adec="http://schemas.microsoft.com/office/drawing/2017/decorative" val="1"/>
              </a:ext>
            </a:extLst>
          </p:cNvPr>
          <p:cNvSpPr txBox="1"/>
          <p:nvPr/>
        </p:nvSpPr>
        <p:spPr>
          <a:xfrm>
            <a:off x="5390920" y="4668372"/>
            <a:ext cx="1399055" cy="879177"/>
          </a:xfrm>
          <a:prstGeom prst="roundRect">
            <a:avLst/>
          </a:prstGeom>
          <a:solidFill>
            <a:schemeClr val="tx2">
              <a:lumMod val="75000"/>
            </a:schemeClr>
          </a:solidFill>
        </p:spPr>
        <p:txBody>
          <a:bodyPr wrap="square" lIns="0" tIns="0" rIns="0" bIns="0" rtlCol="0" anchor="t">
            <a:spAutoFit/>
          </a:bodyPr>
          <a:lstStyle/>
          <a:p>
            <a:pPr algn="ctr" defTabSz="609630">
              <a:lnSpc>
                <a:spcPts val="3163"/>
              </a:lnSpc>
              <a:buClrTx/>
            </a:pPr>
            <a:r>
              <a:rPr lang="en-US" sz="2259" kern="1200">
                <a:solidFill>
                  <a:srgbClr val="FFFFFF"/>
                </a:solidFill>
                <a:latin typeface="Inter 1 Bold"/>
                <a:ea typeface="+mn-ea"/>
                <a:cs typeface="+mn-cs"/>
              </a:rPr>
              <a:t>Support Broker</a:t>
            </a:r>
          </a:p>
        </p:txBody>
      </p:sp>
      <p:sp>
        <p:nvSpPr>
          <p:cNvPr id="25" name="TextBox 25">
            <a:extLst>
              <a:ext uri="{C183D7F6-B498-43B3-948B-1728B52AA6E4}">
                <adec:decorative xmlns:adec="http://schemas.microsoft.com/office/drawing/2017/decorative" val="1"/>
              </a:ext>
            </a:extLst>
          </p:cNvPr>
          <p:cNvSpPr txBox="1"/>
          <p:nvPr/>
        </p:nvSpPr>
        <p:spPr>
          <a:xfrm>
            <a:off x="3615713" y="628328"/>
            <a:ext cx="1497820" cy="906419"/>
          </a:xfrm>
          <a:prstGeom prst="roundRect">
            <a:avLst/>
          </a:prstGeom>
          <a:solidFill>
            <a:schemeClr val="tx2">
              <a:lumMod val="75000"/>
            </a:schemeClr>
          </a:solidFill>
        </p:spPr>
        <p:txBody>
          <a:bodyPr wrap="square" lIns="0" tIns="0" rIns="0" bIns="0" rtlCol="0" anchor="t">
            <a:spAutoFit/>
          </a:bodyPr>
          <a:lstStyle/>
          <a:p>
            <a:pPr algn="ctr" defTabSz="609630">
              <a:lnSpc>
                <a:spcPts val="3253"/>
              </a:lnSpc>
              <a:buClrTx/>
            </a:pPr>
            <a:r>
              <a:rPr lang="en-US" sz="2324" kern="1200">
                <a:solidFill>
                  <a:srgbClr val="FFFFFF"/>
                </a:solidFill>
                <a:latin typeface="Inter 1 Bold"/>
                <a:ea typeface="+mn-ea"/>
                <a:cs typeface="+mn-cs"/>
              </a:rPr>
              <a:t>Self Direction</a:t>
            </a:r>
          </a:p>
        </p:txBody>
      </p:sp>
      <p:sp>
        <p:nvSpPr>
          <p:cNvPr id="26" name="TextBox 26">
            <a:extLst>
              <a:ext uri="{C183D7F6-B498-43B3-948B-1728B52AA6E4}">
                <adec:decorative xmlns:adec="http://schemas.microsoft.com/office/drawing/2017/decorative" val="1"/>
              </a:ext>
            </a:extLst>
          </p:cNvPr>
          <p:cNvSpPr txBox="1"/>
          <p:nvPr/>
        </p:nvSpPr>
        <p:spPr>
          <a:xfrm rot="2700000">
            <a:off x="10348136" y="2780654"/>
            <a:ext cx="1647187" cy="399116"/>
          </a:xfrm>
          <a:prstGeom prst="roundRect">
            <a:avLst/>
          </a:prstGeom>
          <a:solidFill>
            <a:srgbClr val="FBCD40"/>
          </a:solidFill>
        </p:spPr>
        <p:txBody>
          <a:bodyPr wrap="square" lIns="0" tIns="0" rIns="0" bIns="0" rtlCol="0" anchor="t">
            <a:spAutoFit/>
          </a:bodyPr>
          <a:lstStyle/>
          <a:p>
            <a:pPr algn="ctr" defTabSz="609630">
              <a:lnSpc>
                <a:spcPts val="2986"/>
              </a:lnSpc>
              <a:spcBef>
                <a:spcPct val="0"/>
              </a:spcBef>
              <a:buClrTx/>
            </a:pPr>
            <a:r>
              <a:rPr lang="en-US" sz="2133" kern="1200">
                <a:latin typeface="Inter 1 Bold"/>
                <a:ea typeface="+mn-ea"/>
                <a:cs typeface="+mn-cs"/>
              </a:rPr>
              <a:t>Freedom</a:t>
            </a:r>
          </a:p>
        </p:txBody>
      </p:sp>
      <p:sp>
        <p:nvSpPr>
          <p:cNvPr id="27" name="TextBox 27">
            <a:extLst>
              <a:ext uri="{C183D7F6-B498-43B3-948B-1728B52AA6E4}">
                <adec:decorative xmlns:adec="http://schemas.microsoft.com/office/drawing/2017/decorative" val="1"/>
              </a:ext>
            </a:extLst>
          </p:cNvPr>
          <p:cNvSpPr txBox="1"/>
          <p:nvPr/>
        </p:nvSpPr>
        <p:spPr>
          <a:xfrm rot="2362959">
            <a:off x="8025036" y="411873"/>
            <a:ext cx="1391717" cy="399116"/>
          </a:xfrm>
          <a:prstGeom prst="roundRect">
            <a:avLst/>
          </a:prstGeom>
          <a:solidFill>
            <a:srgbClr val="FBCD40"/>
          </a:solidFill>
        </p:spPr>
        <p:txBody>
          <a:bodyPr wrap="square" lIns="0" tIns="0" rIns="0" bIns="0" rtlCol="0" anchor="t">
            <a:spAutoFit/>
          </a:bodyPr>
          <a:lstStyle/>
          <a:p>
            <a:pPr algn="ctr" defTabSz="609630">
              <a:lnSpc>
                <a:spcPts val="2986"/>
              </a:lnSpc>
              <a:spcBef>
                <a:spcPct val="0"/>
              </a:spcBef>
              <a:buClrTx/>
            </a:pPr>
            <a:r>
              <a:rPr lang="en-US" sz="2133" kern="1200">
                <a:latin typeface="Inter 1 Bold"/>
                <a:ea typeface="+mn-ea"/>
                <a:cs typeface="+mn-cs"/>
              </a:rPr>
              <a:t>Authority</a:t>
            </a:r>
          </a:p>
        </p:txBody>
      </p:sp>
      <p:sp>
        <p:nvSpPr>
          <p:cNvPr id="28" name="TextBox 28">
            <a:extLst>
              <a:ext uri="{C183D7F6-B498-43B3-948B-1728B52AA6E4}">
                <adec:decorative xmlns:adec="http://schemas.microsoft.com/office/drawing/2017/decorative" val="1"/>
              </a:ext>
            </a:extLst>
          </p:cNvPr>
          <p:cNvSpPr txBox="1"/>
          <p:nvPr/>
        </p:nvSpPr>
        <p:spPr>
          <a:xfrm rot="-1424496">
            <a:off x="10224110" y="483735"/>
            <a:ext cx="1934318" cy="399116"/>
          </a:xfrm>
          <a:prstGeom prst="roundRect">
            <a:avLst/>
          </a:prstGeom>
          <a:solidFill>
            <a:srgbClr val="FBCD40"/>
          </a:solidFill>
        </p:spPr>
        <p:txBody>
          <a:bodyPr wrap="square" lIns="0" tIns="0" rIns="0" bIns="0" rtlCol="0" anchor="t">
            <a:spAutoFit/>
          </a:bodyPr>
          <a:lstStyle/>
          <a:p>
            <a:pPr algn="ctr" defTabSz="609630">
              <a:lnSpc>
                <a:spcPts val="2986"/>
              </a:lnSpc>
              <a:spcBef>
                <a:spcPct val="0"/>
              </a:spcBef>
              <a:buClrTx/>
            </a:pPr>
            <a:r>
              <a:rPr lang="en-US" sz="2133" kern="1200">
                <a:latin typeface="Inter 1 Bold"/>
                <a:ea typeface="+mn-ea"/>
                <a:cs typeface="+mn-cs"/>
              </a:rPr>
              <a:t>Responsibility</a:t>
            </a:r>
          </a:p>
        </p:txBody>
      </p:sp>
      <p:sp>
        <p:nvSpPr>
          <p:cNvPr id="29" name="TextBox 29">
            <a:extLst>
              <a:ext uri="{C183D7F6-B498-43B3-948B-1728B52AA6E4}">
                <adec:decorative xmlns:adec="http://schemas.microsoft.com/office/drawing/2017/decorative" val="1"/>
              </a:ext>
            </a:extLst>
          </p:cNvPr>
          <p:cNvSpPr txBox="1"/>
          <p:nvPr/>
        </p:nvSpPr>
        <p:spPr>
          <a:xfrm rot="-1255353">
            <a:off x="6932473" y="2037025"/>
            <a:ext cx="1814359" cy="399116"/>
          </a:xfrm>
          <a:prstGeom prst="roundRect">
            <a:avLst/>
          </a:prstGeom>
          <a:solidFill>
            <a:srgbClr val="FBCD40"/>
          </a:solidFill>
        </p:spPr>
        <p:txBody>
          <a:bodyPr lIns="0" tIns="0" rIns="0" bIns="0" rtlCol="0" anchor="t">
            <a:spAutoFit/>
          </a:bodyPr>
          <a:lstStyle/>
          <a:p>
            <a:pPr algn="ctr" defTabSz="609630">
              <a:lnSpc>
                <a:spcPts val="2986"/>
              </a:lnSpc>
              <a:spcBef>
                <a:spcPct val="0"/>
              </a:spcBef>
              <a:buClrTx/>
            </a:pPr>
            <a:r>
              <a:rPr lang="en-US" sz="2133" kern="1200">
                <a:latin typeface="Inter 1 Bold"/>
                <a:ea typeface="+mn-ea"/>
                <a:cs typeface="+mn-cs"/>
              </a:rPr>
              <a:t>Confirmation</a:t>
            </a:r>
          </a:p>
        </p:txBody>
      </p:sp>
      <p:sp>
        <p:nvSpPr>
          <p:cNvPr id="30" name="TextBox 30">
            <a:extLst>
              <a:ext uri="{C183D7F6-B498-43B3-948B-1728B52AA6E4}">
                <adec:decorative xmlns:adec="http://schemas.microsoft.com/office/drawing/2017/decorative" val="1"/>
              </a:ext>
            </a:extLst>
          </p:cNvPr>
          <p:cNvSpPr txBox="1"/>
          <p:nvPr/>
        </p:nvSpPr>
        <p:spPr>
          <a:xfrm rot="5888461">
            <a:off x="8543269" y="3377245"/>
            <a:ext cx="1690816" cy="399116"/>
          </a:xfrm>
          <a:prstGeom prst="roundRect">
            <a:avLst/>
          </a:prstGeom>
          <a:solidFill>
            <a:srgbClr val="FBCD40"/>
          </a:solidFill>
        </p:spPr>
        <p:txBody>
          <a:bodyPr wrap="square" lIns="0" tIns="0" rIns="0" bIns="0" rtlCol="0" anchor="t">
            <a:spAutoFit/>
          </a:bodyPr>
          <a:lstStyle/>
          <a:p>
            <a:pPr algn="ctr" defTabSz="609630">
              <a:lnSpc>
                <a:spcPts val="2986"/>
              </a:lnSpc>
              <a:spcBef>
                <a:spcPct val="0"/>
              </a:spcBef>
              <a:buClrTx/>
            </a:pPr>
            <a:r>
              <a:rPr lang="en-US" sz="2133" kern="1200">
                <a:latin typeface="Inter 1 Bold"/>
                <a:ea typeface="+mn-ea"/>
                <a:cs typeface="+mn-cs"/>
              </a:rPr>
              <a:t>Support</a:t>
            </a:r>
          </a:p>
        </p:txBody>
      </p:sp>
      <p:sp>
        <p:nvSpPr>
          <p:cNvPr id="31" name="TextBox 31">
            <a:extLst>
              <a:ext uri="{C183D7F6-B498-43B3-948B-1728B52AA6E4}">
                <adec:decorative xmlns:adec="http://schemas.microsoft.com/office/drawing/2017/decorative" val="1"/>
              </a:ext>
            </a:extLst>
          </p:cNvPr>
          <p:cNvSpPr txBox="1"/>
          <p:nvPr/>
        </p:nvSpPr>
        <p:spPr>
          <a:xfrm>
            <a:off x="1622351" y="6050370"/>
            <a:ext cx="1489743" cy="546047"/>
          </a:xfrm>
          <a:prstGeom prst="rect">
            <a:avLst/>
          </a:prstGeom>
        </p:spPr>
        <p:txBody>
          <a:bodyPr lIns="0" tIns="0" rIns="0" bIns="0" rtlCol="0" anchor="t">
            <a:spAutoFit/>
          </a:bodyPr>
          <a:lstStyle/>
          <a:p>
            <a:pPr algn="ctr" defTabSz="609630">
              <a:lnSpc>
                <a:spcPts val="2163"/>
              </a:lnSpc>
              <a:spcBef>
                <a:spcPct val="0"/>
              </a:spcBef>
              <a:buClrTx/>
            </a:pPr>
            <a:r>
              <a:rPr lang="en-US" sz="1545" kern="1200">
                <a:latin typeface="Inter 1 Bold"/>
                <a:ea typeface="+mn-ea"/>
                <a:cs typeface="+mn-cs"/>
              </a:rPr>
              <a:t>Supported Living Concept</a:t>
            </a:r>
          </a:p>
        </p:txBody>
      </p:sp>
      <p:sp>
        <p:nvSpPr>
          <p:cNvPr id="32" name="TextBox 32">
            <a:extLst>
              <a:ext uri="{C183D7F6-B498-43B3-948B-1728B52AA6E4}">
                <adec:decorative xmlns:adec="http://schemas.microsoft.com/office/drawing/2017/decorative" val="1"/>
              </a:ext>
            </a:extLst>
          </p:cNvPr>
          <p:cNvSpPr txBox="1"/>
          <p:nvPr/>
        </p:nvSpPr>
        <p:spPr>
          <a:xfrm>
            <a:off x="356043" y="4435896"/>
            <a:ext cx="1653345" cy="493981"/>
          </a:xfrm>
          <a:prstGeom prst="rect">
            <a:avLst/>
          </a:prstGeom>
          <a:noFill/>
        </p:spPr>
        <p:txBody>
          <a:bodyPr wrap="square" lIns="0" tIns="0" rIns="0" bIns="0" rtlCol="0" anchor="t">
            <a:spAutoFit/>
          </a:bodyPr>
          <a:lstStyle/>
          <a:p>
            <a:pPr algn="ctr" defTabSz="609630">
              <a:lnSpc>
                <a:spcPts val="1981"/>
              </a:lnSpc>
              <a:spcBef>
                <a:spcPct val="0"/>
              </a:spcBef>
              <a:buClrTx/>
            </a:pPr>
            <a:r>
              <a:rPr lang="en-US" sz="1333" kern="1200">
                <a:latin typeface="Inter 1 Bold"/>
                <a:ea typeface="+mn-ea"/>
                <a:cs typeface="+mn-cs"/>
              </a:rPr>
              <a:t>Person Centered Thinking</a:t>
            </a:r>
          </a:p>
        </p:txBody>
      </p:sp>
      <p:sp>
        <p:nvSpPr>
          <p:cNvPr id="33" name="TextBox 33">
            <a:extLst>
              <a:ext uri="{C183D7F6-B498-43B3-948B-1728B52AA6E4}">
                <adec:decorative xmlns:adec="http://schemas.microsoft.com/office/drawing/2017/decorative" val="1"/>
              </a:ext>
            </a:extLst>
          </p:cNvPr>
          <p:cNvSpPr txBox="1"/>
          <p:nvPr/>
        </p:nvSpPr>
        <p:spPr>
          <a:xfrm>
            <a:off x="8893945" y="1261701"/>
            <a:ext cx="1858628" cy="1542834"/>
          </a:xfrm>
          <a:prstGeom prst="roundRect">
            <a:avLst/>
          </a:prstGeom>
          <a:solidFill>
            <a:srgbClr val="FBCD40"/>
          </a:solidFill>
        </p:spPr>
        <p:txBody>
          <a:bodyPr lIns="0" tIns="0" rIns="0" bIns="0" rtlCol="0" anchor="t">
            <a:spAutoFit/>
          </a:bodyPr>
          <a:lstStyle/>
          <a:p>
            <a:pPr algn="ctr" defTabSz="609630">
              <a:lnSpc>
                <a:spcPts val="3706"/>
              </a:lnSpc>
              <a:spcBef>
                <a:spcPct val="0"/>
              </a:spcBef>
              <a:buClrTx/>
            </a:pPr>
            <a:r>
              <a:rPr lang="en-US" sz="2647" kern="1200">
                <a:latin typeface="Marykate"/>
                <a:ea typeface="+mn-ea"/>
                <a:cs typeface="+mn-cs"/>
              </a:rPr>
              <a:t>Self-Determination</a:t>
            </a:r>
          </a:p>
        </p:txBody>
      </p:sp>
      <p:sp>
        <p:nvSpPr>
          <p:cNvPr id="34" name="TextBox 34">
            <a:extLst>
              <a:ext uri="{C183D7F6-B498-43B3-948B-1728B52AA6E4}">
                <adec:decorative xmlns:adec="http://schemas.microsoft.com/office/drawing/2017/decorative" val="1"/>
              </a:ext>
            </a:extLst>
          </p:cNvPr>
          <p:cNvSpPr txBox="1"/>
          <p:nvPr/>
        </p:nvSpPr>
        <p:spPr>
          <a:xfrm>
            <a:off x="2399518" y="3929335"/>
            <a:ext cx="1588542" cy="906419"/>
          </a:xfrm>
          <a:prstGeom prst="roundRect">
            <a:avLst/>
          </a:prstGeom>
          <a:solidFill>
            <a:schemeClr val="tx2">
              <a:lumMod val="75000"/>
            </a:schemeClr>
          </a:solidFill>
        </p:spPr>
        <p:txBody>
          <a:bodyPr wrap="square" lIns="0" tIns="0" rIns="0" bIns="0" rtlCol="0" anchor="t">
            <a:spAutoFit/>
          </a:bodyPr>
          <a:lstStyle/>
          <a:p>
            <a:pPr defTabSz="609630">
              <a:lnSpc>
                <a:spcPts val="3254"/>
              </a:lnSpc>
              <a:buClrTx/>
            </a:pPr>
            <a:r>
              <a:rPr lang="en-US" sz="2324" kern="1200">
                <a:solidFill>
                  <a:srgbClr val="FFFFFF"/>
                </a:solidFill>
                <a:latin typeface="Inter 1 Bold"/>
                <a:ea typeface="+mn-ea"/>
                <a:cs typeface="+mn-cs"/>
              </a:rPr>
              <a:t>Employer Authority</a:t>
            </a:r>
          </a:p>
        </p:txBody>
      </p:sp>
      <p:sp>
        <p:nvSpPr>
          <p:cNvPr id="36" name="Rectangle: Rounded Corners 35">
            <a:extLst>
              <a:ext uri="{FF2B5EF4-FFF2-40B4-BE49-F238E27FC236}">
                <a16:creationId xmlns:a16="http://schemas.microsoft.com/office/drawing/2014/main" id="{27FEE869-61B9-471B-F51A-7E76527D3D0B}"/>
              </a:ext>
              <a:ext uri="{C183D7F6-B498-43B3-948B-1728B52AA6E4}">
                <adec:decorative xmlns:adec="http://schemas.microsoft.com/office/drawing/2017/decorative" val="1"/>
              </a:ext>
            </a:extLst>
          </p:cNvPr>
          <p:cNvSpPr/>
          <p:nvPr/>
        </p:nvSpPr>
        <p:spPr>
          <a:xfrm>
            <a:off x="7306309" y="2339735"/>
            <a:ext cx="30479" cy="732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18C7C9-5E5B-41A5-9700-C9382EF3C64D}"/>
              </a:ext>
              <a:ext uri="{C183D7F6-B498-43B3-948B-1728B52AA6E4}">
                <adec:decorative xmlns:adec="http://schemas.microsoft.com/office/drawing/2017/decorative" val="1"/>
              </a:ext>
            </a:extLst>
          </p:cNvPr>
          <p:cNvSpPr>
            <a:spLocks noGrp="1"/>
          </p:cNvSpPr>
          <p:nvPr>
            <p:ph type="sldNum" sz="quarter" idx="4294967295"/>
          </p:nvPr>
        </p:nvSpPr>
        <p:spPr>
          <a:xfrm>
            <a:off x="10591800" y="6356350"/>
            <a:ext cx="762000" cy="365125"/>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39E18A1-5388-48D7-9BA0-F6425AA8662B}" type="slidenum">
              <a:rPr kumimoji="0" lang="en-US"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a:t>
            </a:fld>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86DBF93-D219-1039-DDD3-7B33A95DC5BE}"/>
              </a:ext>
            </a:extLst>
          </p:cNvPr>
          <p:cNvSpPr txBox="1">
            <a:spLocks noGrp="1"/>
          </p:cNvSpPr>
          <p:nvPr>
            <p:ph type="title" idx="4294967295"/>
          </p:nvPr>
        </p:nvSpPr>
        <p:spPr>
          <a:xfrm>
            <a:off x="940600" y="648359"/>
            <a:ext cx="594359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a:ea typeface="+mj-ea"/>
                <a:cs typeface="+mj-cs"/>
                <a:sym typeface="Arial"/>
              </a:rPr>
              <a:t>The Goal of NCAPPS</a:t>
            </a:r>
            <a:endParaRPr kumimoji="0" lang="en-US" sz="4400" b="0" i="0" u="none" strike="noStrike" kern="1200" cap="none" spc="0" normalizeH="0" baseline="0" noProof="0" dirty="0">
              <a:ln>
                <a:noFill/>
              </a:ln>
              <a:solidFill>
                <a:prstClr val="black"/>
              </a:solidFill>
              <a:effectLst/>
              <a:uLnTx/>
              <a:uFillTx/>
              <a:latin typeface="Cambria headings"/>
              <a:ea typeface="+mn-ea"/>
              <a:cs typeface="+mn-cs"/>
              <a:sym typeface="Arial"/>
            </a:endParaRPr>
          </a:p>
        </p:txBody>
      </p:sp>
      <p:sp>
        <p:nvSpPr>
          <p:cNvPr id="2" name="Title 1">
            <a:extLst>
              <a:ext uri="{FF2B5EF4-FFF2-40B4-BE49-F238E27FC236}">
                <a16:creationId xmlns:a16="http://schemas.microsoft.com/office/drawing/2014/main" id="{F7EFFB07-62B1-438B-8D24-FFC3ACCC1379}"/>
              </a:ext>
              <a:ext uri="{C183D7F6-B498-43B3-948B-1728B52AA6E4}">
                <adec:decorative xmlns:adec="http://schemas.microsoft.com/office/drawing/2017/decorative" val="0"/>
              </a:ext>
            </a:extLst>
          </p:cNvPr>
          <p:cNvSpPr>
            <a:spLocks/>
          </p:cNvSpPr>
          <p:nvPr/>
        </p:nvSpPr>
        <p:spPr>
          <a:xfrm>
            <a:off x="1079500" y="1497142"/>
            <a:ext cx="4648200" cy="14619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1" indent="0" algn="l" defTabSz="914400" rtl="0" eaLnBrk="1" fontAlgn="auto" latinLnBrk="0" hangingPunct="1">
              <a:lnSpc>
                <a:spcPct val="114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j-ea"/>
                <a:cs typeface="+mj-cs"/>
              </a:rPr>
              <a:t>To promote systems change that makes person-centered principles not just an aspiration but a reality in the lives of people across the lifespan. </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TextBox 12">
            <a:extLst>
              <a:ext uri="{FF2B5EF4-FFF2-40B4-BE49-F238E27FC236}">
                <a16:creationId xmlns:a16="http://schemas.microsoft.com/office/drawing/2014/main" id="{9E716146-1232-50F1-5F0F-525B0887A682}"/>
              </a:ext>
            </a:extLst>
          </p:cNvPr>
          <p:cNvSpPr txBox="1"/>
          <p:nvPr/>
        </p:nvSpPr>
        <p:spPr>
          <a:xfrm>
            <a:off x="1079500" y="3073737"/>
            <a:ext cx="50165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Priorities: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Centering lived experience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Partnering with advocacy communities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Disability justice and racial equity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Cultural humility and competence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Cross-system collaboration</a:t>
            </a:r>
          </a:p>
        </p:txBody>
      </p:sp>
      <p:cxnSp>
        <p:nvCxnSpPr>
          <p:cNvPr id="6" name="Straight Connector 5">
            <a:extLst>
              <a:ext uri="{FF2B5EF4-FFF2-40B4-BE49-F238E27FC236}">
                <a16:creationId xmlns:a16="http://schemas.microsoft.com/office/drawing/2014/main" id="{2263E63B-76B3-7C65-789E-A9F1219F94F5}"/>
              </a:ext>
              <a:ext uri="{C183D7F6-B498-43B3-948B-1728B52AA6E4}">
                <adec:decorative xmlns:adec="http://schemas.microsoft.com/office/drawing/2017/decorative" val="1"/>
              </a:ext>
            </a:extLst>
          </p:cNvPr>
          <p:cNvCxnSpPr>
            <a:cxnSpLocks/>
          </p:cNvCxnSpPr>
          <p:nvPr/>
        </p:nvCxnSpPr>
        <p:spPr>
          <a:xfrm>
            <a:off x="761678" y="545866"/>
            <a:ext cx="0" cy="974426"/>
          </a:xfrm>
          <a:prstGeom prst="line">
            <a:avLst/>
          </a:prstGeom>
          <a:ln w="57150">
            <a:solidFill>
              <a:srgbClr val="BF202F"/>
            </a:solidFill>
          </a:ln>
        </p:spPr>
        <p:style>
          <a:lnRef idx="1">
            <a:schemeClr val="accent2"/>
          </a:lnRef>
          <a:fillRef idx="0">
            <a:schemeClr val="accent2"/>
          </a:fillRef>
          <a:effectRef idx="0">
            <a:schemeClr val="accent2"/>
          </a:effectRef>
          <a:fontRef idx="minor">
            <a:schemeClr val="tx1"/>
          </a:fontRef>
        </p:style>
      </p:cxnSp>
      <p:pic>
        <p:nvPicPr>
          <p:cNvPr id="11" name="Picture Placeholder 10">
            <a:extLst>
              <a:ext uri="{FF2B5EF4-FFF2-40B4-BE49-F238E27FC236}">
                <a16:creationId xmlns:a16="http://schemas.microsoft.com/office/drawing/2014/main" id="{1C95D44F-99BE-BB9B-C288-CFF610EE503E}"/>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2106" b="2106"/>
          <a:stretch/>
        </p:blipFill>
        <p:spPr>
          <a:xfrm>
            <a:off x="6464300" y="0"/>
            <a:ext cx="5727700" cy="6858000"/>
          </a:xfrm>
        </p:spPr>
      </p:pic>
    </p:spTree>
    <p:extLst>
      <p:ext uri="{BB962C8B-B14F-4D97-AF65-F5344CB8AC3E}">
        <p14:creationId xmlns:p14="http://schemas.microsoft.com/office/powerpoint/2010/main" val="2136155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C5AA986-9589-0C1C-425E-09964D4626DB}"/>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dirty="0"/>
              <a:t>aims and goals</a:t>
            </a:r>
          </a:p>
        </p:txBody>
      </p:sp>
      <p:sp>
        <p:nvSpPr>
          <p:cNvPr id="2" name="Freeform 2" descr="a black slide with cartoon images of satellites and a rocket ship moving up and away from a partially shown planet earth. rocket ship has a label &quot;aims and goals.&quot; satellites have labels &quot;share information&quot; and &quot;train dsp's, ssa's, and peer mentors. "/>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a:off x="4110475" y="3647523"/>
            <a:ext cx="3971051" cy="3827100"/>
          </a:xfrm>
          <a:custGeom>
            <a:avLst/>
            <a:gdLst/>
            <a:ahLst/>
            <a:cxnLst/>
            <a:rect l="l" t="t" r="r" b="b"/>
            <a:pathLst>
              <a:path w="5956576" h="5740650">
                <a:moveTo>
                  <a:pt x="0" y="0"/>
                </a:moveTo>
                <a:lnTo>
                  <a:pt x="5956576" y="0"/>
                </a:lnTo>
                <a:lnTo>
                  <a:pt x="5956576" y="5740650"/>
                </a:lnTo>
                <a:lnTo>
                  <a:pt x="0" y="5740650"/>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rot="4730273">
            <a:off x="8888433" y="824713"/>
            <a:ext cx="2820211" cy="2820211"/>
          </a:xfrm>
          <a:custGeom>
            <a:avLst/>
            <a:gdLst/>
            <a:ahLst/>
            <a:cxnLst/>
            <a:rect l="l" t="t" r="r" b="b"/>
            <a:pathLst>
              <a:path w="4230316" h="4230316">
                <a:moveTo>
                  <a:pt x="0" y="0"/>
                </a:moveTo>
                <a:lnTo>
                  <a:pt x="4230316" y="0"/>
                </a:lnTo>
                <a:lnTo>
                  <a:pt x="4230316" y="4230316"/>
                </a:lnTo>
                <a:lnTo>
                  <a:pt x="0" y="4230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5" name="Freeform 5">
            <a:extLst>
              <a:ext uri="{C183D7F6-B498-43B3-948B-1728B52AA6E4}">
                <adec:decorative xmlns:adec="http://schemas.microsoft.com/office/drawing/2017/decorative" val="1"/>
              </a:ext>
            </a:extLst>
          </p:cNvPr>
          <p:cNvSpPr/>
          <p:nvPr/>
        </p:nvSpPr>
        <p:spPr>
          <a:xfrm>
            <a:off x="742109" y="2375448"/>
            <a:ext cx="3088063" cy="2998378"/>
          </a:xfrm>
          <a:custGeom>
            <a:avLst/>
            <a:gdLst/>
            <a:ahLst/>
            <a:cxnLst/>
            <a:rect l="l" t="t" r="r" b="b"/>
            <a:pathLst>
              <a:path w="3788782" h="3788782">
                <a:moveTo>
                  <a:pt x="0" y="0"/>
                </a:moveTo>
                <a:lnTo>
                  <a:pt x="3788783" y="0"/>
                </a:lnTo>
                <a:lnTo>
                  <a:pt x="3788783" y="3788782"/>
                </a:lnTo>
                <a:lnTo>
                  <a:pt x="0" y="3788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6" name="TextBox 6">
            <a:extLst>
              <a:ext uri="{C183D7F6-B498-43B3-948B-1728B52AA6E4}">
                <adec:decorative xmlns:adec="http://schemas.microsoft.com/office/drawing/2017/decorative" val="1"/>
              </a:ext>
            </a:extLst>
          </p:cNvPr>
          <p:cNvSpPr txBox="1"/>
          <p:nvPr/>
        </p:nvSpPr>
        <p:spPr>
          <a:xfrm>
            <a:off x="754414" y="3498588"/>
            <a:ext cx="2271485" cy="802561"/>
          </a:xfrm>
          <a:prstGeom prst="roundRect">
            <a:avLst/>
          </a:prstGeom>
          <a:solidFill>
            <a:schemeClr val="bg1"/>
          </a:solidFill>
        </p:spPr>
        <p:txBody>
          <a:bodyPr wrap="square" lIns="0" tIns="0" rIns="0" bIns="0" rtlCol="0" anchor="t">
            <a:spAutoFit/>
          </a:bodyPr>
          <a:lstStyle/>
          <a:p>
            <a:pPr algn="ctr" defTabSz="609630">
              <a:lnSpc>
                <a:spcPts val="2864"/>
              </a:lnSpc>
              <a:buClrTx/>
            </a:pPr>
            <a:r>
              <a:rPr lang="en-US" sz="2203" kern="1200">
                <a:latin typeface="Inter 2 Bold"/>
                <a:ea typeface="+mn-ea"/>
                <a:cs typeface="+mn-cs"/>
              </a:rPr>
              <a:t>Share information...</a:t>
            </a:r>
          </a:p>
        </p:txBody>
      </p:sp>
      <p:sp>
        <p:nvSpPr>
          <p:cNvPr id="7" name="TextBox 7">
            <a:extLst>
              <a:ext uri="{C183D7F6-B498-43B3-948B-1728B52AA6E4}">
                <adec:decorative xmlns:adec="http://schemas.microsoft.com/office/drawing/2017/decorative" val="1"/>
              </a:ext>
            </a:extLst>
          </p:cNvPr>
          <p:cNvSpPr txBox="1"/>
          <p:nvPr/>
        </p:nvSpPr>
        <p:spPr>
          <a:xfrm rot="222522">
            <a:off x="9210165" y="1851019"/>
            <a:ext cx="2637329" cy="748574"/>
          </a:xfrm>
          <a:prstGeom prst="roundRect">
            <a:avLst/>
          </a:prstGeom>
          <a:solidFill>
            <a:schemeClr val="bg1"/>
          </a:solidFill>
        </p:spPr>
        <p:txBody>
          <a:bodyPr lIns="0" tIns="0" rIns="0" bIns="0" rtlCol="0" anchor="t">
            <a:spAutoFit/>
          </a:bodyPr>
          <a:lstStyle/>
          <a:p>
            <a:pPr algn="ctr" defTabSz="609630">
              <a:lnSpc>
                <a:spcPts val="2713"/>
              </a:lnSpc>
              <a:buClrTx/>
            </a:pPr>
            <a:r>
              <a:rPr lang="en-US" sz="2087" kern="1200">
                <a:latin typeface="Inter 2 Bold"/>
                <a:ea typeface="+mn-ea"/>
                <a:cs typeface="+mn-cs"/>
              </a:rPr>
              <a:t>Train DSPs, SSAs, and Peer Mentors</a:t>
            </a:r>
          </a:p>
        </p:txBody>
      </p:sp>
      <p:sp>
        <p:nvSpPr>
          <p:cNvPr id="8" name="Freeform 8">
            <a:extLst>
              <a:ext uri="{C183D7F6-B498-43B3-948B-1728B52AA6E4}">
                <adec:decorative xmlns:adec="http://schemas.microsoft.com/office/drawing/2017/decorative" val="1"/>
              </a:ext>
            </a:extLst>
          </p:cNvPr>
          <p:cNvSpPr/>
          <p:nvPr/>
        </p:nvSpPr>
        <p:spPr>
          <a:xfrm>
            <a:off x="3775405" y="730813"/>
            <a:ext cx="670140" cy="512962"/>
          </a:xfrm>
          <a:custGeom>
            <a:avLst/>
            <a:gdLst/>
            <a:ahLst/>
            <a:cxnLst/>
            <a:rect l="l" t="t" r="r" b="b"/>
            <a:pathLst>
              <a:path w="1005210" h="769443">
                <a:moveTo>
                  <a:pt x="0" y="0"/>
                </a:moveTo>
                <a:lnTo>
                  <a:pt x="1005210" y="0"/>
                </a:lnTo>
                <a:lnTo>
                  <a:pt x="1005210" y="769443"/>
                </a:lnTo>
                <a:lnTo>
                  <a:pt x="0" y="7694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9" name="Freeform 9">
            <a:extLst>
              <a:ext uri="{C183D7F6-B498-43B3-948B-1728B52AA6E4}">
                <adec:decorative xmlns:adec="http://schemas.microsoft.com/office/drawing/2017/decorative" val="1"/>
              </a:ext>
            </a:extLst>
          </p:cNvPr>
          <p:cNvSpPr/>
          <p:nvPr/>
        </p:nvSpPr>
        <p:spPr>
          <a:xfrm>
            <a:off x="7864042" y="3039312"/>
            <a:ext cx="670140" cy="512962"/>
          </a:xfrm>
          <a:custGeom>
            <a:avLst/>
            <a:gdLst/>
            <a:ahLst/>
            <a:cxnLst/>
            <a:rect l="l" t="t" r="r" b="b"/>
            <a:pathLst>
              <a:path w="1005210" h="769443">
                <a:moveTo>
                  <a:pt x="0" y="0"/>
                </a:moveTo>
                <a:lnTo>
                  <a:pt x="1005210" y="0"/>
                </a:lnTo>
                <a:lnTo>
                  <a:pt x="1005210" y="769443"/>
                </a:lnTo>
                <a:lnTo>
                  <a:pt x="0" y="7694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0" name="Freeform 10">
            <a:extLst>
              <a:ext uri="{C183D7F6-B498-43B3-948B-1728B52AA6E4}">
                <adec:decorative xmlns:adec="http://schemas.microsoft.com/office/drawing/2017/decorative" val="1"/>
              </a:ext>
            </a:extLst>
          </p:cNvPr>
          <p:cNvSpPr/>
          <p:nvPr/>
        </p:nvSpPr>
        <p:spPr>
          <a:xfrm flipH="1">
            <a:off x="2286141" y="4548091"/>
            <a:ext cx="7931810" cy="2238094"/>
          </a:xfrm>
          <a:custGeom>
            <a:avLst/>
            <a:gdLst/>
            <a:ahLst/>
            <a:cxnLst/>
            <a:rect l="l" t="t" r="r" b="b"/>
            <a:pathLst>
              <a:path w="11897715" h="5844752">
                <a:moveTo>
                  <a:pt x="11897714" y="0"/>
                </a:moveTo>
                <a:lnTo>
                  <a:pt x="0" y="0"/>
                </a:lnTo>
                <a:lnTo>
                  <a:pt x="0" y="5844753"/>
                </a:lnTo>
                <a:lnTo>
                  <a:pt x="11897714" y="5844753"/>
                </a:lnTo>
                <a:lnTo>
                  <a:pt x="11897714" y="0"/>
                </a:lnTo>
                <a:close/>
              </a:path>
            </a:pathLst>
          </a:custGeom>
          <a:blipFill>
            <a:blip r:embed="rId10">
              <a:extLst>
                <a:ext uri="{96DAC541-7B7A-43D3-8B79-37D633B846F1}">
                  <asvg:svgBlip xmlns:asvg="http://schemas.microsoft.com/office/drawing/2016/SVG/main" r:embed="rId11"/>
                </a:ext>
              </a:extLst>
            </a:blip>
            <a:stretch>
              <a:fillRect t="1" b="-77337"/>
            </a:stretch>
          </a:blipFill>
        </p:spPr>
        <p:txBody>
          <a:bodyPr/>
          <a:lstStyle/>
          <a:p>
            <a:pPr defTabSz="609630">
              <a:buClrTx/>
            </a:pPr>
            <a:endParaRPr lang="en-US" sz="1200" kern="1200">
              <a:solidFill>
                <a:prstClr val="black"/>
              </a:solidFill>
              <a:latin typeface="Calibri"/>
              <a:ea typeface="+mn-ea"/>
              <a:cs typeface="+mn-cs"/>
            </a:endParaRPr>
          </a:p>
        </p:txBody>
      </p:sp>
      <p:grpSp>
        <p:nvGrpSpPr>
          <p:cNvPr id="11" name="Group 11">
            <a:extLst>
              <a:ext uri="{C183D7F6-B498-43B3-948B-1728B52AA6E4}">
                <adec:decorative xmlns:adec="http://schemas.microsoft.com/office/drawing/2017/decorative" val="1"/>
              </a:ext>
            </a:extLst>
          </p:cNvPr>
          <p:cNvGrpSpPr/>
          <p:nvPr/>
        </p:nvGrpSpPr>
        <p:grpSpPr>
          <a:xfrm>
            <a:off x="4709352" y="517703"/>
            <a:ext cx="3490701" cy="3896076"/>
            <a:chOff x="894226" y="118945"/>
            <a:chExt cx="6981402" cy="7792152"/>
          </a:xfrm>
        </p:grpSpPr>
        <p:sp>
          <p:nvSpPr>
            <p:cNvPr id="12" name="Freeform 12"/>
            <p:cNvSpPr/>
            <p:nvPr/>
          </p:nvSpPr>
          <p:spPr>
            <a:xfrm>
              <a:off x="1887311" y="118945"/>
              <a:ext cx="4909056" cy="7792152"/>
            </a:xfrm>
            <a:custGeom>
              <a:avLst/>
              <a:gdLst/>
              <a:ahLst/>
              <a:cxnLst/>
              <a:rect l="l" t="t" r="r" b="b"/>
              <a:pathLst>
                <a:path w="4909056" h="7792152">
                  <a:moveTo>
                    <a:pt x="0" y="0"/>
                  </a:moveTo>
                  <a:lnTo>
                    <a:pt x="4909056" y="0"/>
                  </a:lnTo>
                  <a:lnTo>
                    <a:pt x="4909056" y="7792152"/>
                  </a:lnTo>
                  <a:lnTo>
                    <a:pt x="0" y="7792152"/>
                  </a:lnTo>
                  <a:lnTo>
                    <a:pt x="0" y="0"/>
                  </a:lnTo>
                  <a:close/>
                </a:path>
              </a:pathLst>
            </a:custGeom>
            <a:blipFill>
              <a:blip r:embed="rId12"/>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3" name="TextBox 13"/>
            <p:cNvSpPr txBox="1"/>
            <p:nvPr/>
          </p:nvSpPr>
          <p:spPr>
            <a:xfrm>
              <a:off x="894226" y="829677"/>
              <a:ext cx="6981402" cy="6150274"/>
            </a:xfrm>
            <a:prstGeom prst="rect">
              <a:avLst/>
            </a:prstGeom>
          </p:spPr>
          <p:txBody>
            <a:bodyPr lIns="0" tIns="0" rIns="0" bIns="0" rtlCol="0" anchor="t">
              <a:spAutoFit/>
            </a:bodyPr>
            <a:lstStyle/>
            <a:p>
              <a:pPr algn="ctr" defTabSz="609630">
                <a:lnSpc>
                  <a:spcPts val="5900"/>
                </a:lnSpc>
                <a:buClrTx/>
              </a:pPr>
              <a:r>
                <a:rPr lang="en-US" sz="7024" kern="1200">
                  <a:ln w="47625">
                    <a:gradFill>
                      <a:gsLst>
                        <a:gs pos="60000">
                          <a:srgbClr val="FF33CC"/>
                        </a:gs>
                        <a:gs pos="0">
                          <a:srgbClr val="4F81BD">
                            <a:lumMod val="5000"/>
                            <a:lumOff val="95000"/>
                          </a:srgbClr>
                        </a:gs>
                        <a:gs pos="100000">
                          <a:srgbClr val="FF00FF"/>
                        </a:gs>
                      </a:gsLst>
                      <a:lin ang="5400000" scaled="1"/>
                    </a:gradFill>
                  </a:ln>
                  <a:solidFill>
                    <a:srgbClr val="7843E6"/>
                  </a:solidFill>
                  <a:effectLst>
                    <a:glow rad="63500">
                      <a:srgbClr val="66FFFF"/>
                    </a:glow>
                  </a:effectLst>
                  <a:latin typeface="Marykate"/>
                  <a:ea typeface="+mn-ea"/>
                  <a:cs typeface="+mn-cs"/>
                </a:rPr>
                <a:t>Aims</a:t>
              </a:r>
            </a:p>
            <a:p>
              <a:pPr algn="ctr" defTabSz="609630">
                <a:lnSpc>
                  <a:spcPts val="5900"/>
                </a:lnSpc>
                <a:buClrTx/>
              </a:pPr>
              <a:r>
                <a:rPr lang="en-US" sz="7024" kern="1200">
                  <a:ln w="47625">
                    <a:gradFill>
                      <a:gsLst>
                        <a:gs pos="60000">
                          <a:srgbClr val="FF33CC"/>
                        </a:gs>
                        <a:gs pos="0">
                          <a:srgbClr val="4F81BD">
                            <a:lumMod val="5000"/>
                            <a:lumOff val="95000"/>
                          </a:srgbClr>
                        </a:gs>
                        <a:gs pos="100000">
                          <a:srgbClr val="FF00FF"/>
                        </a:gs>
                      </a:gsLst>
                      <a:lin ang="5400000" scaled="1"/>
                    </a:gradFill>
                  </a:ln>
                  <a:solidFill>
                    <a:srgbClr val="7843E6"/>
                  </a:solidFill>
                  <a:effectLst>
                    <a:glow rad="63500">
                      <a:srgbClr val="66FFFF"/>
                    </a:glow>
                  </a:effectLst>
                  <a:latin typeface="Marykate"/>
                  <a:ea typeface="+mn-ea"/>
                  <a:cs typeface="+mn-cs"/>
                </a:rPr>
                <a:t>&amp;</a:t>
              </a:r>
            </a:p>
            <a:p>
              <a:pPr algn="ctr" defTabSz="609630">
                <a:lnSpc>
                  <a:spcPts val="5900"/>
                </a:lnSpc>
                <a:buClrTx/>
              </a:pPr>
              <a:r>
                <a:rPr lang="en-US" sz="7024" kern="1200">
                  <a:ln w="47625">
                    <a:gradFill>
                      <a:gsLst>
                        <a:gs pos="60000">
                          <a:srgbClr val="FF33CC"/>
                        </a:gs>
                        <a:gs pos="0">
                          <a:srgbClr val="4F81BD">
                            <a:lumMod val="5000"/>
                            <a:lumOff val="95000"/>
                          </a:srgbClr>
                        </a:gs>
                        <a:gs pos="100000">
                          <a:srgbClr val="FF00FF"/>
                        </a:gs>
                      </a:gsLst>
                      <a:lin ang="5400000" scaled="1"/>
                    </a:gradFill>
                  </a:ln>
                  <a:solidFill>
                    <a:srgbClr val="7843E6"/>
                  </a:solidFill>
                  <a:effectLst>
                    <a:glow rad="63500">
                      <a:srgbClr val="66FFFF"/>
                    </a:glow>
                  </a:effectLst>
                  <a:latin typeface="Marykate"/>
                  <a:ea typeface="+mn-ea"/>
                  <a:cs typeface="+mn-cs"/>
                </a:rPr>
                <a:t>GOALS</a:t>
              </a:r>
            </a:p>
            <a:p>
              <a:pPr algn="ctr" defTabSz="609630">
                <a:lnSpc>
                  <a:spcPts val="5900"/>
                </a:lnSpc>
                <a:buClrTx/>
              </a:pPr>
              <a:endParaRPr lang="en-US" sz="7024" kern="1200">
                <a:ln w="47625">
                  <a:gradFill>
                    <a:gsLst>
                      <a:gs pos="60000">
                        <a:srgbClr val="FF33CC"/>
                      </a:gs>
                      <a:gs pos="0">
                        <a:srgbClr val="4F81BD">
                          <a:lumMod val="5000"/>
                          <a:lumOff val="95000"/>
                        </a:srgbClr>
                      </a:gs>
                      <a:gs pos="100000">
                        <a:srgbClr val="FF00FF"/>
                      </a:gs>
                    </a:gsLst>
                    <a:lin ang="5400000" scaled="1"/>
                  </a:gradFill>
                </a:ln>
                <a:solidFill>
                  <a:srgbClr val="7843E6"/>
                </a:solidFill>
                <a:effectLst>
                  <a:glow rad="63500">
                    <a:srgbClr val="66FFFF"/>
                  </a:glow>
                </a:effectLst>
                <a:latin typeface="Marykate"/>
                <a:ea typeface="+mn-ea"/>
                <a:cs typeface="+mn-c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3532644" y="-50800"/>
            <a:ext cx="5238264" cy="32484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9460"/>
              </a:lnSpc>
              <a:spcBef>
                <a:spcPts val="0"/>
              </a:spcBef>
              <a:spcAft>
                <a:spcPts val="0"/>
              </a:spcAft>
              <a:buClrTx/>
              <a:buSzTx/>
              <a:buFont typeface="Arial"/>
              <a:buNone/>
              <a:tabLst/>
              <a:defRPr/>
            </a:pPr>
            <a:r>
              <a:rPr kumimoji="0" lang="en-US" sz="7449" b="0" i="0" u="none" strike="noStrike" kern="1200" cap="none" spc="0" normalizeH="0" baseline="0" noProof="0" dirty="0">
                <a:ln w="47625">
                  <a:gradFill>
                    <a:gsLst>
                      <a:gs pos="0">
                        <a:srgbClr val="4F81BD">
                          <a:lumMod val="5000"/>
                          <a:lumOff val="95000"/>
                        </a:srgbClr>
                      </a:gs>
                      <a:gs pos="60000">
                        <a:srgbClr val="FF33CC"/>
                      </a:gs>
                      <a:gs pos="100000">
                        <a:srgbClr val="FF00FF"/>
                      </a:gs>
                    </a:gsLst>
                    <a:lin ang="5400000" scaled="1"/>
                  </a:gradFill>
                </a:ln>
                <a:solidFill>
                  <a:srgbClr val="7843E6"/>
                </a:solidFill>
                <a:effectLst>
                  <a:glow rad="63500">
                    <a:srgbClr val="66FFFF"/>
                  </a:glow>
                </a:effectLst>
                <a:uLnTx/>
                <a:uFillTx/>
                <a:latin typeface="Marykate"/>
                <a:ea typeface="+mn-ea"/>
                <a:cs typeface="+mn-cs"/>
                <a:sym typeface="Arial"/>
              </a:rPr>
              <a:t>BASELINE STATS</a:t>
            </a:r>
          </a:p>
          <a:p>
            <a:pPr marL="0" marR="0" lvl="0" indent="0" algn="ctr" defTabSz="609630" rtl="0" eaLnBrk="1" fontAlgn="auto" latinLnBrk="0" hangingPunct="1">
              <a:lnSpc>
                <a:spcPts val="6646"/>
              </a:lnSpc>
              <a:spcBef>
                <a:spcPts val="0"/>
              </a:spcBef>
              <a:spcAft>
                <a:spcPts val="0"/>
              </a:spcAft>
              <a:buClrTx/>
              <a:buSzTx/>
              <a:buFont typeface="Arial"/>
              <a:buNone/>
              <a:tabLst/>
              <a:defRPr/>
            </a:pPr>
            <a:r>
              <a:rPr kumimoji="0" lang="en-US" sz="5232" b="0" i="0" u="none" strike="noStrike" kern="1200" cap="none" spc="0" normalizeH="0" baseline="0" noProof="0" dirty="0">
                <a:ln w="47625">
                  <a:gradFill>
                    <a:gsLst>
                      <a:gs pos="0">
                        <a:srgbClr val="4F81BD">
                          <a:lumMod val="5000"/>
                          <a:lumOff val="95000"/>
                        </a:srgbClr>
                      </a:gs>
                      <a:gs pos="60000">
                        <a:srgbClr val="FF33CC"/>
                      </a:gs>
                      <a:gs pos="100000">
                        <a:srgbClr val="FF00FF"/>
                      </a:gs>
                    </a:gsLst>
                    <a:lin ang="5400000" scaled="1"/>
                  </a:gradFill>
                </a:ln>
                <a:solidFill>
                  <a:srgbClr val="7843E6"/>
                </a:solidFill>
                <a:effectLst>
                  <a:glow rad="76200">
                    <a:srgbClr val="66FFFF"/>
                  </a:glow>
                </a:effectLst>
                <a:uLnTx/>
                <a:uFillTx/>
                <a:latin typeface="Marykate"/>
                <a:ea typeface="+mn-ea"/>
                <a:cs typeface="+mn-cs"/>
                <a:sym typeface="Arial"/>
              </a:rPr>
              <a:t>(AS OF JULY 2022)</a:t>
            </a:r>
          </a:p>
        </p:txBody>
      </p:sp>
      <p:sp>
        <p:nvSpPr>
          <p:cNvPr id="2" name="Freeform 2" descr="cartoon image of interior of spaceship control panel. slide labeled &quot;baseline&quot; stats as of july 2022. one screen says: &quot;1,837 people used at least 1 self directed service.&quot; and a second screen shows &quot;0 - no peer network.&quot; a text box in the bottom center of the graphic reads &quot; 0 views on self directed resources.&quot; In the center screen of the cartoon spaceship control panel is a black and white sketch of 5 people sitting around a table with the statement in a speech bubble below: &quot;why am I the only self advocate at the table?&quot;"/>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4922352" flipH="1">
            <a:off x="8938768" y="2009902"/>
            <a:ext cx="1735203" cy="1848418"/>
          </a:xfrm>
          <a:custGeom>
            <a:avLst/>
            <a:gdLst/>
            <a:ahLst/>
            <a:cxnLst/>
            <a:rect l="l" t="t" r="r" b="b"/>
            <a:pathLst>
              <a:path w="2602804" h="2772627">
                <a:moveTo>
                  <a:pt x="2602804" y="0"/>
                </a:moveTo>
                <a:lnTo>
                  <a:pt x="0" y="0"/>
                </a:lnTo>
                <a:lnTo>
                  <a:pt x="0" y="2772627"/>
                </a:lnTo>
                <a:lnTo>
                  <a:pt x="2602804" y="2772627"/>
                </a:lnTo>
                <a:lnTo>
                  <a:pt x="260280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rot="-660164">
            <a:off x="486847" y="543931"/>
            <a:ext cx="2147507" cy="1991813"/>
          </a:xfrm>
          <a:custGeom>
            <a:avLst/>
            <a:gdLst/>
            <a:ahLst/>
            <a:cxnLst/>
            <a:rect l="l" t="t" r="r" b="b"/>
            <a:pathLst>
              <a:path w="3221261" h="2987719">
                <a:moveTo>
                  <a:pt x="0" y="0"/>
                </a:moveTo>
                <a:lnTo>
                  <a:pt x="3221261" y="0"/>
                </a:lnTo>
                <a:lnTo>
                  <a:pt x="3221261" y="2987720"/>
                </a:lnTo>
                <a:lnTo>
                  <a:pt x="0" y="2987720"/>
                </a:lnTo>
                <a:lnTo>
                  <a:pt x="0" y="0"/>
                </a:lnTo>
                <a:close/>
              </a:path>
            </a:pathLst>
          </a:custGeom>
          <a:blipFill>
            <a:blip r:embed="rId6"/>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5" name="Freeform 5">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39170" b="-38607"/>
            </a:stretch>
          </a:blipFill>
        </p:spPr>
        <p:txBody>
          <a:bodyPr/>
          <a:lstStyle/>
          <a:p>
            <a:pPr defTabSz="609630">
              <a:buClrTx/>
            </a:pPr>
            <a:endParaRPr lang="en-US" sz="1200" kern="1200">
              <a:solidFill>
                <a:prstClr val="black"/>
              </a:solidFill>
              <a:latin typeface="Calibri"/>
              <a:ea typeface="+mn-ea"/>
              <a:cs typeface="+mn-cs"/>
            </a:endParaRPr>
          </a:p>
        </p:txBody>
      </p:sp>
      <p:sp>
        <p:nvSpPr>
          <p:cNvPr id="9" name="TextBox 9">
            <a:extLst>
              <a:ext uri="{C183D7F6-B498-43B3-948B-1728B52AA6E4}">
                <adec:decorative xmlns:adec="http://schemas.microsoft.com/office/drawing/2017/decorative" val="1"/>
              </a:ext>
            </a:extLst>
          </p:cNvPr>
          <p:cNvSpPr txBox="1"/>
          <p:nvPr/>
        </p:nvSpPr>
        <p:spPr>
          <a:xfrm>
            <a:off x="4452156" y="5692294"/>
            <a:ext cx="3399240" cy="543482"/>
          </a:xfrm>
          <a:prstGeom prst="rect">
            <a:avLst/>
          </a:prstGeom>
          <a:solidFill>
            <a:srgbClr val="333333"/>
          </a:solidFill>
        </p:spPr>
        <p:txBody>
          <a:bodyPr wrap="square" lIns="0" tIns="0" rIns="0" bIns="0" rtlCol="0" anchor="t">
            <a:spAutoFit/>
          </a:bodyPr>
          <a:lstStyle/>
          <a:p>
            <a:pPr algn="ctr" defTabSz="609630">
              <a:lnSpc>
                <a:spcPts val="2137"/>
              </a:lnSpc>
              <a:spcBef>
                <a:spcPct val="0"/>
              </a:spcBef>
              <a:buClrTx/>
            </a:pPr>
            <a:r>
              <a:rPr lang="en-US" sz="2133" kern="1200">
                <a:solidFill>
                  <a:srgbClr val="FFFFFF"/>
                </a:solidFill>
                <a:latin typeface="Inter 1 Bold"/>
                <a:ea typeface="+mn-ea"/>
                <a:cs typeface="+mn-cs"/>
              </a:rPr>
              <a:t>0 “Views” on self-directed resources </a:t>
            </a:r>
          </a:p>
        </p:txBody>
      </p:sp>
      <p:sp>
        <p:nvSpPr>
          <p:cNvPr id="10" name="TextBox 10">
            <a:extLst>
              <a:ext uri="{C183D7F6-B498-43B3-948B-1728B52AA6E4}">
                <adec:decorative xmlns:adec="http://schemas.microsoft.com/office/drawing/2017/decorative" val="1"/>
              </a:ext>
            </a:extLst>
          </p:cNvPr>
          <p:cNvSpPr txBox="1"/>
          <p:nvPr/>
        </p:nvSpPr>
        <p:spPr>
          <a:xfrm rot="-1016356">
            <a:off x="1148404" y="4143978"/>
            <a:ext cx="2335481" cy="1292411"/>
          </a:xfrm>
          <a:prstGeom prst="roundRect">
            <a:avLst/>
          </a:prstGeom>
          <a:solidFill>
            <a:srgbClr val="333333"/>
          </a:solidFill>
        </p:spPr>
        <p:txBody>
          <a:bodyPr lIns="0" tIns="0" rIns="0" bIns="0" rtlCol="0" anchor="t">
            <a:spAutoFit/>
          </a:bodyPr>
          <a:lstStyle/>
          <a:p>
            <a:pPr algn="ctr" defTabSz="609630">
              <a:lnSpc>
                <a:spcPts val="3095"/>
              </a:lnSpc>
              <a:spcBef>
                <a:spcPct val="0"/>
              </a:spcBef>
              <a:buClrTx/>
            </a:pPr>
            <a:r>
              <a:rPr lang="en-US" sz="2211" kern="1200">
                <a:solidFill>
                  <a:srgbClr val="FFFFFF"/>
                </a:solidFill>
                <a:latin typeface="Inter 1 Bold"/>
                <a:ea typeface="+mn-ea"/>
                <a:cs typeface="+mn-cs"/>
              </a:rPr>
              <a:t>1837 people used at least 1 self directed service </a:t>
            </a:r>
          </a:p>
        </p:txBody>
      </p:sp>
      <p:sp>
        <p:nvSpPr>
          <p:cNvPr id="11" name="TextBox 11">
            <a:extLst>
              <a:ext uri="{C183D7F6-B498-43B3-948B-1728B52AA6E4}">
                <adec:decorative xmlns:adec="http://schemas.microsoft.com/office/drawing/2017/decorative" val="1"/>
              </a:ext>
            </a:extLst>
          </p:cNvPr>
          <p:cNvSpPr txBox="1"/>
          <p:nvPr/>
        </p:nvSpPr>
        <p:spPr>
          <a:xfrm rot="1058361">
            <a:off x="9060752" y="3846504"/>
            <a:ext cx="2069303" cy="933944"/>
          </a:xfrm>
          <a:prstGeom prst="roundRect">
            <a:avLst/>
          </a:prstGeom>
          <a:solidFill>
            <a:srgbClr val="333333"/>
          </a:solidFill>
        </p:spPr>
        <p:txBody>
          <a:bodyPr lIns="0" tIns="0" rIns="0" bIns="0" rtlCol="0" anchor="t">
            <a:spAutoFit/>
          </a:bodyPr>
          <a:lstStyle/>
          <a:p>
            <a:pPr algn="ctr" defTabSz="609630">
              <a:lnSpc>
                <a:spcPts val="3354"/>
              </a:lnSpc>
              <a:spcBef>
                <a:spcPct val="0"/>
              </a:spcBef>
              <a:buClrTx/>
            </a:pPr>
            <a:r>
              <a:rPr lang="en-US" sz="2396" kern="1200" dirty="0">
                <a:solidFill>
                  <a:srgbClr val="FFFFFF"/>
                </a:solidFill>
                <a:latin typeface="Inter 1 Bold"/>
                <a:ea typeface="+mn-ea"/>
                <a:cs typeface="+mn-cs"/>
              </a:rPr>
              <a:t>0- No peer network</a:t>
            </a:r>
          </a:p>
        </p:txBody>
      </p:sp>
      <p:grpSp>
        <p:nvGrpSpPr>
          <p:cNvPr id="12" name="Group 12">
            <a:extLst>
              <a:ext uri="{C183D7F6-B498-43B3-948B-1728B52AA6E4}">
                <adec:decorative xmlns:adec="http://schemas.microsoft.com/office/drawing/2017/decorative" val="1"/>
              </a:ext>
            </a:extLst>
          </p:cNvPr>
          <p:cNvGrpSpPr>
            <a:grpSpLocks noChangeAspect="1"/>
          </p:cNvGrpSpPr>
          <p:nvPr/>
        </p:nvGrpSpPr>
        <p:grpSpPr>
          <a:xfrm>
            <a:off x="4679830" y="3035197"/>
            <a:ext cx="2832339" cy="1593171"/>
            <a:chOff x="0" y="0"/>
            <a:chExt cx="11289030" cy="6350000"/>
          </a:xfrm>
        </p:grpSpPr>
        <p:sp>
          <p:nvSpPr>
            <p:cNvPr id="13" name="Freeform 1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l="-998" r="-998"/>
              </a:stretch>
            </a:blipFill>
          </p:spPr>
          <p:txBody>
            <a:bodyPr/>
            <a:lstStyle/>
            <a:p>
              <a:pPr defTabSz="609630">
                <a:buClrTx/>
              </a:pPr>
              <a:endParaRPr lang="en-US" sz="1200" kern="1200">
                <a:solidFill>
                  <a:prstClr val="black"/>
                </a:solidFill>
                <a:latin typeface="Calibri"/>
                <a:ea typeface="+mn-ea"/>
                <a:cs typeface="+mn-c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a:spLocks noGrp="1"/>
          </p:cNvSpPr>
          <p:nvPr>
            <p:ph type="title" idx="4294967295"/>
          </p:nvPr>
        </p:nvSpPr>
        <p:spPr>
          <a:xfrm>
            <a:off x="3395474" y="100518"/>
            <a:ext cx="6673085" cy="3238322"/>
          </a:xfrm>
          <a:prstGeom prst="rect">
            <a:avLst/>
          </a:prstGeom>
          <a:noFill/>
          <a:ln w="47625">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6400" b="0" i="0" u="none" strike="noStrike" kern="1200" cap="none" spc="0" normalizeH="0" baseline="0" noProof="0" dirty="0">
                <a:ln w="47625">
                  <a:gradFill>
                    <a:gsLst>
                      <a:gs pos="0">
                        <a:srgbClr val="4F81BD">
                          <a:lumMod val="5000"/>
                          <a:lumOff val="95000"/>
                        </a:srgbClr>
                      </a:gs>
                      <a:gs pos="60000">
                        <a:srgbClr val="FF33CC"/>
                      </a:gs>
                      <a:gs pos="100000">
                        <a:srgbClr val="CC00CC"/>
                      </a:gs>
                    </a:gsLst>
                    <a:lin ang="5400000" scaled="1"/>
                  </a:gradFill>
                </a:ln>
                <a:solidFill>
                  <a:srgbClr val="7843E6"/>
                </a:solidFill>
                <a:effectLst>
                  <a:glow rad="63500">
                    <a:srgbClr val="66FFFF"/>
                  </a:glow>
                </a:effectLst>
                <a:uLnTx/>
                <a:uFillTx/>
                <a:latin typeface="Marykate"/>
                <a:ea typeface="+mn-ea"/>
                <a:cs typeface="+mn-cs"/>
                <a:sym typeface="Arial"/>
              </a:rPr>
              <a:t>MEASURING SUCCESS</a:t>
            </a:r>
          </a:p>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w="47625">
                  <a:gradFill>
                    <a:gsLst>
                      <a:gs pos="0">
                        <a:srgbClr val="4F81BD">
                          <a:lumMod val="5000"/>
                          <a:lumOff val="95000"/>
                        </a:srgbClr>
                      </a:gs>
                      <a:gs pos="60000">
                        <a:srgbClr val="FF33CC"/>
                      </a:gs>
                      <a:gs pos="100000">
                        <a:srgbClr val="CC00CC"/>
                      </a:gs>
                    </a:gsLst>
                    <a:lin ang="5400000" scaled="1"/>
                  </a:gradFill>
                </a:ln>
                <a:solidFill>
                  <a:srgbClr val="7843E6"/>
                </a:solidFill>
                <a:effectLst>
                  <a:glow rad="63500">
                    <a:srgbClr val="66FFFF"/>
                  </a:glow>
                </a:effectLst>
                <a:uLnTx/>
                <a:uFillTx/>
                <a:latin typeface="Marykate"/>
                <a:ea typeface="+mn-ea"/>
                <a:cs typeface="+mn-cs"/>
                <a:sym typeface="Arial"/>
              </a:rPr>
              <a:t>From July 2022 t0 August 2023</a:t>
            </a:r>
          </a:p>
          <a:p>
            <a:pPr marL="0" marR="0" lvl="0" indent="0" algn="ctr" defTabSz="609630" rtl="0" eaLnBrk="1" fontAlgn="auto" latinLnBrk="0" hangingPunct="1">
              <a:lnSpc>
                <a:spcPts val="7583"/>
              </a:lnSpc>
              <a:spcBef>
                <a:spcPts val="0"/>
              </a:spcBef>
              <a:spcAft>
                <a:spcPts val="0"/>
              </a:spcAft>
              <a:buClrTx/>
              <a:buSzTx/>
              <a:buFont typeface="Arial"/>
              <a:buNone/>
              <a:tabLst/>
              <a:defRPr/>
            </a:pPr>
            <a:endParaRPr kumimoji="0" lang="en-US" sz="1333" b="0" i="0" u="none" strike="noStrike" kern="1200" cap="none" spc="0" normalizeH="0" baseline="0" noProof="0" dirty="0">
              <a:ln w="47625">
                <a:gradFill>
                  <a:gsLst>
                    <a:gs pos="0">
                      <a:srgbClr val="4F81BD">
                        <a:lumMod val="5000"/>
                        <a:lumOff val="95000"/>
                      </a:srgbClr>
                    </a:gs>
                    <a:gs pos="60000">
                      <a:srgbClr val="FF33CC"/>
                    </a:gs>
                    <a:gs pos="100000">
                      <a:srgbClr val="CC00CC"/>
                    </a:gs>
                  </a:gsLst>
                  <a:lin ang="5400000" scaled="1"/>
                </a:gradFill>
              </a:ln>
              <a:solidFill>
                <a:srgbClr val="7843E6"/>
              </a:solidFill>
              <a:effectLst>
                <a:glow rad="63500">
                  <a:srgbClr val="66FFFF"/>
                </a:glow>
              </a:effectLst>
              <a:uLnTx/>
              <a:uFillTx/>
              <a:latin typeface="Marykate"/>
              <a:ea typeface="+mn-ea"/>
              <a:cs typeface="+mn-cs"/>
              <a:sym typeface="Arial"/>
            </a:endParaRPr>
          </a:p>
        </p:txBody>
      </p:sp>
      <p:sp>
        <p:nvSpPr>
          <p:cNvPr id="2" name="Freeform 2" descr="slide graphic appears identical to the previous (showing a spaceship interior). slide title is &quot;measuring success from july 2022 to august 2023.&quot; left cartoon screen reads: 2,482 using 1 self direction service 35% increase (645 more). Center cartoon screen shows sketch of person in motorized wheelchair with the words &quot;I started self direction 6 months ago and it's been a game changer.&quot; below the center screen are three overlayed text boxes that read: &quot;15 publications of self directed services scoop.&quot; &quot;12,833 views (86% of goal) on self direction resources.&quot; and &quot;1,529 SSA's trained.&quot; to the far right is a cartoon screen that reads &quot;peer network of 21 people meeting for monthly chats on self direction!&quot;"/>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5027689" flipH="1">
            <a:off x="9867607" y="794845"/>
            <a:ext cx="1836723" cy="1956563"/>
          </a:xfrm>
          <a:custGeom>
            <a:avLst/>
            <a:gdLst/>
            <a:ahLst/>
            <a:cxnLst/>
            <a:rect l="l" t="t" r="r" b="b"/>
            <a:pathLst>
              <a:path w="2755085" h="2934844">
                <a:moveTo>
                  <a:pt x="2755085" y="0"/>
                </a:moveTo>
                <a:lnTo>
                  <a:pt x="0" y="0"/>
                </a:lnTo>
                <a:lnTo>
                  <a:pt x="0" y="2934844"/>
                </a:lnTo>
                <a:lnTo>
                  <a:pt x="2755085" y="2934844"/>
                </a:lnTo>
                <a:lnTo>
                  <a:pt x="275508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767096" y="134801"/>
            <a:ext cx="2147507" cy="1991813"/>
          </a:xfrm>
          <a:custGeom>
            <a:avLst/>
            <a:gdLst/>
            <a:ahLst/>
            <a:cxnLst/>
            <a:rect l="l" t="t" r="r" b="b"/>
            <a:pathLst>
              <a:path w="3221261" h="2987719">
                <a:moveTo>
                  <a:pt x="0" y="0"/>
                </a:moveTo>
                <a:lnTo>
                  <a:pt x="3221261" y="0"/>
                </a:lnTo>
                <a:lnTo>
                  <a:pt x="3221261" y="2987719"/>
                </a:lnTo>
                <a:lnTo>
                  <a:pt x="0" y="2987719"/>
                </a:lnTo>
                <a:lnTo>
                  <a:pt x="0" y="0"/>
                </a:lnTo>
                <a:close/>
              </a:path>
            </a:pathLst>
          </a:custGeom>
          <a:blipFill>
            <a:blip r:embed="rId6"/>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5" name="Freeform 5">
            <a:extLst>
              <a:ext uri="{C183D7F6-B498-43B3-948B-1728B52AA6E4}">
                <adec:decorative xmlns:adec="http://schemas.microsoft.com/office/drawing/2017/decorative" val="1"/>
              </a:ext>
            </a:extLst>
          </p:cNvPr>
          <p:cNvSpPr/>
          <p:nvPr/>
        </p:nvSpPr>
        <p:spPr>
          <a:xfrm>
            <a:off x="46768" y="79843"/>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39170" b="-38607"/>
            </a:stretch>
          </a:blipFill>
        </p:spPr>
        <p:txBody>
          <a:bodyPr/>
          <a:lstStyle/>
          <a:p>
            <a:pPr defTabSz="609630">
              <a:buClrTx/>
            </a:pPr>
            <a:endParaRPr lang="en-US" sz="1200" kern="1200">
              <a:solidFill>
                <a:prstClr val="black"/>
              </a:solidFill>
              <a:latin typeface="Calibri"/>
              <a:ea typeface="+mn-ea"/>
              <a:cs typeface="+mn-cs"/>
            </a:endParaRPr>
          </a:p>
        </p:txBody>
      </p:sp>
      <p:sp>
        <p:nvSpPr>
          <p:cNvPr id="6" name="Freeform 6">
            <a:extLst>
              <a:ext uri="{C183D7F6-B498-43B3-948B-1728B52AA6E4}">
                <adec:decorative xmlns:adec="http://schemas.microsoft.com/office/drawing/2017/decorative" val="1"/>
              </a:ext>
            </a:extLst>
          </p:cNvPr>
          <p:cNvSpPr/>
          <p:nvPr/>
        </p:nvSpPr>
        <p:spPr>
          <a:xfrm>
            <a:off x="4890773" y="2646303"/>
            <a:ext cx="2535993" cy="1643897"/>
          </a:xfrm>
          <a:prstGeom prst="roundRect">
            <a:avLst/>
          </a:prstGeom>
          <a:blipFill>
            <a:blip r:embed="rId8"/>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7" name="TextBox 7">
            <a:extLst>
              <a:ext uri="{C183D7F6-B498-43B3-948B-1728B52AA6E4}">
                <adec:decorative xmlns:adec="http://schemas.microsoft.com/office/drawing/2017/decorative" val="1"/>
              </a:ext>
            </a:extLst>
          </p:cNvPr>
          <p:cNvSpPr txBox="1"/>
          <p:nvPr/>
        </p:nvSpPr>
        <p:spPr>
          <a:xfrm>
            <a:off x="4623738" y="4709101"/>
            <a:ext cx="3033655" cy="595908"/>
          </a:xfrm>
          <a:prstGeom prst="roundRect">
            <a:avLst/>
          </a:prstGeom>
          <a:solidFill>
            <a:srgbClr val="333333"/>
          </a:solidFill>
        </p:spPr>
        <p:txBody>
          <a:bodyPr wrap="square" lIns="0" tIns="0" rIns="0" bIns="0" rtlCol="0" anchor="t">
            <a:spAutoFit/>
          </a:bodyPr>
          <a:lstStyle/>
          <a:p>
            <a:pPr algn="ctr" defTabSz="609630">
              <a:lnSpc>
                <a:spcPts val="2137"/>
              </a:lnSpc>
              <a:spcBef>
                <a:spcPct val="0"/>
              </a:spcBef>
              <a:buClrTx/>
            </a:pPr>
            <a:r>
              <a:rPr lang="en-US" sz="1867" kern="1200">
                <a:solidFill>
                  <a:srgbClr val="FFFFFF"/>
                </a:solidFill>
                <a:latin typeface="Inter 1 Bold"/>
                <a:ea typeface="+mn-ea"/>
                <a:cs typeface="+mn-cs"/>
              </a:rPr>
              <a:t>12,833 “Views” (86% of goal) on self-direction resource</a:t>
            </a:r>
            <a:r>
              <a:rPr lang="en-US" sz="1333" kern="1200">
                <a:solidFill>
                  <a:srgbClr val="FFFFFF"/>
                </a:solidFill>
                <a:latin typeface="Inter 1 Bold"/>
                <a:ea typeface="+mn-ea"/>
                <a:cs typeface="+mn-cs"/>
              </a:rPr>
              <a:t>s</a:t>
            </a:r>
          </a:p>
        </p:txBody>
      </p:sp>
      <p:sp>
        <p:nvSpPr>
          <p:cNvPr id="8" name="TextBox 8">
            <a:extLst>
              <a:ext uri="{C183D7F6-B498-43B3-948B-1728B52AA6E4}">
                <adec:decorative xmlns:adec="http://schemas.microsoft.com/office/drawing/2017/decorative" val="1"/>
              </a:ext>
            </a:extLst>
          </p:cNvPr>
          <p:cNvSpPr txBox="1"/>
          <p:nvPr/>
        </p:nvSpPr>
        <p:spPr>
          <a:xfrm rot="1001641">
            <a:off x="9065057" y="4037451"/>
            <a:ext cx="2423035" cy="1507505"/>
          </a:xfrm>
          <a:prstGeom prst="roundRect">
            <a:avLst/>
          </a:prstGeom>
          <a:solidFill>
            <a:srgbClr val="333333"/>
          </a:solidFill>
        </p:spPr>
        <p:txBody>
          <a:bodyPr lIns="0" tIns="0" rIns="0" bIns="0" rtlCol="0" anchor="t">
            <a:spAutoFit/>
          </a:bodyPr>
          <a:lstStyle/>
          <a:p>
            <a:pPr algn="ctr" defTabSz="609630">
              <a:lnSpc>
                <a:spcPts val="2652"/>
              </a:lnSpc>
              <a:spcBef>
                <a:spcPct val="0"/>
              </a:spcBef>
              <a:buClrTx/>
            </a:pPr>
            <a:r>
              <a:rPr lang="en-US" sz="1894" kern="1200">
                <a:solidFill>
                  <a:srgbClr val="FFFFFF"/>
                </a:solidFill>
                <a:latin typeface="Inter 1 Bold"/>
                <a:ea typeface="+mn-ea"/>
                <a:cs typeface="+mn-cs"/>
              </a:rPr>
              <a:t>Peer network of  21 people meeting for monthly chats on self-direction! </a:t>
            </a:r>
          </a:p>
        </p:txBody>
      </p:sp>
      <p:sp>
        <p:nvSpPr>
          <p:cNvPr id="9" name="TextBox 9">
            <a:extLst>
              <a:ext uri="{C183D7F6-B498-43B3-948B-1728B52AA6E4}">
                <adec:decorative xmlns:adec="http://schemas.microsoft.com/office/drawing/2017/decorative" val="1"/>
              </a:ext>
            </a:extLst>
          </p:cNvPr>
          <p:cNvSpPr txBox="1"/>
          <p:nvPr/>
        </p:nvSpPr>
        <p:spPr>
          <a:xfrm rot="-982180">
            <a:off x="1233056" y="4232897"/>
            <a:ext cx="2240456" cy="1041136"/>
          </a:xfrm>
          <a:prstGeom prst="roundRect">
            <a:avLst/>
          </a:prstGeom>
          <a:solidFill>
            <a:srgbClr val="333333"/>
          </a:solidFill>
        </p:spPr>
        <p:txBody>
          <a:bodyPr wrap="square" lIns="0" tIns="0" rIns="0" bIns="0" rtlCol="0" anchor="t">
            <a:spAutoFit/>
          </a:bodyPr>
          <a:lstStyle/>
          <a:p>
            <a:pPr algn="ctr" defTabSz="609630">
              <a:lnSpc>
                <a:spcPts val="2454"/>
              </a:lnSpc>
              <a:spcBef>
                <a:spcPct val="0"/>
              </a:spcBef>
              <a:buClrTx/>
            </a:pPr>
            <a:r>
              <a:rPr lang="en-US" sz="1753" kern="1200">
                <a:solidFill>
                  <a:srgbClr val="FFFFFF"/>
                </a:solidFill>
                <a:latin typeface="Inter 1 Bold"/>
                <a:ea typeface="+mn-ea"/>
                <a:cs typeface="+mn-cs"/>
              </a:rPr>
              <a:t>2,482 using 1 Self direction service 35% Increase (645 more).</a:t>
            </a:r>
          </a:p>
        </p:txBody>
      </p:sp>
      <p:sp>
        <p:nvSpPr>
          <p:cNvPr id="11" name="TextBox 11">
            <a:extLst>
              <a:ext uri="{C183D7F6-B498-43B3-948B-1728B52AA6E4}">
                <adec:decorative xmlns:adec="http://schemas.microsoft.com/office/drawing/2017/decorative" val="1"/>
              </a:ext>
            </a:extLst>
          </p:cNvPr>
          <p:cNvSpPr txBox="1"/>
          <p:nvPr/>
        </p:nvSpPr>
        <p:spPr>
          <a:xfrm>
            <a:off x="2353285" y="5772551"/>
            <a:ext cx="3304327" cy="633507"/>
          </a:xfrm>
          <a:prstGeom prst="roundRect">
            <a:avLst/>
          </a:prstGeom>
          <a:solidFill>
            <a:srgbClr val="333333"/>
          </a:solidFill>
        </p:spPr>
        <p:txBody>
          <a:bodyPr wrap="square" lIns="0" tIns="0" rIns="0" bIns="0" rtlCol="0" anchor="t">
            <a:spAutoFit/>
          </a:bodyPr>
          <a:lstStyle/>
          <a:p>
            <a:pPr algn="ctr" defTabSz="609630">
              <a:lnSpc>
                <a:spcPts val="2333"/>
              </a:lnSpc>
              <a:spcBef>
                <a:spcPct val="0"/>
              </a:spcBef>
              <a:buClrTx/>
            </a:pPr>
            <a:r>
              <a:rPr lang="en-US" sz="1667" kern="1200">
                <a:solidFill>
                  <a:srgbClr val="FFFFFF"/>
                </a:solidFill>
                <a:latin typeface="Inter 1 Bold"/>
                <a:ea typeface="+mn-ea"/>
                <a:cs typeface="+mn-cs"/>
              </a:rPr>
              <a:t>15 publications of "Self-Directed Services Scoop"</a:t>
            </a:r>
          </a:p>
        </p:txBody>
      </p:sp>
      <p:sp>
        <p:nvSpPr>
          <p:cNvPr id="12" name="TextBox 12">
            <a:extLst>
              <a:ext uri="{C183D7F6-B498-43B3-948B-1728B52AA6E4}">
                <adec:decorative xmlns:adec="http://schemas.microsoft.com/office/drawing/2017/decorative" val="1"/>
              </a:ext>
            </a:extLst>
          </p:cNvPr>
          <p:cNvSpPr txBox="1"/>
          <p:nvPr/>
        </p:nvSpPr>
        <p:spPr>
          <a:xfrm>
            <a:off x="6087658" y="6024839"/>
            <a:ext cx="2815599" cy="359673"/>
          </a:xfrm>
          <a:prstGeom prst="roundRect">
            <a:avLst/>
          </a:prstGeom>
          <a:solidFill>
            <a:srgbClr val="333333"/>
          </a:solidFill>
        </p:spPr>
        <p:txBody>
          <a:bodyPr lIns="0" tIns="0" rIns="0" bIns="0" rtlCol="0" anchor="t">
            <a:spAutoFit/>
          </a:bodyPr>
          <a:lstStyle/>
          <a:p>
            <a:pPr algn="ctr" defTabSz="609630">
              <a:lnSpc>
                <a:spcPts val="2706"/>
              </a:lnSpc>
              <a:spcBef>
                <a:spcPct val="0"/>
              </a:spcBef>
              <a:buClrTx/>
            </a:pPr>
            <a:r>
              <a:rPr lang="en-US" sz="1933" kern="1200">
                <a:solidFill>
                  <a:srgbClr val="FFFFFF"/>
                </a:solidFill>
                <a:latin typeface="Inter 1 Bold"/>
                <a:ea typeface="+mn-ea"/>
                <a:cs typeface="+mn-cs"/>
              </a:rPr>
              <a:t>1529 SSAs Trained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black cartoon outerspace shows planet earth with cracks and large flames out the side, as if it were hit by a meteor. Text box reads: Challenges to progress: &#10;- Took on too much too fast.&#10;- New FMS.&#10;- New Self-Directed transportation.&#10;- 3 new self directed services in 1 waiver.&#10;a second text box reads: crash and burn. No support for support broker.&#10;"/>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6" name="TextBox 6">
            <a:extLst>
              <a:ext uri="{C183D7F6-B498-43B3-948B-1728B52AA6E4}">
                <adec:decorative xmlns:adec="http://schemas.microsoft.com/office/drawing/2017/decorative" val="1"/>
              </a:ext>
            </a:extLst>
          </p:cNvPr>
          <p:cNvSpPr txBox="1">
            <a:spLocks noGrp="1"/>
          </p:cNvSpPr>
          <p:nvPr>
            <p:ph type="title" idx="4294967295"/>
          </p:nvPr>
        </p:nvSpPr>
        <p:spPr>
          <a:xfrm>
            <a:off x="240043" y="1733304"/>
            <a:ext cx="3103521" cy="159973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4134"/>
              </a:lnSpc>
              <a:spcBef>
                <a:spcPts val="0"/>
              </a:spcBef>
              <a:spcAft>
                <a:spcPts val="0"/>
              </a:spcAft>
              <a:buClrTx/>
              <a:buSzTx/>
              <a:buFont typeface="Arial"/>
              <a:buNone/>
              <a:tabLst/>
              <a:defRPr/>
            </a:pPr>
            <a:r>
              <a:rPr kumimoji="0" lang="en-US" sz="4542" b="0" i="0" u="none" strike="noStrike" kern="1200" cap="none" spc="0" normalizeH="0" baseline="0" noProof="0" dirty="0">
                <a:ln w="34925">
                  <a:gradFill>
                    <a:gsLst>
                      <a:gs pos="0">
                        <a:srgbClr val="4F81BD">
                          <a:lumMod val="5000"/>
                          <a:lumOff val="95000"/>
                        </a:srgbClr>
                      </a:gs>
                      <a:gs pos="60000">
                        <a:srgbClr val="FF33CC"/>
                      </a:gs>
                      <a:gs pos="100000">
                        <a:srgbClr val="FF00FF"/>
                      </a:gs>
                    </a:gsLst>
                    <a:lin ang="5400000" scaled="1"/>
                  </a:gradFill>
                </a:ln>
                <a:solidFill>
                  <a:srgbClr val="7843E6"/>
                </a:solidFill>
                <a:effectLst>
                  <a:glow rad="63500">
                    <a:srgbClr val="66FFFF"/>
                  </a:glow>
                </a:effectLst>
                <a:uLnTx/>
                <a:uFillTx/>
                <a:latin typeface="Marykate"/>
                <a:ea typeface="+mn-ea"/>
                <a:cs typeface="+mn-cs"/>
                <a:sym typeface="Arial"/>
              </a:rPr>
              <a:t>CHALLENGES</a:t>
            </a:r>
            <a:r>
              <a:rPr kumimoji="0" lang="en-US" sz="4542" b="0" i="0" u="none" strike="noStrike" kern="1200" cap="none" spc="0" normalizeH="0" baseline="0" noProof="0" dirty="0">
                <a:ln w="47625">
                  <a:gradFill>
                    <a:gsLst>
                      <a:gs pos="0">
                        <a:srgbClr val="4F81BD">
                          <a:lumMod val="5000"/>
                          <a:lumOff val="95000"/>
                        </a:srgbClr>
                      </a:gs>
                      <a:gs pos="60000">
                        <a:srgbClr val="FF33CC"/>
                      </a:gs>
                      <a:gs pos="100000">
                        <a:srgbClr val="FF00FF"/>
                      </a:gs>
                    </a:gsLst>
                    <a:lin ang="5400000" scaled="1"/>
                  </a:gradFill>
                </a:ln>
                <a:solidFill>
                  <a:srgbClr val="7843E6"/>
                </a:solidFill>
                <a:effectLst>
                  <a:glow rad="63500">
                    <a:srgbClr val="66FFFF"/>
                  </a:glow>
                </a:effectLst>
                <a:uLnTx/>
                <a:uFillTx/>
                <a:latin typeface="Marykate"/>
                <a:ea typeface="+mn-ea"/>
                <a:cs typeface="+mn-cs"/>
                <a:sym typeface="Arial"/>
              </a:rPr>
              <a:t> TO PROGRESS:</a:t>
            </a:r>
          </a:p>
        </p:txBody>
      </p:sp>
      <p:sp>
        <p:nvSpPr>
          <p:cNvPr id="3" name="Freeform 3">
            <a:extLst>
              <a:ext uri="{C183D7F6-B498-43B3-948B-1728B52AA6E4}">
                <adec:decorative xmlns:adec="http://schemas.microsoft.com/office/drawing/2017/decorative" val="1"/>
              </a:ext>
            </a:extLst>
          </p:cNvPr>
          <p:cNvSpPr/>
          <p:nvPr/>
        </p:nvSpPr>
        <p:spPr>
          <a:xfrm rot="-260424" flipH="1">
            <a:off x="2901791" y="-391160"/>
            <a:ext cx="6766560" cy="7132320"/>
          </a:xfrm>
          <a:custGeom>
            <a:avLst/>
            <a:gdLst/>
            <a:ahLst/>
            <a:cxnLst/>
            <a:rect l="l" t="t" r="r" b="b"/>
            <a:pathLst>
              <a:path w="9129712" h="10287000">
                <a:moveTo>
                  <a:pt x="9129712" y="0"/>
                </a:moveTo>
                <a:lnTo>
                  <a:pt x="0" y="0"/>
                </a:lnTo>
                <a:lnTo>
                  <a:pt x="0" y="10287000"/>
                </a:lnTo>
                <a:lnTo>
                  <a:pt x="9129712" y="10287000"/>
                </a:lnTo>
                <a:lnTo>
                  <a:pt x="91297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TextBox 4">
            <a:extLst>
              <a:ext uri="{C183D7F6-B498-43B3-948B-1728B52AA6E4}">
                <adec:decorative xmlns:adec="http://schemas.microsoft.com/office/drawing/2017/decorative" val="1"/>
              </a:ext>
            </a:extLst>
          </p:cNvPr>
          <p:cNvSpPr txBox="1"/>
          <p:nvPr/>
        </p:nvSpPr>
        <p:spPr>
          <a:xfrm>
            <a:off x="243775" y="3296207"/>
            <a:ext cx="3874758" cy="2780619"/>
          </a:xfrm>
          <a:prstGeom prst="roundRect">
            <a:avLst/>
          </a:prstGeom>
          <a:solidFill>
            <a:schemeClr val="bg1"/>
          </a:solidFill>
        </p:spPr>
        <p:txBody>
          <a:bodyPr wrap="square" lIns="0" tIns="0" rIns="0" bIns="0" rtlCol="0" anchor="t">
            <a:spAutoFit/>
          </a:bodyPr>
          <a:lstStyle/>
          <a:p>
            <a:pPr marL="509833" lvl="1" indent="-254917" defTabSz="609630">
              <a:lnSpc>
                <a:spcPts val="3305"/>
              </a:lnSpc>
              <a:buClrTx/>
              <a:buFont typeface="Arial"/>
              <a:buChar char="•"/>
            </a:pPr>
            <a:r>
              <a:rPr lang="en-US" sz="2000" kern="1200" dirty="0">
                <a:latin typeface="Canva Sans Bold"/>
                <a:ea typeface="+mn-ea"/>
                <a:cs typeface="+mn-cs"/>
              </a:rPr>
              <a:t>Took on too much too fast</a:t>
            </a:r>
          </a:p>
          <a:p>
            <a:pPr marL="509833" lvl="1" indent="-254917" defTabSz="609630">
              <a:lnSpc>
                <a:spcPts val="3305"/>
              </a:lnSpc>
              <a:buClrTx/>
              <a:buFont typeface="Arial"/>
              <a:buChar char="•"/>
            </a:pPr>
            <a:r>
              <a:rPr lang="en-US" sz="2000" kern="1200" dirty="0">
                <a:latin typeface="Canva Sans Bold"/>
                <a:ea typeface="+mn-ea"/>
                <a:cs typeface="+mn-cs"/>
              </a:rPr>
              <a:t>New FMS</a:t>
            </a:r>
          </a:p>
          <a:p>
            <a:pPr marL="509833" lvl="1" indent="-254917" defTabSz="609630">
              <a:lnSpc>
                <a:spcPts val="3305"/>
              </a:lnSpc>
              <a:buClrTx/>
              <a:buFont typeface="Arial"/>
              <a:buChar char="•"/>
            </a:pPr>
            <a:r>
              <a:rPr lang="en-US" sz="2000" kern="1200" dirty="0">
                <a:latin typeface="Canva Sans Bold"/>
                <a:ea typeface="+mn-ea"/>
                <a:cs typeface="+mn-cs"/>
              </a:rPr>
              <a:t>New Self-Directed transportation</a:t>
            </a:r>
          </a:p>
          <a:p>
            <a:pPr marL="509833" lvl="1" indent="-254917" defTabSz="609630">
              <a:lnSpc>
                <a:spcPts val="3305"/>
              </a:lnSpc>
              <a:buClrTx/>
              <a:buFont typeface="Arial"/>
              <a:buChar char="•"/>
            </a:pPr>
            <a:r>
              <a:rPr lang="en-US" sz="2000" kern="1200" dirty="0">
                <a:latin typeface="Canva Sans Bold"/>
                <a:ea typeface="+mn-ea"/>
                <a:cs typeface="+mn-cs"/>
              </a:rPr>
              <a:t>3 new self directed services in 1 waiver</a:t>
            </a:r>
          </a:p>
        </p:txBody>
      </p:sp>
      <p:sp>
        <p:nvSpPr>
          <p:cNvPr id="5" name="TextBox 5">
            <a:extLst>
              <a:ext uri="{C183D7F6-B498-43B3-948B-1728B52AA6E4}">
                <adec:decorative xmlns:adec="http://schemas.microsoft.com/office/drawing/2017/decorative" val="1"/>
              </a:ext>
            </a:extLst>
          </p:cNvPr>
          <p:cNvSpPr txBox="1"/>
          <p:nvPr/>
        </p:nvSpPr>
        <p:spPr>
          <a:xfrm>
            <a:off x="8636449" y="2134940"/>
            <a:ext cx="2838001" cy="796460"/>
          </a:xfrm>
          <a:prstGeom prst="roundRect">
            <a:avLst/>
          </a:prstGeom>
          <a:solidFill>
            <a:schemeClr val="bg1"/>
          </a:solidFill>
        </p:spPr>
        <p:txBody>
          <a:bodyPr wrap="square" lIns="0" tIns="0" rIns="0" bIns="0" rtlCol="0" anchor="t">
            <a:spAutoFit/>
          </a:bodyPr>
          <a:lstStyle/>
          <a:p>
            <a:pPr algn="ctr" defTabSz="609630">
              <a:lnSpc>
                <a:spcPts val="2854"/>
              </a:lnSpc>
              <a:buClrTx/>
            </a:pPr>
            <a:r>
              <a:rPr lang="en-US" sz="2039" kern="1200">
                <a:latin typeface="Canva Sans Bold"/>
                <a:ea typeface="+mn-ea"/>
                <a:cs typeface="+mn-cs"/>
              </a:rPr>
              <a:t>No Support for Support Broker</a:t>
            </a:r>
          </a:p>
        </p:txBody>
      </p:sp>
      <p:sp>
        <p:nvSpPr>
          <p:cNvPr id="7" name="TextBox 7">
            <a:extLst>
              <a:ext uri="{C183D7F6-B498-43B3-948B-1728B52AA6E4}">
                <adec:decorative xmlns:adec="http://schemas.microsoft.com/office/drawing/2017/decorative" val="1"/>
              </a:ext>
            </a:extLst>
          </p:cNvPr>
          <p:cNvSpPr txBox="1"/>
          <p:nvPr/>
        </p:nvSpPr>
        <p:spPr>
          <a:xfrm>
            <a:off x="8179341" y="921158"/>
            <a:ext cx="3498401" cy="1256754"/>
          </a:xfrm>
          <a:prstGeom prst="rect">
            <a:avLst/>
          </a:prstGeom>
        </p:spPr>
        <p:txBody>
          <a:bodyPr lIns="0" tIns="0" rIns="0" bIns="0" rtlCol="0" anchor="t">
            <a:spAutoFit/>
          </a:bodyPr>
          <a:lstStyle/>
          <a:p>
            <a:pPr algn="ctr" defTabSz="609630">
              <a:lnSpc>
                <a:spcPts val="4948"/>
              </a:lnSpc>
              <a:buClrTx/>
            </a:pPr>
            <a:r>
              <a:rPr lang="en-US" sz="4540" kern="1200">
                <a:ln w="34925">
                  <a:gradFill>
                    <a:gsLst>
                      <a:gs pos="0">
                        <a:srgbClr val="4F81BD">
                          <a:lumMod val="5000"/>
                          <a:lumOff val="95000"/>
                        </a:srgbClr>
                      </a:gs>
                      <a:gs pos="60000">
                        <a:srgbClr val="FF33CC"/>
                      </a:gs>
                      <a:gs pos="100000">
                        <a:srgbClr val="FF00FF"/>
                      </a:gs>
                    </a:gsLst>
                    <a:lin ang="5400000" scaled="1"/>
                  </a:gradFill>
                </a:ln>
                <a:solidFill>
                  <a:srgbClr val="7843E6"/>
                </a:solidFill>
                <a:effectLst>
                  <a:glow rad="127000">
                    <a:srgbClr val="66FFFF"/>
                  </a:glow>
                </a:effectLst>
                <a:latin typeface="Marykate"/>
                <a:ea typeface="+mn-ea"/>
                <a:cs typeface="+mn-cs"/>
              </a:rPr>
              <a:t>CRASH AND BURN: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cartoon outerspace scene shows an astronaut sitting on top of a rocket."/>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a:off x="224568" y="4822264"/>
            <a:ext cx="1701172" cy="1675654"/>
          </a:xfrm>
          <a:custGeom>
            <a:avLst/>
            <a:gdLst/>
            <a:ahLst/>
            <a:cxnLst/>
            <a:rect l="l" t="t" r="r" b="b"/>
            <a:pathLst>
              <a:path w="2551758" h="2513481">
                <a:moveTo>
                  <a:pt x="0" y="0"/>
                </a:moveTo>
                <a:lnTo>
                  <a:pt x="2551758" y="0"/>
                </a:lnTo>
                <a:lnTo>
                  <a:pt x="2551758" y="2513481"/>
                </a:lnTo>
                <a:lnTo>
                  <a:pt x="0" y="25134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558360" y="3429000"/>
            <a:ext cx="819710" cy="821764"/>
          </a:xfrm>
          <a:custGeom>
            <a:avLst/>
            <a:gdLst/>
            <a:ahLst/>
            <a:cxnLst/>
            <a:rect l="l" t="t" r="r" b="b"/>
            <a:pathLst>
              <a:path w="1229565" h="1232646">
                <a:moveTo>
                  <a:pt x="0" y="0"/>
                </a:moveTo>
                <a:lnTo>
                  <a:pt x="1229564" y="0"/>
                </a:lnTo>
                <a:lnTo>
                  <a:pt x="1229564" y="1232646"/>
                </a:lnTo>
                <a:lnTo>
                  <a:pt x="0" y="12326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5" name="TextBox 5"/>
          <p:cNvSpPr txBox="1"/>
          <p:nvPr/>
        </p:nvSpPr>
        <p:spPr>
          <a:xfrm>
            <a:off x="8878572" y="423526"/>
            <a:ext cx="3088860" cy="3429208"/>
          </a:xfrm>
          <a:prstGeom prst="rect">
            <a:avLst/>
          </a:prstGeom>
        </p:spPr>
        <p:txBody>
          <a:bodyPr wrap="square" lIns="0" tIns="0" rIns="0" bIns="0" rtlCol="0" anchor="t">
            <a:spAutoFit/>
          </a:bodyPr>
          <a:lstStyle/>
          <a:p>
            <a:pPr algn="ctr" defTabSz="609630">
              <a:lnSpc>
                <a:spcPts val="9097"/>
              </a:lnSpc>
              <a:spcBef>
                <a:spcPct val="0"/>
              </a:spcBef>
              <a:buClrTx/>
            </a:pPr>
            <a:r>
              <a:rPr lang="en-US" sz="6498" kern="1200" dirty="0">
                <a:ln w="47625">
                  <a:gradFill>
                    <a:gsLst>
                      <a:gs pos="0">
                        <a:srgbClr val="4F81BD">
                          <a:lumMod val="5000"/>
                          <a:lumOff val="95000"/>
                        </a:srgbClr>
                      </a:gs>
                      <a:gs pos="60000">
                        <a:srgbClr val="FF33CC"/>
                      </a:gs>
                      <a:gs pos="100000">
                        <a:srgbClr val="FF00FF"/>
                      </a:gs>
                    </a:gsLst>
                    <a:lin ang="5400000" scaled="1"/>
                  </a:gradFill>
                </a:ln>
                <a:solidFill>
                  <a:srgbClr val="7843E6"/>
                </a:solidFill>
                <a:effectLst>
                  <a:glow rad="63500">
                    <a:srgbClr val="66FFFF"/>
                  </a:glow>
                </a:effectLst>
                <a:latin typeface="Marykate"/>
                <a:ea typeface="+mn-ea"/>
                <a:cs typeface="+mn-cs"/>
              </a:rPr>
              <a:t>TOWARD THE FUTURE!</a:t>
            </a:r>
          </a:p>
        </p:txBody>
      </p:sp>
      <p:sp>
        <p:nvSpPr>
          <p:cNvPr id="6" name="Freeform 6">
            <a:extLst>
              <a:ext uri="{C183D7F6-B498-43B3-948B-1728B52AA6E4}">
                <adec:decorative xmlns:adec="http://schemas.microsoft.com/office/drawing/2017/decorative" val="1"/>
              </a:ext>
            </a:extLst>
          </p:cNvPr>
          <p:cNvSpPr/>
          <p:nvPr/>
        </p:nvSpPr>
        <p:spPr>
          <a:xfrm>
            <a:off x="8670229" y="1916421"/>
            <a:ext cx="819710" cy="821764"/>
          </a:xfrm>
          <a:custGeom>
            <a:avLst/>
            <a:gdLst/>
            <a:ahLst/>
            <a:cxnLst/>
            <a:rect l="l" t="t" r="r" b="b"/>
            <a:pathLst>
              <a:path w="1229565" h="1232646">
                <a:moveTo>
                  <a:pt x="0" y="0"/>
                </a:moveTo>
                <a:lnTo>
                  <a:pt x="1229565" y="0"/>
                </a:lnTo>
                <a:lnTo>
                  <a:pt x="1229565" y="1232647"/>
                </a:lnTo>
                <a:lnTo>
                  <a:pt x="0" y="1232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7" name="Freeform 7">
            <a:extLst>
              <a:ext uri="{C183D7F6-B498-43B3-948B-1728B52AA6E4}">
                <adec:decorative xmlns:adec="http://schemas.microsoft.com/office/drawing/2017/decorative" val="1"/>
              </a:ext>
            </a:extLst>
          </p:cNvPr>
          <p:cNvSpPr/>
          <p:nvPr/>
        </p:nvSpPr>
        <p:spPr>
          <a:xfrm>
            <a:off x="3760100" y="412299"/>
            <a:ext cx="4158766" cy="4091186"/>
          </a:xfrm>
          <a:custGeom>
            <a:avLst/>
            <a:gdLst/>
            <a:ahLst/>
            <a:cxnLst/>
            <a:rect l="l" t="t" r="r" b="b"/>
            <a:pathLst>
              <a:path w="6238149" h="6136779">
                <a:moveTo>
                  <a:pt x="0" y="0"/>
                </a:moveTo>
                <a:lnTo>
                  <a:pt x="6238149" y="0"/>
                </a:lnTo>
                <a:lnTo>
                  <a:pt x="6238149" y="6136780"/>
                </a:lnTo>
                <a:lnTo>
                  <a:pt x="0" y="61367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8" name="Freeform 8">
            <a:extLst>
              <a:ext uri="{C183D7F6-B498-43B3-948B-1728B52AA6E4}">
                <adec:decorative xmlns:adec="http://schemas.microsoft.com/office/drawing/2017/decorative" val="1"/>
              </a:ext>
            </a:extLst>
          </p:cNvPr>
          <p:cNvSpPr/>
          <p:nvPr/>
        </p:nvSpPr>
        <p:spPr>
          <a:xfrm>
            <a:off x="2041761" y="4805723"/>
            <a:ext cx="1683768" cy="1734667"/>
          </a:xfrm>
          <a:custGeom>
            <a:avLst/>
            <a:gdLst/>
            <a:ahLst/>
            <a:cxnLst/>
            <a:rect l="l" t="t" r="r" b="b"/>
            <a:pathLst>
              <a:path w="2475096" h="2579688">
                <a:moveTo>
                  <a:pt x="0" y="0"/>
                </a:moveTo>
                <a:lnTo>
                  <a:pt x="2475096" y="0"/>
                </a:lnTo>
                <a:lnTo>
                  <a:pt x="2475096" y="2579688"/>
                </a:lnTo>
                <a:lnTo>
                  <a:pt x="0" y="2579688"/>
                </a:lnTo>
                <a:lnTo>
                  <a:pt x="0" y="0"/>
                </a:lnTo>
                <a:close/>
              </a:path>
            </a:pathLst>
          </a:custGeom>
          <a:blipFill>
            <a:blip r:embed="rId10">
              <a:extLst>
                <a:ext uri="{96DAC541-7B7A-43D3-8B79-37D633B846F1}">
                  <asvg:svgBlip xmlns:asvg="http://schemas.microsoft.com/office/drawing/2016/SVG/main" r:embed="rId11"/>
                </a:ext>
              </a:extLst>
            </a:blip>
            <a:stretch>
              <a:fillRect l="-1656" r="-1656"/>
            </a:stretch>
          </a:blipFill>
        </p:spPr>
        <p:txBody>
          <a:bodyPr/>
          <a:lstStyle/>
          <a:p>
            <a:pPr defTabSz="609630">
              <a:buClrTx/>
            </a:pPr>
            <a:endParaRPr lang="en-US" sz="1200" kern="1200">
              <a:solidFill>
                <a:prstClr val="black"/>
              </a:solidFill>
              <a:latin typeface="Calibri"/>
              <a:ea typeface="+mn-ea"/>
              <a:cs typeface="+mn-cs"/>
            </a:endParaRPr>
          </a:p>
        </p:txBody>
      </p:sp>
      <p:sp>
        <p:nvSpPr>
          <p:cNvPr id="9" name="TextBox 9"/>
          <p:cNvSpPr txBox="1"/>
          <p:nvPr/>
        </p:nvSpPr>
        <p:spPr>
          <a:xfrm>
            <a:off x="2269221" y="5365442"/>
            <a:ext cx="1267541" cy="742615"/>
          </a:xfrm>
          <a:prstGeom prst="roundRect">
            <a:avLst/>
          </a:prstGeom>
          <a:solidFill>
            <a:schemeClr val="bg1"/>
          </a:solidFill>
        </p:spPr>
        <p:txBody>
          <a:bodyPr lIns="0" tIns="0" rIns="0" bIns="0" rtlCol="0" anchor="t">
            <a:spAutoFit/>
          </a:bodyPr>
          <a:lstStyle/>
          <a:p>
            <a:pPr algn="ctr" defTabSz="609630">
              <a:lnSpc>
                <a:spcPts val="2699"/>
              </a:lnSpc>
              <a:spcBef>
                <a:spcPct val="0"/>
              </a:spcBef>
              <a:buClrTx/>
            </a:pPr>
            <a:r>
              <a:rPr lang="en-US" sz="1928" kern="1200">
                <a:latin typeface="Inter 1 Bold"/>
                <a:ea typeface="+mn-ea"/>
                <a:cs typeface="+mn-cs"/>
              </a:rPr>
              <a:t>Employer Authority</a:t>
            </a:r>
          </a:p>
        </p:txBody>
      </p:sp>
      <p:sp>
        <p:nvSpPr>
          <p:cNvPr id="11" name="Freeform 11">
            <a:extLst>
              <a:ext uri="{C183D7F6-B498-43B3-948B-1728B52AA6E4}">
                <adec:decorative xmlns:adec="http://schemas.microsoft.com/office/drawing/2017/decorative" val="1"/>
              </a:ext>
            </a:extLst>
          </p:cNvPr>
          <p:cNvSpPr/>
          <p:nvPr/>
        </p:nvSpPr>
        <p:spPr>
          <a:xfrm>
            <a:off x="5499356" y="4746880"/>
            <a:ext cx="2000561" cy="1996911"/>
          </a:xfrm>
          <a:custGeom>
            <a:avLst/>
            <a:gdLst/>
            <a:ahLst/>
            <a:cxnLst/>
            <a:rect l="l" t="t" r="r" b="b"/>
            <a:pathLst>
              <a:path w="3723232" h="3723232">
                <a:moveTo>
                  <a:pt x="0" y="0"/>
                </a:moveTo>
                <a:lnTo>
                  <a:pt x="3723232" y="0"/>
                </a:lnTo>
                <a:lnTo>
                  <a:pt x="3723232" y="3723232"/>
                </a:lnTo>
                <a:lnTo>
                  <a:pt x="0" y="37232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2" name="TextBox 12"/>
          <p:cNvSpPr txBox="1"/>
          <p:nvPr/>
        </p:nvSpPr>
        <p:spPr>
          <a:xfrm>
            <a:off x="5849495" y="5381531"/>
            <a:ext cx="1303225" cy="770779"/>
          </a:xfrm>
          <a:prstGeom prst="roundRect">
            <a:avLst/>
          </a:prstGeom>
          <a:solidFill>
            <a:schemeClr val="bg1"/>
          </a:solidFill>
        </p:spPr>
        <p:txBody>
          <a:bodyPr wrap="square" lIns="0" tIns="0" rIns="0" bIns="0" rtlCol="0" anchor="t">
            <a:spAutoFit/>
          </a:bodyPr>
          <a:lstStyle/>
          <a:p>
            <a:pPr algn="ctr" defTabSz="609630">
              <a:lnSpc>
                <a:spcPts val="2824"/>
              </a:lnSpc>
              <a:spcBef>
                <a:spcPct val="0"/>
              </a:spcBef>
              <a:buClrTx/>
            </a:pPr>
            <a:r>
              <a:rPr lang="en-US" sz="2017" kern="1200" dirty="0">
                <a:latin typeface="Inter 1 Bold"/>
                <a:ea typeface="+mn-ea"/>
                <a:cs typeface="+mn-cs"/>
              </a:rPr>
              <a:t>Support Broker</a:t>
            </a:r>
          </a:p>
        </p:txBody>
      </p:sp>
      <p:sp>
        <p:nvSpPr>
          <p:cNvPr id="13" name="Freeform 13">
            <a:extLst>
              <a:ext uri="{C183D7F6-B498-43B3-948B-1728B52AA6E4}">
                <adec:decorative xmlns:adec="http://schemas.microsoft.com/office/drawing/2017/decorative" val="1"/>
              </a:ext>
            </a:extLst>
          </p:cNvPr>
          <p:cNvSpPr/>
          <p:nvPr/>
        </p:nvSpPr>
        <p:spPr>
          <a:xfrm>
            <a:off x="7609343" y="4809528"/>
            <a:ext cx="1844963" cy="1730861"/>
          </a:xfrm>
          <a:custGeom>
            <a:avLst/>
            <a:gdLst/>
            <a:ahLst/>
            <a:cxnLst/>
            <a:rect l="l" t="t" r="r" b="b"/>
            <a:pathLst>
              <a:path w="2441189" h="2441189">
                <a:moveTo>
                  <a:pt x="0" y="0"/>
                </a:moveTo>
                <a:lnTo>
                  <a:pt x="2441189" y="0"/>
                </a:lnTo>
                <a:lnTo>
                  <a:pt x="2441189" y="2441188"/>
                </a:lnTo>
                <a:lnTo>
                  <a:pt x="0" y="24411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4" name="Freeform 14">
            <a:extLst>
              <a:ext uri="{C183D7F6-B498-43B3-948B-1728B52AA6E4}">
                <adec:decorative xmlns:adec="http://schemas.microsoft.com/office/drawing/2017/decorative" val="1"/>
              </a:ext>
            </a:extLst>
          </p:cNvPr>
          <p:cNvSpPr/>
          <p:nvPr/>
        </p:nvSpPr>
        <p:spPr>
          <a:xfrm rot="1091110">
            <a:off x="9227955" y="4594400"/>
            <a:ext cx="3101958" cy="1725817"/>
          </a:xfrm>
          <a:custGeom>
            <a:avLst/>
            <a:gdLst/>
            <a:ahLst/>
            <a:cxnLst/>
            <a:rect l="l" t="t" r="r" b="b"/>
            <a:pathLst>
              <a:path w="4652937" h="2588725">
                <a:moveTo>
                  <a:pt x="0" y="0"/>
                </a:moveTo>
                <a:lnTo>
                  <a:pt x="4652937" y="0"/>
                </a:lnTo>
                <a:lnTo>
                  <a:pt x="4652937" y="2588725"/>
                </a:lnTo>
                <a:lnTo>
                  <a:pt x="0" y="25887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5" name="TextBox 15"/>
          <p:cNvSpPr txBox="1"/>
          <p:nvPr/>
        </p:nvSpPr>
        <p:spPr>
          <a:xfrm>
            <a:off x="10112484" y="5179862"/>
            <a:ext cx="1332899" cy="824411"/>
          </a:xfrm>
          <a:prstGeom prst="roundRect">
            <a:avLst/>
          </a:prstGeom>
          <a:solidFill>
            <a:schemeClr val="bg1"/>
          </a:solidFill>
        </p:spPr>
        <p:txBody>
          <a:bodyPr lIns="0" tIns="0" rIns="0" bIns="0" rtlCol="0" anchor="t">
            <a:spAutoFit/>
          </a:bodyPr>
          <a:lstStyle/>
          <a:p>
            <a:pPr algn="ctr" defTabSz="609630">
              <a:lnSpc>
                <a:spcPts val="2972"/>
              </a:lnSpc>
              <a:spcBef>
                <a:spcPct val="0"/>
              </a:spcBef>
              <a:buClrTx/>
            </a:pPr>
            <a:r>
              <a:rPr lang="en-US" sz="2123" kern="1200">
                <a:latin typeface="Inter 1 Bold"/>
                <a:ea typeface="+mn-ea"/>
                <a:cs typeface="+mn-cs"/>
              </a:rPr>
              <a:t>Keep the Team</a:t>
            </a:r>
          </a:p>
        </p:txBody>
      </p:sp>
      <p:sp>
        <p:nvSpPr>
          <p:cNvPr id="16" name="TextBox 16"/>
          <p:cNvSpPr txBox="1"/>
          <p:nvPr/>
        </p:nvSpPr>
        <p:spPr>
          <a:xfrm>
            <a:off x="324088" y="5313110"/>
            <a:ext cx="1524262" cy="770921"/>
          </a:xfrm>
          <a:prstGeom prst="roundRect">
            <a:avLst/>
          </a:prstGeom>
          <a:solidFill>
            <a:schemeClr val="bg1"/>
          </a:solidFill>
        </p:spPr>
        <p:txBody>
          <a:bodyPr wrap="square" lIns="0" tIns="0" rIns="0" bIns="0" rtlCol="0" anchor="t">
            <a:spAutoFit/>
          </a:bodyPr>
          <a:lstStyle/>
          <a:p>
            <a:pPr algn="ctr" defTabSz="609630">
              <a:lnSpc>
                <a:spcPts val="2829"/>
              </a:lnSpc>
              <a:buClrTx/>
            </a:pPr>
            <a:r>
              <a:rPr lang="en-US" sz="2020" kern="1200">
                <a:latin typeface="Inter 1 Bold"/>
                <a:ea typeface="+mn-ea"/>
                <a:cs typeface="+mn-cs"/>
              </a:rPr>
              <a:t>Budget</a:t>
            </a:r>
          </a:p>
          <a:p>
            <a:pPr algn="ctr" defTabSz="609630">
              <a:lnSpc>
                <a:spcPts val="2829"/>
              </a:lnSpc>
              <a:spcBef>
                <a:spcPct val="0"/>
              </a:spcBef>
              <a:buClrTx/>
            </a:pPr>
            <a:r>
              <a:rPr lang="en-US" sz="2020" kern="1200">
                <a:latin typeface="Inter 1 Bold"/>
                <a:ea typeface="+mn-ea"/>
                <a:cs typeface="+mn-cs"/>
              </a:rPr>
              <a:t>Authority</a:t>
            </a:r>
          </a:p>
        </p:txBody>
      </p:sp>
      <p:sp>
        <p:nvSpPr>
          <p:cNvPr id="17" name="TextBox 17"/>
          <p:cNvSpPr txBox="1"/>
          <p:nvPr/>
        </p:nvSpPr>
        <p:spPr>
          <a:xfrm>
            <a:off x="505303" y="629519"/>
            <a:ext cx="3397927" cy="2219903"/>
          </a:xfrm>
          <a:prstGeom prst="rect">
            <a:avLst/>
          </a:prstGeom>
        </p:spPr>
        <p:txBody>
          <a:bodyPr wrap="square" lIns="0" tIns="0" rIns="0" bIns="0" rtlCol="0" anchor="t">
            <a:spAutoFit/>
          </a:bodyPr>
          <a:lstStyle/>
          <a:p>
            <a:pPr algn="ctr" defTabSz="609630">
              <a:lnSpc>
                <a:spcPts val="8876"/>
              </a:lnSpc>
              <a:buClrTx/>
            </a:pPr>
            <a:r>
              <a:rPr lang="en-US" sz="6575" kern="1200" dirty="0">
                <a:ln w="47625">
                  <a:gradFill>
                    <a:gsLst>
                      <a:gs pos="0">
                        <a:srgbClr val="4F81BD">
                          <a:lumMod val="5000"/>
                          <a:lumOff val="95000"/>
                        </a:srgbClr>
                      </a:gs>
                      <a:gs pos="60000">
                        <a:srgbClr val="FF33CC"/>
                      </a:gs>
                      <a:gs pos="100000">
                        <a:srgbClr val="FF00FF"/>
                      </a:gs>
                    </a:gsLst>
                    <a:lin ang="5400000" scaled="1"/>
                  </a:gradFill>
                </a:ln>
                <a:solidFill>
                  <a:srgbClr val="7843E6"/>
                </a:solidFill>
                <a:effectLst>
                  <a:glow rad="63500">
                    <a:srgbClr val="66FFFF"/>
                  </a:glow>
                </a:effectLst>
                <a:latin typeface="Marykate"/>
                <a:ea typeface="+mn-ea"/>
                <a:cs typeface="+mn-cs"/>
              </a:rPr>
              <a:t>BLASTING OFF </a:t>
            </a:r>
          </a:p>
        </p:txBody>
      </p:sp>
      <p:sp>
        <p:nvSpPr>
          <p:cNvPr id="18" name="TextBox 18"/>
          <p:cNvSpPr txBox="1"/>
          <p:nvPr/>
        </p:nvSpPr>
        <p:spPr>
          <a:xfrm>
            <a:off x="7793427" y="5179862"/>
            <a:ext cx="1476796" cy="742757"/>
          </a:xfrm>
          <a:prstGeom prst="roundRect">
            <a:avLst/>
          </a:prstGeom>
          <a:solidFill>
            <a:schemeClr val="bg1"/>
          </a:solidFill>
        </p:spPr>
        <p:txBody>
          <a:bodyPr wrap="square" lIns="0" tIns="0" rIns="0" bIns="0" rtlCol="0" anchor="t">
            <a:spAutoFit/>
          </a:bodyPr>
          <a:lstStyle/>
          <a:p>
            <a:pPr algn="ctr" defTabSz="609630">
              <a:lnSpc>
                <a:spcPts val="2705"/>
              </a:lnSpc>
              <a:spcBef>
                <a:spcPct val="0"/>
              </a:spcBef>
              <a:buClrTx/>
            </a:pPr>
            <a:r>
              <a:rPr lang="en-US" sz="1932" kern="1200" dirty="0">
                <a:latin typeface="Inter 1 Bold"/>
                <a:ea typeface="+mn-ea"/>
                <a:cs typeface="+mn-cs"/>
              </a:rPr>
              <a:t>Simplify Provider Cert.</a:t>
            </a:r>
          </a:p>
        </p:txBody>
      </p:sp>
      <p:sp>
        <p:nvSpPr>
          <p:cNvPr id="19" name="Freeform 19">
            <a:extLst>
              <a:ext uri="{C183D7F6-B498-43B3-948B-1728B52AA6E4}">
                <adec:decorative xmlns:adec="http://schemas.microsoft.com/office/drawing/2017/decorative" val="1"/>
              </a:ext>
            </a:extLst>
          </p:cNvPr>
          <p:cNvSpPr/>
          <p:nvPr/>
        </p:nvSpPr>
        <p:spPr>
          <a:xfrm>
            <a:off x="3787209" y="4675997"/>
            <a:ext cx="1844963" cy="1872273"/>
          </a:xfrm>
          <a:custGeom>
            <a:avLst/>
            <a:gdLst/>
            <a:ahLst/>
            <a:cxnLst/>
            <a:rect l="l" t="t" r="r" b="b"/>
            <a:pathLst>
              <a:path w="2690957" h="2808409">
                <a:moveTo>
                  <a:pt x="0" y="0"/>
                </a:moveTo>
                <a:lnTo>
                  <a:pt x="2690957" y="0"/>
                </a:lnTo>
                <a:lnTo>
                  <a:pt x="2690957" y="2808409"/>
                </a:lnTo>
                <a:lnTo>
                  <a:pt x="0" y="2808409"/>
                </a:lnTo>
                <a:lnTo>
                  <a:pt x="0" y="0"/>
                </a:lnTo>
                <a:close/>
              </a:path>
            </a:pathLst>
          </a:custGeom>
          <a:blipFill>
            <a:blip r:embed="rId18">
              <a:extLst>
                <a:ext uri="{96DAC541-7B7A-43D3-8B79-37D633B846F1}">
                  <asvg:svgBlip xmlns:asvg="http://schemas.microsoft.com/office/drawing/2016/SVG/main" r:embed="rId19"/>
                </a:ext>
              </a:extLst>
            </a:blip>
            <a:stretch>
              <a:fillRect l="-2182" r="-2182"/>
            </a:stretch>
          </a:blipFill>
        </p:spPr>
        <p:txBody>
          <a:bodyPr/>
          <a:lstStyle/>
          <a:p>
            <a:pPr defTabSz="609630">
              <a:buClrTx/>
            </a:pPr>
            <a:endParaRPr lang="en-US" sz="1200" kern="1200">
              <a:solidFill>
                <a:prstClr val="black"/>
              </a:solidFill>
              <a:latin typeface="Calibri"/>
              <a:ea typeface="+mn-ea"/>
              <a:cs typeface="+mn-cs"/>
            </a:endParaRPr>
          </a:p>
        </p:txBody>
      </p:sp>
      <p:sp>
        <p:nvSpPr>
          <p:cNvPr id="20" name="TextBox 20"/>
          <p:cNvSpPr txBox="1"/>
          <p:nvPr/>
        </p:nvSpPr>
        <p:spPr>
          <a:xfrm>
            <a:off x="3903230" y="5277103"/>
            <a:ext cx="1506870" cy="743466"/>
          </a:xfrm>
          <a:prstGeom prst="roundRect">
            <a:avLst/>
          </a:prstGeom>
          <a:solidFill>
            <a:schemeClr val="bg1"/>
          </a:solidFill>
        </p:spPr>
        <p:txBody>
          <a:bodyPr lIns="0" tIns="0" rIns="0" bIns="0" rtlCol="0" anchor="t">
            <a:spAutoFit/>
          </a:bodyPr>
          <a:lstStyle/>
          <a:p>
            <a:pPr algn="ctr" defTabSz="609630">
              <a:lnSpc>
                <a:spcPts val="2731"/>
              </a:lnSpc>
              <a:spcBef>
                <a:spcPct val="0"/>
              </a:spcBef>
              <a:buClrTx/>
            </a:pPr>
            <a:r>
              <a:rPr lang="en-US" sz="1951" kern="1200">
                <a:latin typeface="Canva Sans Bold"/>
                <a:ea typeface="+mn-ea"/>
                <a:cs typeface="+mn-cs"/>
              </a:rPr>
              <a:t>Grow the  network </a:t>
            </a:r>
          </a:p>
        </p:txBody>
      </p:sp>
      <p:sp>
        <p:nvSpPr>
          <p:cNvPr id="21" name="Title 20">
            <a:extLst>
              <a:ext uri="{FF2B5EF4-FFF2-40B4-BE49-F238E27FC236}">
                <a16:creationId xmlns:a16="http://schemas.microsoft.com/office/drawing/2014/main" id="{C52331AD-0A2E-ADE5-66F9-E418932F216E}"/>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dirty="0"/>
              <a:t>blasting off toward the future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headshot photographs of the team members superimposed on cartoon astronauts floating in space and sitting on planets"/>
          <p:cNvSpPr/>
          <p:nvPr/>
        </p:nvSpPr>
        <p:spPr>
          <a:xfrm>
            <a:off x="1" y="-231279"/>
            <a:ext cx="12197315" cy="700332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pPr defTabSz="609630">
              <a:buClrTx/>
            </a:pPr>
            <a:endParaRPr lang="en-US" sz="1200" kern="1200">
              <a:solidFill>
                <a:prstClr val="black"/>
              </a:solidFill>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a:off x="7074371" y="263787"/>
            <a:ext cx="1488042" cy="2507643"/>
          </a:xfrm>
          <a:custGeom>
            <a:avLst/>
            <a:gdLst/>
            <a:ahLst/>
            <a:cxnLst/>
            <a:rect l="l" t="t" r="r" b="b"/>
            <a:pathLst>
              <a:path w="2504884" h="4114800">
                <a:moveTo>
                  <a:pt x="0" y="0"/>
                </a:moveTo>
                <a:lnTo>
                  <a:pt x="2504884" y="0"/>
                </a:lnTo>
                <a:lnTo>
                  <a:pt x="25048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2579041" y="2632083"/>
            <a:ext cx="2125922" cy="2181750"/>
          </a:xfrm>
          <a:custGeom>
            <a:avLst/>
            <a:gdLst/>
            <a:ahLst/>
            <a:cxnLst/>
            <a:rect l="l" t="t" r="r" b="b"/>
            <a:pathLst>
              <a:path w="3897059" h="4114800">
                <a:moveTo>
                  <a:pt x="0" y="0"/>
                </a:moveTo>
                <a:lnTo>
                  <a:pt x="3897059" y="0"/>
                </a:lnTo>
                <a:lnTo>
                  <a:pt x="3897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5" name="Freeform 5">
            <a:extLst>
              <a:ext uri="{C183D7F6-B498-43B3-948B-1728B52AA6E4}">
                <adec:decorative xmlns:adec="http://schemas.microsoft.com/office/drawing/2017/decorative" val="1"/>
              </a:ext>
            </a:extLst>
          </p:cNvPr>
          <p:cNvSpPr/>
          <p:nvPr/>
        </p:nvSpPr>
        <p:spPr>
          <a:xfrm>
            <a:off x="8397605" y="2420946"/>
            <a:ext cx="2729484" cy="2743200"/>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6" name="Freeform 6">
            <a:extLst>
              <a:ext uri="{C183D7F6-B498-43B3-948B-1728B52AA6E4}">
                <adec:decorative xmlns:adec="http://schemas.microsoft.com/office/drawing/2017/decorative" val="1"/>
              </a:ext>
            </a:extLst>
          </p:cNvPr>
          <p:cNvSpPr/>
          <p:nvPr/>
        </p:nvSpPr>
        <p:spPr>
          <a:xfrm>
            <a:off x="665133" y="565319"/>
            <a:ext cx="2598040" cy="4712190"/>
          </a:xfrm>
          <a:custGeom>
            <a:avLst/>
            <a:gdLst/>
            <a:ahLst/>
            <a:cxnLst/>
            <a:rect l="l" t="t" r="r" b="b"/>
            <a:pathLst>
              <a:path w="4207383" h="8229600">
                <a:moveTo>
                  <a:pt x="0" y="0"/>
                </a:moveTo>
                <a:lnTo>
                  <a:pt x="4207383" y="0"/>
                </a:lnTo>
                <a:lnTo>
                  <a:pt x="4207383" y="8229600"/>
                </a:lnTo>
                <a:lnTo>
                  <a:pt x="0" y="8229600"/>
                </a:lnTo>
                <a:lnTo>
                  <a:pt x="0" y="0"/>
                </a:lnTo>
                <a:close/>
              </a:path>
            </a:pathLst>
          </a:custGeom>
          <a:blipFill>
            <a:blip r:embed="rId10"/>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7" name="Freeform 7">
            <a:extLst>
              <a:ext uri="{C183D7F6-B498-43B3-948B-1728B52AA6E4}">
                <adec:decorative xmlns:adec="http://schemas.microsoft.com/office/drawing/2017/decorative" val="1"/>
              </a:ext>
            </a:extLst>
          </p:cNvPr>
          <p:cNvSpPr/>
          <p:nvPr/>
        </p:nvSpPr>
        <p:spPr>
          <a:xfrm>
            <a:off x="3731732" y="263787"/>
            <a:ext cx="1016217" cy="2075276"/>
          </a:xfrm>
          <a:custGeom>
            <a:avLst/>
            <a:gdLst/>
            <a:ahLst/>
            <a:cxnLst/>
            <a:rect l="l" t="t" r="r" b="b"/>
            <a:pathLst>
              <a:path w="2740028" h="4970572">
                <a:moveTo>
                  <a:pt x="0" y="0"/>
                </a:moveTo>
                <a:lnTo>
                  <a:pt x="2740027" y="0"/>
                </a:lnTo>
                <a:lnTo>
                  <a:pt x="2740027" y="4970572"/>
                </a:lnTo>
                <a:lnTo>
                  <a:pt x="0" y="4970572"/>
                </a:lnTo>
                <a:lnTo>
                  <a:pt x="0" y="0"/>
                </a:lnTo>
                <a:close/>
              </a:path>
            </a:pathLst>
          </a:custGeom>
          <a:blipFill>
            <a:blip r:embed="rId11"/>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8" name="Freeform 8">
            <a:extLst>
              <a:ext uri="{C183D7F6-B498-43B3-948B-1728B52AA6E4}">
                <adec:decorative xmlns:adec="http://schemas.microsoft.com/office/drawing/2017/decorative" val="1"/>
              </a:ext>
            </a:extLst>
          </p:cNvPr>
          <p:cNvSpPr/>
          <p:nvPr/>
        </p:nvSpPr>
        <p:spPr>
          <a:xfrm>
            <a:off x="7961419" y="830524"/>
            <a:ext cx="1568215" cy="2395286"/>
          </a:xfrm>
          <a:custGeom>
            <a:avLst/>
            <a:gdLst/>
            <a:ahLst/>
            <a:cxnLst/>
            <a:rect l="l" t="t" r="r" b="b"/>
            <a:pathLst>
              <a:path w="2389745" h="3763377">
                <a:moveTo>
                  <a:pt x="0" y="0"/>
                </a:moveTo>
                <a:lnTo>
                  <a:pt x="2389744" y="0"/>
                </a:lnTo>
                <a:lnTo>
                  <a:pt x="2389744" y="3763377"/>
                </a:lnTo>
                <a:lnTo>
                  <a:pt x="0" y="37633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9" name="Title 8">
            <a:extLst>
              <a:ext uri="{FF2B5EF4-FFF2-40B4-BE49-F238E27FC236}">
                <a16:creationId xmlns:a16="http://schemas.microsoft.com/office/drawing/2014/main" id="{447AA5B3-F2FA-3C7A-4A62-D04C6B13C578}"/>
              </a:ext>
            </a:extLst>
          </p:cNvPr>
          <p:cNvSpPr txBox="1">
            <a:spLocks noGrp="1"/>
          </p:cNvSpPr>
          <p:nvPr>
            <p:ph type="title" idx="4294967295"/>
          </p:nvPr>
        </p:nvSpPr>
        <p:spPr>
          <a:xfrm>
            <a:off x="184099" y="5175672"/>
            <a:ext cx="11823803" cy="12600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630" rtl="0" eaLnBrk="1" fontAlgn="auto" latinLnBrk="0" hangingPunct="1">
              <a:lnSpc>
                <a:spcPct val="150000"/>
              </a:lnSpc>
              <a:spcBef>
                <a:spcPts val="0"/>
              </a:spcBef>
              <a:spcAft>
                <a:spcPts val="0"/>
              </a:spcAft>
              <a:buClrTx/>
              <a:buSzTx/>
              <a:buFont typeface="Arial"/>
              <a:buNone/>
              <a:tabLst/>
              <a:defRPr/>
            </a:pPr>
            <a:r>
              <a:rPr kumimoji="0" lang="en-US" sz="2667" b="0" i="0" u="none" strike="noStrike" kern="1200" cap="none" spc="0" normalizeH="0" baseline="0" noProof="0" dirty="0">
                <a:ln>
                  <a:noFill/>
                </a:ln>
                <a:solidFill>
                  <a:srgbClr val="FFDE59"/>
                </a:solidFill>
                <a:effectLst/>
                <a:uLnTx/>
                <a:uFillTx/>
                <a:latin typeface="Canva Sans Bold Italics"/>
                <a:ea typeface="+mn-ea"/>
                <a:cs typeface="+mn-cs"/>
                <a:sym typeface="Arial"/>
              </a:rPr>
              <a:t>“A new frontier (for Ohio) lies not beyond the planets,</a:t>
            </a:r>
          </a:p>
          <a:p>
            <a:pPr marL="0" marR="0" lvl="0" indent="0" algn="ctr" defTabSz="609630" rtl="0" eaLnBrk="1" fontAlgn="auto" latinLnBrk="0" hangingPunct="1">
              <a:lnSpc>
                <a:spcPct val="150000"/>
              </a:lnSpc>
              <a:spcBef>
                <a:spcPts val="0"/>
              </a:spcBef>
              <a:spcAft>
                <a:spcPts val="0"/>
              </a:spcAft>
              <a:buClrTx/>
              <a:buSzTx/>
              <a:buFont typeface="Arial"/>
              <a:buNone/>
              <a:tabLst/>
              <a:defRPr/>
            </a:pPr>
            <a:r>
              <a:rPr kumimoji="0" lang="en-US" sz="2667" b="0" i="0" u="none" strike="noStrike" kern="1200" cap="none" spc="0" normalizeH="0" baseline="0" noProof="0" dirty="0">
                <a:ln>
                  <a:noFill/>
                </a:ln>
                <a:solidFill>
                  <a:srgbClr val="FFDE59"/>
                </a:solidFill>
                <a:effectLst/>
                <a:uLnTx/>
                <a:uFillTx/>
                <a:latin typeface="Canva Sans Bold Italics"/>
                <a:ea typeface="+mn-ea"/>
                <a:cs typeface="+mn-cs"/>
                <a:sym typeface="Arial"/>
              </a:rPr>
              <a:t>but within each one of us.” -- </a:t>
            </a:r>
            <a:r>
              <a:rPr kumimoji="0" lang="en-US" sz="1600" b="0" i="0" u="none" strike="noStrike" kern="1200" cap="none" spc="0" normalizeH="0" baseline="0" noProof="0" dirty="0">
                <a:ln>
                  <a:noFill/>
                </a:ln>
                <a:solidFill>
                  <a:srgbClr val="FFDE59"/>
                </a:solidFill>
                <a:effectLst/>
                <a:uLnTx/>
                <a:uFillTx/>
                <a:latin typeface="Canva Sans Bold"/>
                <a:ea typeface="+mn-ea"/>
                <a:cs typeface="+mn-cs"/>
                <a:sym typeface="Arial"/>
              </a:rPr>
              <a:t>Pierre Trudeau</a:t>
            </a:r>
            <a:endParaRPr kumimoji="0" lang="en-US" sz="1067" b="0" i="0" u="none" strike="noStrike" kern="1200" cap="none" spc="0" normalizeH="0" baseline="0" noProof="0" dirty="0">
              <a:ln>
                <a:noFill/>
              </a:ln>
              <a:solidFill>
                <a:srgbClr val="FFDE59"/>
              </a:solidFill>
              <a:effectLst/>
              <a:uLnTx/>
              <a:uFillTx/>
              <a:latin typeface="Canva Sans Bold"/>
              <a:ea typeface="+mn-ea"/>
              <a:cs typeface="+mn-cs"/>
              <a:sym typeface="Arial"/>
            </a:endParaRPr>
          </a:p>
        </p:txBody>
      </p:sp>
      <p:sp>
        <p:nvSpPr>
          <p:cNvPr id="10" name="Freeform 12">
            <a:extLst>
              <a:ext uri="{FF2B5EF4-FFF2-40B4-BE49-F238E27FC236}">
                <a16:creationId xmlns:a16="http://schemas.microsoft.com/office/drawing/2014/main" id="{6D2CF008-935F-64B7-FCDC-9F3B13424235}"/>
              </a:ext>
              <a:ext uri="{C183D7F6-B498-43B3-948B-1728B52AA6E4}">
                <adec:decorative xmlns:adec="http://schemas.microsoft.com/office/drawing/2017/decorative" val="1"/>
              </a:ext>
            </a:extLst>
          </p:cNvPr>
          <p:cNvSpPr/>
          <p:nvPr/>
        </p:nvSpPr>
        <p:spPr>
          <a:xfrm>
            <a:off x="6189739" y="1753097"/>
            <a:ext cx="1474803" cy="1620300"/>
          </a:xfrm>
          <a:custGeom>
            <a:avLst/>
            <a:gdLst/>
            <a:ahLst/>
            <a:cxnLst/>
            <a:rect l="l" t="t" r="r" b="b"/>
            <a:pathLst>
              <a:path w="3534244" h="3547548">
                <a:moveTo>
                  <a:pt x="0" y="0"/>
                </a:moveTo>
                <a:lnTo>
                  <a:pt x="3534245" y="0"/>
                </a:lnTo>
                <a:lnTo>
                  <a:pt x="3534245" y="3547548"/>
                </a:lnTo>
                <a:lnTo>
                  <a:pt x="0" y="3547548"/>
                </a:lnTo>
                <a:lnTo>
                  <a:pt x="0" y="0"/>
                </a:lnTo>
                <a:close/>
              </a:path>
            </a:pathLst>
          </a:custGeom>
          <a:blipFill>
            <a:blip r:embed="rId14"/>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1" name="Freeform 7">
            <a:extLst>
              <a:ext uri="{FF2B5EF4-FFF2-40B4-BE49-F238E27FC236}">
                <a16:creationId xmlns:a16="http://schemas.microsoft.com/office/drawing/2014/main" id="{8118C50A-E629-B2CA-66D8-D9A727DEDA00}"/>
              </a:ext>
              <a:ext uri="{C183D7F6-B498-43B3-948B-1728B52AA6E4}">
                <adec:decorative xmlns:adec="http://schemas.microsoft.com/office/drawing/2017/decorative" val="1"/>
              </a:ext>
            </a:extLst>
          </p:cNvPr>
          <p:cNvSpPr/>
          <p:nvPr/>
        </p:nvSpPr>
        <p:spPr>
          <a:xfrm flipH="1">
            <a:off x="10313426" y="192585"/>
            <a:ext cx="1199598" cy="2088340"/>
          </a:xfrm>
          <a:custGeom>
            <a:avLst/>
            <a:gdLst/>
            <a:ahLst/>
            <a:cxnLst/>
            <a:rect l="l" t="t" r="r" b="b"/>
            <a:pathLst>
              <a:path w="2740028" h="4970572">
                <a:moveTo>
                  <a:pt x="0" y="0"/>
                </a:moveTo>
                <a:lnTo>
                  <a:pt x="2740027" y="0"/>
                </a:lnTo>
                <a:lnTo>
                  <a:pt x="2740027" y="4970572"/>
                </a:lnTo>
                <a:lnTo>
                  <a:pt x="0" y="4970572"/>
                </a:lnTo>
                <a:lnTo>
                  <a:pt x="0" y="0"/>
                </a:lnTo>
                <a:close/>
              </a:path>
            </a:pathLst>
          </a:custGeom>
          <a:blipFill>
            <a:blip r:embed="rId11"/>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12" name="Group 4">
            <a:extLst>
              <a:ext uri="{FF2B5EF4-FFF2-40B4-BE49-F238E27FC236}">
                <a16:creationId xmlns:a16="http://schemas.microsoft.com/office/drawing/2014/main" id="{2B2143BB-4109-864E-F752-CA12BA821DE3}"/>
              </a:ext>
              <a:ext uri="{C183D7F6-B498-43B3-948B-1728B52AA6E4}">
                <adec:decorative xmlns:adec="http://schemas.microsoft.com/office/drawing/2017/decorative" val="1"/>
              </a:ext>
            </a:extLst>
          </p:cNvPr>
          <p:cNvGrpSpPr>
            <a:grpSpLocks noChangeAspect="1"/>
          </p:cNvGrpSpPr>
          <p:nvPr/>
        </p:nvGrpSpPr>
        <p:grpSpPr>
          <a:xfrm rot="20555091">
            <a:off x="3694661" y="2855980"/>
            <a:ext cx="603148" cy="603145"/>
            <a:chOff x="0" y="0"/>
            <a:chExt cx="6350000" cy="6349975"/>
          </a:xfrm>
        </p:grpSpPr>
        <p:sp>
          <p:nvSpPr>
            <p:cNvPr id="13" name="Freeform 5">
              <a:extLst>
                <a:ext uri="{FF2B5EF4-FFF2-40B4-BE49-F238E27FC236}">
                  <a16:creationId xmlns:a16="http://schemas.microsoft.com/office/drawing/2014/main" id="{34D1E440-8385-810A-E54D-BE2775CF5D3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122" r="-122"/>
              </a:stretch>
            </a:blipFill>
          </p:spPr>
          <p:txBody>
            <a:bodyPr/>
            <a:lstStyle/>
            <a:p>
              <a:pPr defTabSz="609630">
                <a:buClrTx/>
              </a:pPr>
              <a:endParaRPr lang="en-US" sz="1200" kern="1200">
                <a:solidFill>
                  <a:prstClr val="black"/>
                </a:solidFill>
                <a:latin typeface="Calibri"/>
                <a:ea typeface="+mn-ea"/>
                <a:cs typeface="+mn-cs"/>
              </a:endParaRPr>
            </a:p>
          </p:txBody>
        </p:sp>
      </p:grpSp>
      <p:grpSp>
        <p:nvGrpSpPr>
          <p:cNvPr id="14" name="Group 16">
            <a:extLst>
              <a:ext uri="{FF2B5EF4-FFF2-40B4-BE49-F238E27FC236}">
                <a16:creationId xmlns:a16="http://schemas.microsoft.com/office/drawing/2014/main" id="{3B3CA611-A65E-A177-0250-8B30861B144D}"/>
              </a:ext>
              <a:ext uri="{C183D7F6-B498-43B3-948B-1728B52AA6E4}">
                <adec:decorative xmlns:adec="http://schemas.microsoft.com/office/drawing/2017/decorative" val="1"/>
              </a:ext>
            </a:extLst>
          </p:cNvPr>
          <p:cNvGrpSpPr>
            <a:grpSpLocks noChangeAspect="1"/>
          </p:cNvGrpSpPr>
          <p:nvPr/>
        </p:nvGrpSpPr>
        <p:grpSpPr>
          <a:xfrm rot="19561886" flipH="1">
            <a:off x="6507635" y="2012938"/>
            <a:ext cx="624680" cy="638453"/>
            <a:chOff x="0" y="0"/>
            <a:chExt cx="6350000" cy="6349975"/>
          </a:xfrm>
        </p:grpSpPr>
        <p:sp>
          <p:nvSpPr>
            <p:cNvPr id="15" name="Freeform 17">
              <a:extLst>
                <a:ext uri="{FF2B5EF4-FFF2-40B4-BE49-F238E27FC236}">
                  <a16:creationId xmlns:a16="http://schemas.microsoft.com/office/drawing/2014/main" id="{61A8195F-6F1C-F00D-743D-D12A1CAAC2C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t="-4590" b="-4590"/>
              </a:stretch>
            </a:blipFill>
          </p:spPr>
          <p:txBody>
            <a:bodyPr/>
            <a:lstStyle/>
            <a:p>
              <a:pPr defTabSz="609630">
                <a:buClrTx/>
              </a:pPr>
              <a:endParaRPr lang="en-US" sz="1200" kern="1200">
                <a:solidFill>
                  <a:prstClr val="black"/>
                </a:solidFill>
                <a:latin typeface="Calibri"/>
                <a:ea typeface="+mn-ea"/>
                <a:cs typeface="+mn-cs"/>
              </a:endParaRPr>
            </a:p>
          </p:txBody>
        </p:sp>
      </p:grpSp>
      <p:grpSp>
        <p:nvGrpSpPr>
          <p:cNvPr id="16" name="Group 19">
            <a:extLst>
              <a:ext uri="{FF2B5EF4-FFF2-40B4-BE49-F238E27FC236}">
                <a16:creationId xmlns:a16="http://schemas.microsoft.com/office/drawing/2014/main" id="{58BB871A-ED50-C8E9-3067-32BE982C82AF}"/>
              </a:ext>
              <a:ext uri="{C183D7F6-B498-43B3-948B-1728B52AA6E4}">
                <adec:decorative xmlns:adec="http://schemas.microsoft.com/office/drawing/2017/decorative" val="1"/>
              </a:ext>
            </a:extLst>
          </p:cNvPr>
          <p:cNvGrpSpPr>
            <a:grpSpLocks noChangeAspect="1"/>
          </p:cNvGrpSpPr>
          <p:nvPr/>
        </p:nvGrpSpPr>
        <p:grpSpPr>
          <a:xfrm>
            <a:off x="9538741" y="3146813"/>
            <a:ext cx="777500" cy="777497"/>
            <a:chOff x="0" y="0"/>
            <a:chExt cx="6350000" cy="6349975"/>
          </a:xfrm>
        </p:grpSpPr>
        <p:sp>
          <p:nvSpPr>
            <p:cNvPr id="17" name="Freeform 20">
              <a:extLst>
                <a:ext uri="{FF2B5EF4-FFF2-40B4-BE49-F238E27FC236}">
                  <a16:creationId xmlns:a16="http://schemas.microsoft.com/office/drawing/2014/main" id="{D389EB8E-D863-2CD9-9B8F-4CE4A094ED3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t="-2241" b="-2241"/>
              </a:stretch>
            </a:blipFill>
          </p:spPr>
          <p:txBody>
            <a:bodyPr/>
            <a:lstStyle/>
            <a:p>
              <a:pPr defTabSz="609630">
                <a:buClrTx/>
              </a:pPr>
              <a:endParaRPr lang="en-US" sz="1200" kern="1200">
                <a:solidFill>
                  <a:prstClr val="black"/>
                </a:solidFill>
                <a:latin typeface="Calibri"/>
                <a:ea typeface="+mn-ea"/>
                <a:cs typeface="+mn-cs"/>
              </a:endParaRPr>
            </a:p>
          </p:txBody>
        </p:sp>
      </p:grpSp>
      <p:grpSp>
        <p:nvGrpSpPr>
          <p:cNvPr id="22" name="Group 7">
            <a:extLst>
              <a:ext uri="{FF2B5EF4-FFF2-40B4-BE49-F238E27FC236}">
                <a16:creationId xmlns:a16="http://schemas.microsoft.com/office/drawing/2014/main" id="{7F692F66-6420-2B3F-9031-BE42078FC59D}"/>
              </a:ext>
              <a:ext uri="{C183D7F6-B498-43B3-948B-1728B52AA6E4}">
                <adec:decorative xmlns:adec="http://schemas.microsoft.com/office/drawing/2017/decorative" val="1"/>
              </a:ext>
            </a:extLst>
          </p:cNvPr>
          <p:cNvGrpSpPr>
            <a:grpSpLocks noChangeAspect="1"/>
          </p:cNvGrpSpPr>
          <p:nvPr/>
        </p:nvGrpSpPr>
        <p:grpSpPr>
          <a:xfrm rot="20075283" flipH="1">
            <a:off x="10792187" y="843632"/>
            <a:ext cx="663042" cy="728287"/>
            <a:chOff x="71992517" y="-5327185"/>
            <a:chExt cx="6350000" cy="6349975"/>
          </a:xfrm>
        </p:grpSpPr>
        <p:sp>
          <p:nvSpPr>
            <p:cNvPr id="23" name="Freeform 8">
              <a:extLst>
                <a:ext uri="{FF2B5EF4-FFF2-40B4-BE49-F238E27FC236}">
                  <a16:creationId xmlns:a16="http://schemas.microsoft.com/office/drawing/2014/main" id="{9838AAF8-A249-5618-EB57-A832F20617A2}"/>
                </a:ext>
              </a:extLst>
            </p:cNvPr>
            <p:cNvSpPr/>
            <p:nvPr/>
          </p:nvSpPr>
          <p:spPr>
            <a:xfrm rot="20519035">
              <a:off x="71992517" y="-5327185"/>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l="-1895" r="-1895"/>
              </a:stretch>
            </a:blipFill>
          </p:spPr>
          <p:txBody>
            <a:bodyPr/>
            <a:lstStyle/>
            <a:p>
              <a:pPr defTabSz="609630">
                <a:buClrTx/>
              </a:pPr>
              <a:endParaRPr lang="en-US" sz="1200" kern="1200">
                <a:solidFill>
                  <a:prstClr val="black"/>
                </a:solidFill>
                <a:latin typeface="Calibri"/>
                <a:ea typeface="+mn-ea"/>
                <a:cs typeface="+mn-cs"/>
              </a:endParaRPr>
            </a:p>
          </p:txBody>
        </p:sp>
      </p:grpSp>
      <p:grpSp>
        <p:nvGrpSpPr>
          <p:cNvPr id="24" name="Group 25">
            <a:extLst>
              <a:ext uri="{FF2B5EF4-FFF2-40B4-BE49-F238E27FC236}">
                <a16:creationId xmlns:a16="http://schemas.microsoft.com/office/drawing/2014/main" id="{74A34041-41BF-8607-8D80-19C4F6308444}"/>
              </a:ext>
              <a:ext uri="{C183D7F6-B498-43B3-948B-1728B52AA6E4}">
                <adec:decorative xmlns:adec="http://schemas.microsoft.com/office/drawing/2017/decorative" val="1"/>
              </a:ext>
            </a:extLst>
          </p:cNvPr>
          <p:cNvGrpSpPr>
            <a:grpSpLocks noChangeAspect="1"/>
          </p:cNvGrpSpPr>
          <p:nvPr/>
        </p:nvGrpSpPr>
        <p:grpSpPr>
          <a:xfrm>
            <a:off x="7518905" y="330200"/>
            <a:ext cx="616085" cy="616083"/>
            <a:chOff x="0" y="0"/>
            <a:chExt cx="6350000" cy="6349975"/>
          </a:xfrm>
        </p:grpSpPr>
        <p:sp>
          <p:nvSpPr>
            <p:cNvPr id="25" name="Freeform 26">
              <a:extLst>
                <a:ext uri="{FF2B5EF4-FFF2-40B4-BE49-F238E27FC236}">
                  <a16:creationId xmlns:a16="http://schemas.microsoft.com/office/drawing/2014/main" id="{0DC074A1-B77E-8C66-BEA9-A997161391D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t="-7492" b="-7492"/>
              </a:stretch>
            </a:blipFill>
          </p:spPr>
          <p:txBody>
            <a:bodyPr/>
            <a:lstStyle/>
            <a:p>
              <a:pPr defTabSz="609630">
                <a:buClrTx/>
              </a:pPr>
              <a:endParaRPr lang="en-US" sz="1200" kern="1200">
                <a:solidFill>
                  <a:prstClr val="black"/>
                </a:solidFill>
                <a:latin typeface="Calibri"/>
                <a:ea typeface="+mn-ea"/>
                <a:cs typeface="+mn-cs"/>
              </a:endParaRPr>
            </a:p>
          </p:txBody>
        </p:sp>
      </p:grpSp>
      <p:grpSp>
        <p:nvGrpSpPr>
          <p:cNvPr id="26" name="Group 10">
            <a:extLst>
              <a:ext uri="{FF2B5EF4-FFF2-40B4-BE49-F238E27FC236}">
                <a16:creationId xmlns:a16="http://schemas.microsoft.com/office/drawing/2014/main" id="{A12B71F6-352A-EF2E-1BA6-37D93A36A336}"/>
              </a:ext>
              <a:ext uri="{C183D7F6-B498-43B3-948B-1728B52AA6E4}">
                <adec:decorative xmlns:adec="http://schemas.microsoft.com/office/drawing/2017/decorative" val="1"/>
              </a:ext>
            </a:extLst>
          </p:cNvPr>
          <p:cNvGrpSpPr>
            <a:grpSpLocks noChangeAspect="1"/>
          </p:cNvGrpSpPr>
          <p:nvPr/>
        </p:nvGrpSpPr>
        <p:grpSpPr>
          <a:xfrm flipH="1">
            <a:off x="1010807" y="2853854"/>
            <a:ext cx="856595" cy="833056"/>
            <a:chOff x="0" y="0"/>
            <a:chExt cx="6350000" cy="6349975"/>
          </a:xfrm>
        </p:grpSpPr>
        <p:sp>
          <p:nvSpPr>
            <p:cNvPr id="27" name="Freeform 11">
              <a:extLst>
                <a:ext uri="{FF2B5EF4-FFF2-40B4-BE49-F238E27FC236}">
                  <a16:creationId xmlns:a16="http://schemas.microsoft.com/office/drawing/2014/main" id="{27109CB0-5B4B-31DF-AE67-2445597E85F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0"/>
              <a:stretch>
                <a:fillRect t="-123" b="-123"/>
              </a:stretch>
            </a:blipFill>
          </p:spPr>
          <p:txBody>
            <a:bodyPr/>
            <a:lstStyle/>
            <a:p>
              <a:pPr defTabSz="609630">
                <a:buClrTx/>
              </a:pPr>
              <a:endParaRPr lang="en-US" sz="1200" kern="1200">
                <a:solidFill>
                  <a:prstClr val="black"/>
                </a:solidFill>
                <a:latin typeface="Calibri"/>
                <a:ea typeface="+mn-ea"/>
                <a:cs typeface="+mn-cs"/>
              </a:endParaRPr>
            </a:p>
          </p:txBody>
        </p:sp>
      </p:grpSp>
      <p:grpSp>
        <p:nvGrpSpPr>
          <p:cNvPr id="28" name="Group 22">
            <a:extLst>
              <a:ext uri="{FF2B5EF4-FFF2-40B4-BE49-F238E27FC236}">
                <a16:creationId xmlns:a16="http://schemas.microsoft.com/office/drawing/2014/main" id="{5FAD22CE-F02D-D592-3757-1FDB3808D90E}"/>
              </a:ext>
              <a:ext uri="{C183D7F6-B498-43B3-948B-1728B52AA6E4}">
                <adec:decorative xmlns:adec="http://schemas.microsoft.com/office/drawing/2017/decorative" val="1"/>
              </a:ext>
            </a:extLst>
          </p:cNvPr>
          <p:cNvGrpSpPr>
            <a:grpSpLocks noChangeAspect="1"/>
          </p:cNvGrpSpPr>
          <p:nvPr/>
        </p:nvGrpSpPr>
        <p:grpSpPr>
          <a:xfrm rot="20179021">
            <a:off x="8138028" y="1964078"/>
            <a:ext cx="586505" cy="586503"/>
            <a:chOff x="0" y="0"/>
            <a:chExt cx="6350000" cy="6349975"/>
          </a:xfrm>
        </p:grpSpPr>
        <p:sp>
          <p:nvSpPr>
            <p:cNvPr id="29" name="Freeform 23">
              <a:extLst>
                <a:ext uri="{FF2B5EF4-FFF2-40B4-BE49-F238E27FC236}">
                  <a16:creationId xmlns:a16="http://schemas.microsoft.com/office/drawing/2014/main" id="{03DC50DF-A465-5AA5-8DC4-BD4B7C025D1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1"/>
              <a:stretch>
                <a:fillRect t="-19333" b="-19333"/>
              </a:stretch>
            </a:blipFill>
          </p:spPr>
          <p:txBody>
            <a:bodyPr/>
            <a:lstStyle/>
            <a:p>
              <a:pPr defTabSz="609630">
                <a:buClrTx/>
              </a:pPr>
              <a:endParaRPr lang="en-US" sz="1200" kern="1200">
                <a:solidFill>
                  <a:prstClr val="black"/>
                </a:solidFill>
                <a:latin typeface="Calibri"/>
                <a:ea typeface="+mn-ea"/>
                <a:cs typeface="+mn-cs"/>
              </a:endParaRPr>
            </a:p>
          </p:txBody>
        </p:sp>
      </p:grpSp>
      <p:grpSp>
        <p:nvGrpSpPr>
          <p:cNvPr id="30" name="Group 13">
            <a:extLst>
              <a:ext uri="{FF2B5EF4-FFF2-40B4-BE49-F238E27FC236}">
                <a16:creationId xmlns:a16="http://schemas.microsoft.com/office/drawing/2014/main" id="{1FC0A967-2E76-E781-B9BC-B53D164DCBB7}"/>
              </a:ext>
              <a:ext uri="{C183D7F6-B498-43B3-948B-1728B52AA6E4}">
                <adec:decorative xmlns:adec="http://schemas.microsoft.com/office/drawing/2017/decorative" val="1"/>
              </a:ext>
            </a:extLst>
          </p:cNvPr>
          <p:cNvGrpSpPr>
            <a:grpSpLocks noChangeAspect="1"/>
          </p:cNvGrpSpPr>
          <p:nvPr/>
        </p:nvGrpSpPr>
        <p:grpSpPr>
          <a:xfrm rot="20159363" flipH="1">
            <a:off x="3774656" y="849779"/>
            <a:ext cx="489486" cy="707579"/>
            <a:chOff x="-73115649" y="51277020"/>
            <a:chExt cx="4478613" cy="6349975"/>
          </a:xfrm>
        </p:grpSpPr>
        <p:sp>
          <p:nvSpPr>
            <p:cNvPr id="31" name="Freeform 14">
              <a:extLst>
                <a:ext uri="{FF2B5EF4-FFF2-40B4-BE49-F238E27FC236}">
                  <a16:creationId xmlns:a16="http://schemas.microsoft.com/office/drawing/2014/main" id="{450A0EE5-AB2D-E61D-422C-1762E3C83726}"/>
                </a:ext>
              </a:extLst>
            </p:cNvPr>
            <p:cNvSpPr/>
            <p:nvPr/>
          </p:nvSpPr>
          <p:spPr>
            <a:xfrm>
              <a:off x="-73115649" y="51277020"/>
              <a:ext cx="4478613"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2"/>
              <a:stretch>
                <a:fillRect l="-24932" t="-9395" r="-16853" b="-6887"/>
              </a:stretch>
            </a:blipFill>
          </p:spPr>
          <p:txBody>
            <a:bodyPr/>
            <a:lstStyle/>
            <a:p>
              <a:pPr defTabSz="609630">
                <a:buClrTx/>
              </a:pPr>
              <a:endParaRPr lang="en-US" sz="1200" kern="1200">
                <a:solidFill>
                  <a:prstClr val="black"/>
                </a:solidFill>
                <a:latin typeface="Calibri"/>
                <a:ea typeface="+mn-ea"/>
                <a:cs typeface="+mn-cs"/>
              </a:endParaRPr>
            </a:p>
          </p:txBody>
        </p:sp>
      </p:grpSp>
      <p:sp>
        <p:nvSpPr>
          <p:cNvPr id="20" name="Freeform 4">
            <a:extLst>
              <a:ext uri="{FF2B5EF4-FFF2-40B4-BE49-F238E27FC236}">
                <a16:creationId xmlns:a16="http://schemas.microsoft.com/office/drawing/2014/main" id="{95226232-D348-1D11-9A14-FF0AB8F43EC6}"/>
              </a:ext>
              <a:ext uri="{C183D7F6-B498-43B3-948B-1728B52AA6E4}">
                <adec:decorative xmlns:adec="http://schemas.microsoft.com/office/drawing/2017/decorative" val="1"/>
              </a:ext>
            </a:extLst>
          </p:cNvPr>
          <p:cNvSpPr/>
          <p:nvPr/>
        </p:nvSpPr>
        <p:spPr>
          <a:xfrm flipH="1">
            <a:off x="5293737" y="2911232"/>
            <a:ext cx="1856834" cy="2143368"/>
          </a:xfrm>
          <a:custGeom>
            <a:avLst/>
            <a:gdLst/>
            <a:ahLst/>
            <a:cxnLst/>
            <a:rect l="l" t="t" r="r" b="b"/>
            <a:pathLst>
              <a:path w="3897059" h="4114800">
                <a:moveTo>
                  <a:pt x="0" y="0"/>
                </a:moveTo>
                <a:lnTo>
                  <a:pt x="3897059" y="0"/>
                </a:lnTo>
                <a:lnTo>
                  <a:pt x="3897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pic>
        <p:nvPicPr>
          <p:cNvPr id="19" name="Picture 18">
            <a:extLst>
              <a:ext uri="{FF2B5EF4-FFF2-40B4-BE49-F238E27FC236}">
                <a16:creationId xmlns:a16="http://schemas.microsoft.com/office/drawing/2014/main" id="{6C6CA9ED-EF56-0704-600D-567A2C3F8A5C}"/>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60561" y="3106982"/>
            <a:ext cx="582871" cy="644037"/>
          </a:xfrm>
          <a:prstGeom prst="hexagon">
            <a:avLst/>
          </a:prstGeom>
          <a:ln>
            <a:noFill/>
          </a:ln>
          <a:effectLst>
            <a:outerShdw blurRad="292100" dist="139700" dir="2700000" algn="tl" rotWithShape="0">
              <a:srgbClr val="333333">
                <a:alpha val="65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A54F6-8053-FC85-B9A4-5B6A8AF64798}"/>
              </a:ext>
            </a:extLst>
          </p:cNvPr>
          <p:cNvSpPr>
            <a:spLocks noGrp="1"/>
          </p:cNvSpPr>
          <p:nvPr>
            <p:ph type="title"/>
          </p:nvPr>
        </p:nvSpPr>
        <p:spPr>
          <a:xfrm>
            <a:off x="1772816" y="273335"/>
            <a:ext cx="8602825" cy="1322888"/>
          </a:xfrm>
        </p:spPr>
        <p:txBody>
          <a:bodyPr vert="horz" lIns="91440" tIns="45720" rIns="91440" bIns="45720" rtlCol="0" anchor="ctr">
            <a:normAutofit/>
          </a:bodyPr>
          <a:lstStyle/>
          <a:p>
            <a:pPr algn="ctr"/>
            <a:r>
              <a:rPr lang="en-US" sz="2800" dirty="0"/>
              <a:t>New NCAPPS Resource: </a:t>
            </a:r>
            <a:r>
              <a:rPr lang="en-US" sz="2800" i="1" dirty="0"/>
              <a:t>A Guide for Developing Strategic Objectives to Expand Self-Direction</a:t>
            </a:r>
          </a:p>
        </p:txBody>
      </p:sp>
      <p:sp>
        <p:nvSpPr>
          <p:cNvPr id="15" name="Freeform: Shape 14">
            <a:extLst>
              <a:ext uri="{FF2B5EF4-FFF2-40B4-BE49-F238E27FC236}">
                <a16:creationId xmlns:a16="http://schemas.microsoft.com/office/drawing/2014/main" id="{2B573B51-C170-49C0-A3D9-8D99730C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1105E092-709F-929D-E9B8-57FD38C862E2}"/>
              </a:ext>
            </a:extLst>
          </p:cNvPr>
          <p:cNvSpPr>
            <a:spLocks noGrp="1"/>
          </p:cNvSpPr>
          <p:nvPr>
            <p:ph type="body" sz="quarter" idx="10"/>
          </p:nvPr>
        </p:nvSpPr>
        <p:spPr>
          <a:xfrm>
            <a:off x="5521671" y="2256071"/>
            <a:ext cx="6463301" cy="3361125"/>
          </a:xfrm>
        </p:spPr>
        <p:txBody>
          <a:bodyPr vert="horz" lIns="91440" tIns="45720" rIns="91440" bIns="45720" rtlCol="0">
            <a:normAutofit/>
          </a:bodyPr>
          <a:lstStyle/>
          <a:p>
            <a:pPr>
              <a:lnSpc>
                <a:spcPct val="90000"/>
              </a:lnSpc>
            </a:pPr>
            <a:r>
              <a:rPr lang="en-US" sz="2000" dirty="0"/>
              <a:t>The </a:t>
            </a:r>
            <a:r>
              <a:rPr lang="en-US" sz="2000" dirty="0">
                <a:hlinkClick r:id="rId3"/>
              </a:rPr>
              <a:t>Guide</a:t>
            </a:r>
            <a:r>
              <a:rPr lang="en-US" sz="2000" dirty="0"/>
              <a:t> offers a road map to strategic targets that are linked to the key drivers of a robust self-direction option within public programs. It lays out a series of decision points beginning with the selection of overarching goal(s) to pursue, aspects of the goal to tackle, and actions steps to pursue.</a:t>
            </a:r>
          </a:p>
          <a:p>
            <a:pPr>
              <a:lnSpc>
                <a:spcPct val="90000"/>
              </a:lnSpc>
            </a:pPr>
            <a:r>
              <a:rPr lang="en-US" sz="2000" dirty="0"/>
              <a:t>The road map is based on the Self-Direction Learning Collaborative Change Package.</a:t>
            </a:r>
          </a:p>
        </p:txBody>
      </p:sp>
      <p:pic>
        <p:nvPicPr>
          <p:cNvPr id="8" name="Picture 7" descr="a QR code for the linked guide. You can navigate via short link: https://bit.ly/NCAPPSresource">
            <a:extLst>
              <a:ext uri="{FF2B5EF4-FFF2-40B4-BE49-F238E27FC236}">
                <a16:creationId xmlns:a16="http://schemas.microsoft.com/office/drawing/2014/main" id="{9B6DF286-41D6-D061-958C-0A1C124D5548}"/>
              </a:ext>
            </a:extLst>
          </p:cNvPr>
          <p:cNvPicPr>
            <a:picLocks noChangeAspect="1"/>
          </p:cNvPicPr>
          <p:nvPr/>
        </p:nvPicPr>
        <p:blipFill>
          <a:blip r:embed="rId4"/>
          <a:stretch>
            <a:fillRect/>
          </a:stretch>
        </p:blipFill>
        <p:spPr>
          <a:xfrm>
            <a:off x="10120170" y="4399697"/>
            <a:ext cx="1794022" cy="1794022"/>
          </a:xfrm>
          <a:prstGeom prst="rect">
            <a:avLst/>
          </a:prstGeom>
        </p:spPr>
      </p:pic>
      <p:pic>
        <p:nvPicPr>
          <p:cNvPr id="5" name="Picture 4">
            <a:extLst>
              <a:ext uri="{FF2B5EF4-FFF2-40B4-BE49-F238E27FC236}">
                <a16:creationId xmlns:a16="http://schemas.microsoft.com/office/drawing/2014/main" id="{C716B8B4-A34A-D1A1-5876-A2B4AAED933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5679" y="2256071"/>
            <a:ext cx="4610314" cy="3067953"/>
          </a:xfrm>
          <a:prstGeom prst="rect">
            <a:avLst/>
          </a:prstGeom>
        </p:spPr>
      </p:pic>
      <p:sp>
        <p:nvSpPr>
          <p:cNvPr id="17" name="Freeform: Shape 16">
            <a:extLst>
              <a:ext uri="{FF2B5EF4-FFF2-40B4-BE49-F238E27FC236}">
                <a16:creationId xmlns:a16="http://schemas.microsoft.com/office/drawing/2014/main" id="{CC7BCC73-A901-44EB-B0E7-879E19267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D817567-235A-80F0-095F-31D685657BB6}"/>
              </a:ext>
            </a:extLst>
          </p:cNvPr>
          <p:cNvSpPr>
            <a:spLocks noGrp="1"/>
          </p:cNvSpPr>
          <p:nvPr>
            <p:ph type="sldNum" sz="quarter" idx="13"/>
          </p:nvPr>
        </p:nvSpPr>
        <p:spPr>
          <a:xfrm>
            <a:off x="8610600" y="6356350"/>
            <a:ext cx="2743200" cy="365125"/>
          </a:xfrm>
        </p:spPr>
        <p:txBody>
          <a:bodyPr vert="horz" lIns="91440" tIns="45720" rIns="91440" bIns="45720" rtlCol="0" anchor="ctr">
            <a:normAutofit/>
          </a:bodyPr>
          <a:lstStyle/>
          <a:p>
            <a:pPr>
              <a:spcAft>
                <a:spcPts val="600"/>
              </a:spcAft>
            </a:pPr>
            <a:fld id="{A39E18A1-5388-48D7-9BA0-F6425AA8662B}" type="slidenum">
              <a:rPr lang="en-US" sz="1000" kern="1200">
                <a:latin typeface="+mn-lt"/>
                <a:ea typeface="+mn-ea"/>
                <a:cs typeface="+mn-cs"/>
              </a:rPr>
              <a:pPr>
                <a:spcAft>
                  <a:spcPts val="600"/>
                </a:spcAft>
              </a:pPr>
              <a:t>36</a:t>
            </a:fld>
            <a:endParaRPr lang="en-US" sz="1000" kern="1200">
              <a:latin typeface="+mn-lt"/>
              <a:ea typeface="+mn-ea"/>
              <a:cs typeface="+mn-cs"/>
            </a:endParaRPr>
          </a:p>
        </p:txBody>
      </p:sp>
    </p:spTree>
    <p:extLst>
      <p:ext uri="{BB962C8B-B14F-4D97-AF65-F5344CB8AC3E}">
        <p14:creationId xmlns:p14="http://schemas.microsoft.com/office/powerpoint/2010/main" val="2611473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FE45-A1E5-671A-2D03-4A7E3A94CA60}"/>
              </a:ext>
            </a:extLst>
          </p:cNvPr>
          <p:cNvSpPr>
            <a:spLocks noGrp="1"/>
          </p:cNvSpPr>
          <p:nvPr>
            <p:ph type="title"/>
          </p:nvPr>
        </p:nvSpPr>
        <p:spPr>
          <a:xfrm>
            <a:off x="5318449" y="306809"/>
            <a:ext cx="7396066" cy="974426"/>
          </a:xfrm>
        </p:spPr>
        <p:txBody>
          <a:bodyPr>
            <a:normAutofit fontScale="90000"/>
          </a:bodyPr>
          <a:lstStyle/>
          <a:p>
            <a:r>
              <a:rPr lang="en-US" dirty="0"/>
              <a:t>How to Use the Strategic Objectives Template</a:t>
            </a:r>
          </a:p>
        </p:txBody>
      </p:sp>
      <p:sp>
        <p:nvSpPr>
          <p:cNvPr id="3" name="Text Placeholder 2">
            <a:extLst>
              <a:ext uri="{FF2B5EF4-FFF2-40B4-BE49-F238E27FC236}">
                <a16:creationId xmlns:a16="http://schemas.microsoft.com/office/drawing/2014/main" id="{EFC136F8-CD96-C5B4-F51C-1EF975621E15}"/>
              </a:ext>
            </a:extLst>
          </p:cNvPr>
          <p:cNvSpPr>
            <a:spLocks noGrp="1"/>
          </p:cNvSpPr>
          <p:nvPr>
            <p:ph type="body" idx="1"/>
          </p:nvPr>
        </p:nvSpPr>
        <p:spPr>
          <a:xfrm>
            <a:off x="5243804" y="1466111"/>
            <a:ext cx="5472640" cy="4384675"/>
          </a:xfrm>
        </p:spPr>
        <p:txBody>
          <a:bodyPr>
            <a:normAutofit fontScale="77500" lnSpcReduction="20000"/>
          </a:bodyPr>
          <a:lstStyle/>
          <a:p>
            <a:pPr marL="565150" indent="-514350">
              <a:buFont typeface="+mj-lt"/>
              <a:buAutoNum type="arabicPeriod"/>
            </a:pPr>
            <a:r>
              <a:rPr lang="en-US" dirty="0"/>
              <a:t>Consult with people receiving services, family members and others regarding the conduct of self-direction in the state</a:t>
            </a:r>
          </a:p>
          <a:p>
            <a:pPr marL="565150" indent="-514350">
              <a:buFont typeface="+mj-lt"/>
              <a:buAutoNum type="arabicPeriod"/>
            </a:pPr>
            <a:r>
              <a:rPr lang="en-US" dirty="0"/>
              <a:t>Conduct an environmental scan to identify gaps and areas for improvement including political and financial feasibility </a:t>
            </a:r>
          </a:p>
          <a:p>
            <a:pPr marL="565150" indent="-514350">
              <a:buFont typeface="+mj-lt"/>
              <a:buAutoNum type="arabicPeriod"/>
            </a:pPr>
            <a:r>
              <a:rPr lang="en-US" dirty="0"/>
              <a:t>Select One or More Strategies</a:t>
            </a:r>
          </a:p>
          <a:p>
            <a:pPr marL="565150" indent="-514350">
              <a:buFont typeface="+mj-lt"/>
              <a:buAutoNum type="arabicPeriod"/>
            </a:pPr>
            <a:r>
              <a:rPr lang="en-US" dirty="0"/>
              <a:t>Chose a Secondary Strategy</a:t>
            </a:r>
          </a:p>
          <a:p>
            <a:pPr marL="565150" indent="-514350">
              <a:buFont typeface="+mj-lt"/>
              <a:buAutoNum type="arabicPeriod"/>
            </a:pPr>
            <a:r>
              <a:rPr lang="en-US" dirty="0"/>
              <a:t>Identify Action Steps</a:t>
            </a:r>
          </a:p>
          <a:p>
            <a:pPr marL="565150" indent="-514350">
              <a:buFont typeface="+mj-lt"/>
              <a:buAutoNum type="arabicPeriod"/>
            </a:pPr>
            <a:r>
              <a:rPr lang="en-US" dirty="0"/>
              <a:t>Create a Measurement Strategy</a:t>
            </a:r>
          </a:p>
        </p:txBody>
      </p:sp>
      <p:sp>
        <p:nvSpPr>
          <p:cNvPr id="4" name="Slide Number Placeholder 3">
            <a:extLst>
              <a:ext uri="{FF2B5EF4-FFF2-40B4-BE49-F238E27FC236}">
                <a16:creationId xmlns:a16="http://schemas.microsoft.com/office/drawing/2014/main" id="{C57745F5-CFFD-72FD-E2A6-6723A9B20DDC}"/>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6" name="Picture 5">
            <a:extLst>
              <a:ext uri="{FF2B5EF4-FFF2-40B4-BE49-F238E27FC236}">
                <a16:creationId xmlns:a16="http://schemas.microsoft.com/office/drawing/2014/main" id="{95F8F126-00CE-1465-9718-1069F5DD80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4829175" cy="4819650"/>
          </a:xfrm>
          <a:prstGeom prst="rect">
            <a:avLst/>
          </a:prstGeom>
        </p:spPr>
      </p:pic>
    </p:spTree>
    <p:extLst>
      <p:ext uri="{BB962C8B-B14F-4D97-AF65-F5344CB8AC3E}">
        <p14:creationId xmlns:p14="http://schemas.microsoft.com/office/powerpoint/2010/main" val="1297746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026E3B4-AFA6-90F9-4CD0-CD8FFD4FBF03}"/>
              </a:ext>
            </a:extLst>
          </p:cNvPr>
          <p:cNvSpPr>
            <a:spLocks noGrp="1"/>
          </p:cNvSpPr>
          <p:nvPr>
            <p:ph type="title"/>
          </p:nvPr>
        </p:nvSpPr>
        <p:spPr>
          <a:xfrm>
            <a:off x="1137034" y="609597"/>
            <a:ext cx="9392421" cy="1330841"/>
          </a:xfrm>
        </p:spPr>
        <p:txBody>
          <a:bodyPr vert="horz" lIns="91440" tIns="45720" rIns="91440" bIns="45720" rtlCol="0" anchor="ctr">
            <a:normAutofit/>
          </a:bodyPr>
          <a:lstStyle/>
          <a:p>
            <a:pPr defTabSz="914400"/>
            <a:r>
              <a:rPr lang="en-US" sz="4400" kern="1200">
                <a:solidFill>
                  <a:schemeClr val="tx1"/>
                </a:solidFill>
                <a:latin typeface="+mj-lt"/>
                <a:ea typeface="+mj-ea"/>
                <a:cs typeface="+mj-cs"/>
              </a:rPr>
              <a:t>Primary Strategies</a:t>
            </a:r>
          </a:p>
        </p:txBody>
      </p:sp>
      <p:sp>
        <p:nvSpPr>
          <p:cNvPr id="3" name="Text Placeholder 2">
            <a:extLst>
              <a:ext uri="{FF2B5EF4-FFF2-40B4-BE49-F238E27FC236}">
                <a16:creationId xmlns:a16="http://schemas.microsoft.com/office/drawing/2014/main" id="{FFF98CF4-131B-20BE-9D5D-434BE409F064}"/>
              </a:ext>
            </a:extLst>
          </p:cNvPr>
          <p:cNvSpPr>
            <a:spLocks noGrp="1"/>
          </p:cNvSpPr>
          <p:nvPr>
            <p:ph type="body" sz="quarter" idx="4294967295"/>
          </p:nvPr>
        </p:nvSpPr>
        <p:spPr>
          <a:xfrm>
            <a:off x="1137034" y="2198362"/>
            <a:ext cx="4958966" cy="3917773"/>
          </a:xfrm>
        </p:spPr>
        <p:txBody>
          <a:bodyPr vert="horz" lIns="91440" tIns="45720" rIns="91440" bIns="45720" rtlCol="0">
            <a:normAutofit/>
          </a:bodyPr>
          <a:lstStyle/>
          <a:p>
            <a:r>
              <a:rPr lang="en-US" sz="2000"/>
              <a:t>Disseminate information regarding self-direction, its benefits and how it works.</a:t>
            </a:r>
          </a:p>
          <a:p>
            <a:r>
              <a:rPr lang="en-US" sz="2000"/>
              <a:t>Develop self-direction policies and procedures that are equitable, transparent, flexible, and easily understood and implemented. </a:t>
            </a:r>
          </a:p>
          <a:p>
            <a:r>
              <a:rPr lang="en-US" sz="2000"/>
              <a:t>Enhance infrastructure to support self-direction. </a:t>
            </a:r>
          </a:p>
          <a:p>
            <a:r>
              <a:rPr lang="en-US" sz="2000"/>
              <a:t>Recruit and train Direct Support Professionals, support brokers, and peer mentors to support self-direction. </a:t>
            </a:r>
          </a:p>
        </p:txBody>
      </p:sp>
      <p:pic>
        <p:nvPicPr>
          <p:cNvPr id="6" name="Picture 5">
            <a:extLst>
              <a:ext uri="{FF2B5EF4-FFF2-40B4-BE49-F238E27FC236}">
                <a16:creationId xmlns:a16="http://schemas.microsoft.com/office/drawing/2014/main" id="{75C0C86C-060F-0F56-3ACD-C36A2928E6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32420" y="2184914"/>
            <a:ext cx="4562399" cy="3755915"/>
          </a:xfrm>
          <a:prstGeom prst="rect">
            <a:avLst/>
          </a:prstGeom>
        </p:spPr>
      </p:pic>
      <p:sp>
        <p:nvSpPr>
          <p:cNvPr id="22" name="Freeform: Shape 21">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B5838253-7EBC-4C5E-8741-FBB7E5EE83CE}"/>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pPr>
            <a:fld id="{A39E18A1-5388-48D7-9BA0-F6425AA8662B}" type="slidenum">
              <a:rPr lang="en-US" sz="1000" kern="1200">
                <a:latin typeface="+mn-lt"/>
                <a:ea typeface="+mn-ea"/>
                <a:cs typeface="+mn-cs"/>
              </a:rPr>
              <a:pPr>
                <a:spcAft>
                  <a:spcPts val="600"/>
                </a:spcAft>
              </a:pPr>
              <a:t>38</a:t>
            </a:fld>
            <a:endParaRPr lang="en-US" sz="1000" kern="1200">
              <a:latin typeface="+mn-lt"/>
              <a:ea typeface="+mn-ea"/>
              <a:cs typeface="+mn-cs"/>
            </a:endParaRPr>
          </a:p>
        </p:txBody>
      </p:sp>
      <p:sp>
        <p:nvSpPr>
          <p:cNvPr id="9" name="TextBox 8">
            <a:extLst>
              <a:ext uri="{FF2B5EF4-FFF2-40B4-BE49-F238E27FC236}">
                <a16:creationId xmlns:a16="http://schemas.microsoft.com/office/drawing/2014/main" id="{0E3108B6-4E41-24FC-C05F-A7CAEF44E381}"/>
              </a:ext>
            </a:extLst>
          </p:cNvPr>
          <p:cNvSpPr txBox="1"/>
          <p:nvPr/>
        </p:nvSpPr>
        <p:spPr>
          <a:xfrm>
            <a:off x="8005665" y="5895608"/>
            <a:ext cx="2276669" cy="276999"/>
          </a:xfrm>
          <a:prstGeom prst="rect">
            <a:avLst/>
          </a:prstGeom>
          <a:noFill/>
        </p:spPr>
        <p:txBody>
          <a:bodyPr wrap="square" rtlCol="0">
            <a:spAutoFit/>
          </a:bodyPr>
          <a:lstStyle/>
          <a:p>
            <a:pPr algn="ctr"/>
            <a:r>
              <a:rPr lang="en-US" sz="1200" dirty="0"/>
              <a:t>Credit: </a:t>
            </a:r>
            <a:r>
              <a:rPr lang="en-US" sz="1200" dirty="0" err="1"/>
              <a:t>Medisked</a:t>
            </a:r>
            <a:endParaRPr lang="en-US" sz="1200" dirty="0"/>
          </a:p>
        </p:txBody>
      </p:sp>
    </p:spTree>
    <p:extLst>
      <p:ext uri="{BB962C8B-B14F-4D97-AF65-F5344CB8AC3E}">
        <p14:creationId xmlns:p14="http://schemas.microsoft.com/office/powerpoint/2010/main" val="3054393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81C26-DE4B-05B4-F673-6420F8B279E7}"/>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Table example 1</a:t>
            </a:r>
          </a:p>
        </p:txBody>
      </p:sp>
      <p:sp>
        <p:nvSpPr>
          <p:cNvPr id="2" name="Slide Number Placeholder 1">
            <a:extLst>
              <a:ext uri="{FF2B5EF4-FFF2-40B4-BE49-F238E27FC236}">
                <a16:creationId xmlns:a16="http://schemas.microsoft.com/office/drawing/2014/main" id="{EA0F8F39-9672-988D-6AAA-FF7A6ACF66F1}"/>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4" name="Picture 3" descr="Image of Word document table. Table titled: Strategy 1, Disseminate information regarding self-direction, &#10;its benefits, and how it works. Headings on three columns are: Secondary strategy, description, and rank order. the column labeled rank order is empty as the origin document was a fillable form for users.&#10;The cells from left to right and down read: 1. Develop an outreach strategy to educate participants and families regarding self-direction. Information about self-direction opportunities must be broadly available. Such information should be available in a range of formats and languages to ensure accessibility for all potential participants regardless of race, ethnicity, income level or place of residence. To spread the word, people who enjoy the benefits of self-direction are the best ambassadors. &#10;2. Educate state and local public managers regarding the values of self-direction. It is public managers at the state and local level who have the responsibility to develop policies and procedures for self-direction. To ensure that those policies and procedures embody the values of choice and self-determination, it is important that these managers are introduced to, embrace, and understand the benefits of self-direction.&#10;3. Create accessible guides and supports to participants and families. Policies and procedures surrounding self-direction must be transparent and accessible to people with disabilities and their families. Materials describing the process should be culturally sensitive, written in plain language, and publicly available. People need to be aware of the components of self-direction such as the nature of the planning process, participant responsibilities, how to work with an agency with choice, how to access information and assistance and/or how to work with the fiscal intermediary.&#10;&#10;">
            <a:extLst>
              <a:ext uri="{FF2B5EF4-FFF2-40B4-BE49-F238E27FC236}">
                <a16:creationId xmlns:a16="http://schemas.microsoft.com/office/drawing/2014/main" id="{C173ABF0-2F9C-1C01-4BDE-8FFA868270DA}"/>
              </a:ext>
            </a:extLst>
          </p:cNvPr>
          <p:cNvPicPr>
            <a:picLocks noChangeAspect="1"/>
          </p:cNvPicPr>
          <p:nvPr/>
        </p:nvPicPr>
        <p:blipFill>
          <a:blip r:embed="rId2"/>
          <a:stretch>
            <a:fillRect/>
          </a:stretch>
        </p:blipFill>
        <p:spPr>
          <a:xfrm>
            <a:off x="587828" y="489163"/>
            <a:ext cx="10468947" cy="6232312"/>
          </a:xfrm>
          <a:prstGeom prst="rect">
            <a:avLst/>
          </a:prstGeom>
        </p:spPr>
      </p:pic>
    </p:spTree>
    <p:extLst>
      <p:ext uri="{BB962C8B-B14F-4D97-AF65-F5344CB8AC3E}">
        <p14:creationId xmlns:p14="http://schemas.microsoft.com/office/powerpoint/2010/main" val="307304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p5"/>
          <p:cNvSpPr txBox="1">
            <a:spLocks noGrp="1"/>
          </p:cNvSpPr>
          <p:nvPr>
            <p:ph type="title" idx="4294967295"/>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mbria"/>
              <a:buNone/>
            </a:pPr>
            <a:r>
              <a:rPr lang="en-US" dirty="0"/>
              <a:t>Webinar Logistics</a:t>
            </a:r>
            <a:endParaRPr dirty="0"/>
          </a:p>
        </p:txBody>
      </p:sp>
      <p:pic>
        <p:nvPicPr>
          <p:cNvPr id="245" name="Google Shape;245;p5">
            <a:extLst>
              <a:ext uri="{C183D7F6-B498-43B3-948B-1728B52AA6E4}">
                <adec:decorative xmlns:adec="http://schemas.microsoft.com/office/drawing/2017/decorative" val="1"/>
              </a:ext>
            </a:extLst>
          </p:cNvPr>
          <p:cNvPicPr preferRelativeResize="0"/>
          <p:nvPr/>
        </p:nvPicPr>
        <p:blipFill>
          <a:blip r:embed="rId3"/>
          <a:srcRect/>
          <a:stretch/>
        </p:blipFill>
        <p:spPr>
          <a:xfrm>
            <a:off x="0" y="0"/>
            <a:ext cx="4572000" cy="6858000"/>
          </a:xfrm>
          <a:prstGeom prst="rect">
            <a:avLst/>
          </a:prstGeom>
          <a:noFill/>
          <a:ln>
            <a:noFill/>
          </a:ln>
        </p:spPr>
      </p:pic>
      <p:cxnSp>
        <p:nvCxnSpPr>
          <p:cNvPr id="246" name="Google Shape;246;p5">
            <a:extLst>
              <a:ext uri="{C183D7F6-B498-43B3-948B-1728B52AA6E4}">
                <adec:decorative xmlns:adec="http://schemas.microsoft.com/office/drawing/2017/decorative" val="1"/>
              </a:ext>
            </a:extLst>
          </p:cNvPr>
          <p:cNvCxnSpPr/>
          <p:nvPr/>
        </p:nvCxnSpPr>
        <p:spPr>
          <a:xfrm>
            <a:off x="5080934" y="2115117"/>
            <a:ext cx="6309360" cy="0"/>
          </a:xfrm>
          <a:prstGeom prst="straightConnector1">
            <a:avLst/>
          </a:prstGeom>
          <a:noFill/>
          <a:ln w="19050" cap="flat" cmpd="sng">
            <a:solidFill>
              <a:srgbClr val="68A1E3"/>
            </a:solidFill>
            <a:prstDash val="solid"/>
            <a:miter lim="800000"/>
            <a:headEnd type="none" w="sm" len="sm"/>
            <a:tailEnd type="none" w="sm" len="sm"/>
          </a:ln>
        </p:spPr>
      </p:cxnSp>
      <p:sp>
        <p:nvSpPr>
          <p:cNvPr id="247" name="Google Shape;247;p5"/>
          <p:cNvSpPr txBox="1">
            <a:spLocks noGrp="1"/>
          </p:cNvSpPr>
          <p:nvPr>
            <p:ph type="body" idx="4294967295"/>
          </p:nvPr>
        </p:nvSpPr>
        <p:spPr>
          <a:xfrm>
            <a:off x="4965430" y="2222090"/>
            <a:ext cx="6586489" cy="3785419"/>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chemeClr val="dk1"/>
              </a:buClr>
              <a:buSzPts val="1700"/>
              <a:buChar char="•"/>
            </a:pPr>
            <a:r>
              <a:rPr lang="en-US" sz="1700" dirty="0">
                <a:latin typeface="Calibri (Body)"/>
              </a:rPr>
              <a:t>Participants will be muted during this webinar. You can use the chat feature in Zoom to ask questions and communicate with the hosts. </a:t>
            </a:r>
            <a:endParaRPr sz="2700" dirty="0">
              <a:latin typeface="Calibri (Body)"/>
            </a:endParaRPr>
          </a:p>
          <a:p>
            <a:pPr marL="228600" lvl="0" indent="-222250" algn="l" rtl="0">
              <a:lnSpc>
                <a:spcPct val="90000"/>
              </a:lnSpc>
              <a:spcBef>
                <a:spcPts val="1000"/>
              </a:spcBef>
              <a:spcAft>
                <a:spcPts val="0"/>
              </a:spcAft>
              <a:buClr>
                <a:schemeClr val="dk1"/>
              </a:buClr>
              <a:buSzPts val="1700"/>
              <a:buChar char="•"/>
            </a:pPr>
            <a:r>
              <a:rPr lang="en-US" sz="1700" dirty="0">
                <a:latin typeface="Calibri (Body)"/>
              </a:rPr>
              <a:t>Towards the end of the webinar, panelists will have an opportunity to respond to questions that have been entered into chat.</a:t>
            </a:r>
            <a:endParaRPr sz="2700" dirty="0">
              <a:latin typeface="Calibri (Body)"/>
            </a:endParaRPr>
          </a:p>
          <a:p>
            <a:pPr marL="228600" lvl="0" indent="-222250" algn="l" rtl="0">
              <a:lnSpc>
                <a:spcPct val="90000"/>
              </a:lnSpc>
              <a:spcBef>
                <a:spcPts val="1000"/>
              </a:spcBef>
              <a:spcAft>
                <a:spcPts val="0"/>
              </a:spcAft>
              <a:buClr>
                <a:schemeClr val="dk1"/>
              </a:buClr>
              <a:buSzPts val="1700"/>
              <a:buChar char="•"/>
            </a:pPr>
            <a:r>
              <a:rPr lang="en-US" sz="1700" dirty="0">
                <a:latin typeface="Calibri (Body)"/>
                <a:sym typeface="Calibri"/>
              </a:rPr>
              <a:t>The webinar will be live captioned in English and live interpreted in Spanish.</a:t>
            </a:r>
            <a:endParaRPr sz="1700" dirty="0">
              <a:latin typeface="Calibri (Body)"/>
              <a:sym typeface="Calibri"/>
            </a:endParaRPr>
          </a:p>
          <a:p>
            <a:pPr marL="685800" lvl="1" indent="-228600" algn="l" rtl="0">
              <a:lnSpc>
                <a:spcPct val="90000"/>
              </a:lnSpc>
              <a:spcBef>
                <a:spcPts val="500"/>
              </a:spcBef>
              <a:spcAft>
                <a:spcPts val="0"/>
              </a:spcAft>
              <a:buClr>
                <a:schemeClr val="dk1"/>
              </a:buClr>
              <a:buSzPts val="1400"/>
              <a:buChar char="•"/>
            </a:pPr>
            <a:r>
              <a:rPr lang="en-US" sz="1400" dirty="0">
                <a:latin typeface="Calibri (Body)"/>
                <a:sym typeface="Calibri"/>
              </a:rPr>
              <a:t>Live English captions can be accessed by clicking the “CC” button at the bottom of your Zoom screen.</a:t>
            </a:r>
            <a:endParaRPr sz="1400" dirty="0">
              <a:latin typeface="Calibri (Body)"/>
            </a:endParaRPr>
          </a:p>
          <a:p>
            <a:pPr marL="685800" lvl="1" indent="-228600" algn="l" rtl="0">
              <a:lnSpc>
                <a:spcPct val="90000"/>
              </a:lnSpc>
              <a:spcBef>
                <a:spcPts val="500"/>
              </a:spcBef>
              <a:spcAft>
                <a:spcPts val="0"/>
              </a:spcAft>
              <a:buClr>
                <a:schemeClr val="dk1"/>
              </a:buClr>
              <a:buSzPts val="1400"/>
              <a:buChar char="•"/>
            </a:pPr>
            <a:r>
              <a:rPr lang="en-US" sz="1400" dirty="0">
                <a:latin typeface="Calibri (Body)"/>
              </a:rPr>
              <a:t>Live Spanish interpretation can be accessed by clicking the “interpretation” button at the bottom of your Zoom screen (world icon). Once in the Spanish channel, please silence the original audio.</a:t>
            </a:r>
            <a:endParaRPr sz="1400" dirty="0">
              <a:latin typeface="Calibri (Body)"/>
            </a:endParaRPr>
          </a:p>
          <a:p>
            <a:pPr marL="685800" lvl="1" indent="-228600" algn="l" rtl="0">
              <a:lnSpc>
                <a:spcPct val="90000"/>
              </a:lnSpc>
              <a:spcBef>
                <a:spcPts val="500"/>
              </a:spcBef>
              <a:spcAft>
                <a:spcPts val="0"/>
              </a:spcAft>
              <a:buClr>
                <a:schemeClr val="dk1"/>
              </a:buClr>
              <a:buSzPts val="1400"/>
              <a:buChar char="•"/>
            </a:pPr>
            <a:r>
              <a:rPr lang="en-US" sz="1400" dirty="0">
                <a:latin typeface="Calibri (Body)"/>
              </a:rPr>
              <a:t>Se </a:t>
            </a:r>
            <a:r>
              <a:rPr lang="en-US" sz="1400" dirty="0" err="1">
                <a:latin typeface="Calibri (Body)"/>
              </a:rPr>
              <a:t>puede</a:t>
            </a:r>
            <a:r>
              <a:rPr lang="en-US" sz="1400" dirty="0">
                <a:latin typeface="Calibri (Body)"/>
              </a:rPr>
              <a:t> acceder a la </a:t>
            </a:r>
            <a:r>
              <a:rPr lang="en-US" sz="1400" dirty="0" err="1">
                <a:latin typeface="Calibri (Body)"/>
              </a:rPr>
              <a:t>interpretación</a:t>
            </a:r>
            <a:r>
              <a:rPr lang="en-US" sz="1400" dirty="0">
                <a:latin typeface="Calibri (Body)"/>
              </a:rPr>
              <a:t> </a:t>
            </a:r>
            <a:r>
              <a:rPr lang="en-US" sz="1400" dirty="0" err="1">
                <a:latin typeface="Calibri (Body)"/>
              </a:rPr>
              <a:t>en</a:t>
            </a:r>
            <a:r>
              <a:rPr lang="en-US" sz="1400" dirty="0">
                <a:latin typeface="Calibri (Body)"/>
              </a:rPr>
              <a:t> </a:t>
            </a:r>
            <a:r>
              <a:rPr lang="en-US" sz="1400" dirty="0" err="1">
                <a:latin typeface="Calibri (Body)"/>
              </a:rPr>
              <a:t>español</a:t>
            </a:r>
            <a:r>
              <a:rPr lang="en-US" sz="1400" dirty="0">
                <a:latin typeface="Calibri (Body)"/>
              </a:rPr>
              <a:t> </a:t>
            </a:r>
            <a:r>
              <a:rPr lang="en-US" sz="1400" dirty="0" err="1">
                <a:latin typeface="Calibri (Body)"/>
              </a:rPr>
              <a:t>en</a:t>
            </a:r>
            <a:r>
              <a:rPr lang="en-US" sz="1400" dirty="0">
                <a:latin typeface="Calibri (Body)"/>
              </a:rPr>
              <a:t> vivo </a:t>
            </a:r>
            <a:r>
              <a:rPr lang="en-US" sz="1400" dirty="0" err="1">
                <a:latin typeface="Calibri (Body)"/>
              </a:rPr>
              <a:t>haciendo</a:t>
            </a:r>
            <a:r>
              <a:rPr lang="en-US" sz="1400" dirty="0">
                <a:latin typeface="Calibri (Body)"/>
              </a:rPr>
              <a:t> </a:t>
            </a:r>
            <a:r>
              <a:rPr lang="en-US" sz="1400" dirty="0" err="1">
                <a:latin typeface="Calibri (Body)"/>
              </a:rPr>
              <a:t>clic</a:t>
            </a:r>
            <a:r>
              <a:rPr lang="en-US" sz="1400" dirty="0">
                <a:latin typeface="Calibri (Body)"/>
              </a:rPr>
              <a:t> </a:t>
            </a:r>
            <a:r>
              <a:rPr lang="en-US" sz="1400" dirty="0" err="1">
                <a:latin typeface="Calibri (Body)"/>
              </a:rPr>
              <a:t>en</a:t>
            </a:r>
            <a:r>
              <a:rPr lang="en-US" sz="1400" dirty="0">
                <a:latin typeface="Calibri (Body)"/>
              </a:rPr>
              <a:t> </a:t>
            </a:r>
            <a:r>
              <a:rPr lang="en-US" sz="1400" dirty="0" err="1">
                <a:latin typeface="Calibri (Body)"/>
              </a:rPr>
              <a:t>el</a:t>
            </a:r>
            <a:r>
              <a:rPr lang="en-US" sz="1400" dirty="0">
                <a:latin typeface="Calibri (Body)"/>
              </a:rPr>
              <a:t> </a:t>
            </a:r>
            <a:r>
              <a:rPr lang="en-US" sz="1400" dirty="0" err="1">
                <a:latin typeface="Calibri (Body)"/>
              </a:rPr>
              <a:t>botón</a:t>
            </a:r>
            <a:r>
              <a:rPr lang="en-US" sz="1400" dirty="0">
                <a:latin typeface="Calibri (Body)"/>
              </a:rPr>
              <a:t> "interpretation" </a:t>
            </a:r>
            <a:r>
              <a:rPr lang="en-US" sz="1400" dirty="0" err="1">
                <a:latin typeface="Calibri (Body)"/>
              </a:rPr>
              <a:t>en</a:t>
            </a:r>
            <a:r>
              <a:rPr lang="en-US" sz="1400" dirty="0">
                <a:latin typeface="Calibri (Body)"/>
              </a:rPr>
              <a:t> la </a:t>
            </a:r>
            <a:r>
              <a:rPr lang="en-US" sz="1400" dirty="0" err="1">
                <a:latin typeface="Calibri (Body)"/>
              </a:rPr>
              <a:t>parte</a:t>
            </a:r>
            <a:r>
              <a:rPr lang="en-US" sz="1400" dirty="0">
                <a:latin typeface="Calibri (Body)"/>
              </a:rPr>
              <a:t> inferior de la </a:t>
            </a:r>
            <a:r>
              <a:rPr lang="en-US" sz="1400" dirty="0" err="1">
                <a:latin typeface="Calibri (Body)"/>
              </a:rPr>
              <a:t>pantalla</a:t>
            </a:r>
            <a:r>
              <a:rPr lang="en-US" sz="1400" dirty="0">
                <a:latin typeface="Calibri (Body)"/>
              </a:rPr>
              <a:t> de Zoom (</a:t>
            </a:r>
            <a:r>
              <a:rPr lang="en-US" sz="1400" dirty="0" err="1">
                <a:latin typeface="Calibri (Body)"/>
              </a:rPr>
              <a:t>icono</a:t>
            </a:r>
            <a:r>
              <a:rPr lang="en-US" sz="1400" dirty="0">
                <a:latin typeface="Calibri (Body)"/>
              </a:rPr>
              <a:t> del </a:t>
            </a:r>
            <a:r>
              <a:rPr lang="en-US" sz="1400" dirty="0" err="1">
                <a:latin typeface="Calibri (Body)"/>
              </a:rPr>
              <a:t>mundo</a:t>
            </a:r>
            <a:r>
              <a:rPr lang="en-US" sz="1400" dirty="0">
                <a:latin typeface="Calibri (Body)"/>
              </a:rPr>
              <a:t>). Una </a:t>
            </a:r>
            <a:r>
              <a:rPr lang="en-US" sz="1400" dirty="0" err="1">
                <a:latin typeface="Calibri (Body)"/>
              </a:rPr>
              <a:t>vez</a:t>
            </a:r>
            <a:r>
              <a:rPr lang="en-US" sz="1400" dirty="0">
                <a:latin typeface="Calibri (Body)"/>
              </a:rPr>
              <a:t> </a:t>
            </a:r>
            <a:r>
              <a:rPr lang="en-US" sz="1400" dirty="0" err="1">
                <a:latin typeface="Calibri (Body)"/>
              </a:rPr>
              <a:t>en</a:t>
            </a:r>
            <a:r>
              <a:rPr lang="en-US" sz="1400" dirty="0">
                <a:latin typeface="Calibri (Body)"/>
              </a:rPr>
              <a:t> </a:t>
            </a:r>
            <a:r>
              <a:rPr lang="en-US" sz="1400" dirty="0" err="1">
                <a:latin typeface="Calibri (Body)"/>
              </a:rPr>
              <a:t>el</a:t>
            </a:r>
            <a:r>
              <a:rPr lang="en-US" sz="1400" dirty="0">
                <a:latin typeface="Calibri (Body)"/>
              </a:rPr>
              <a:t> canal </a:t>
            </a:r>
            <a:r>
              <a:rPr lang="en-US" sz="1400" dirty="0" err="1">
                <a:latin typeface="Calibri (Body)"/>
              </a:rPr>
              <a:t>español</a:t>
            </a:r>
            <a:r>
              <a:rPr lang="en-US" sz="1400" dirty="0">
                <a:latin typeface="Calibri (Body)"/>
              </a:rPr>
              <a:t>, </a:t>
            </a:r>
            <a:r>
              <a:rPr lang="en-US" sz="1400" dirty="0" err="1">
                <a:latin typeface="Calibri (Body)"/>
              </a:rPr>
              <a:t>por</a:t>
            </a:r>
            <a:r>
              <a:rPr lang="en-US" sz="1400" dirty="0">
                <a:latin typeface="Calibri (Body)"/>
              </a:rPr>
              <a:t> favor </a:t>
            </a:r>
            <a:r>
              <a:rPr lang="en-US" sz="1400" dirty="0" err="1">
                <a:latin typeface="Calibri (Body)"/>
              </a:rPr>
              <a:t>silencie</a:t>
            </a:r>
            <a:r>
              <a:rPr lang="en-US" sz="1400" dirty="0">
                <a:latin typeface="Calibri (Body)"/>
              </a:rPr>
              <a:t> </a:t>
            </a:r>
            <a:r>
              <a:rPr lang="en-US" sz="1400" dirty="0" err="1">
                <a:latin typeface="Calibri (Body)"/>
              </a:rPr>
              <a:t>el</a:t>
            </a:r>
            <a:r>
              <a:rPr lang="en-US" sz="1400" dirty="0">
                <a:latin typeface="Calibri (Body)"/>
              </a:rPr>
              <a:t> audio original.</a:t>
            </a:r>
            <a:endParaRPr sz="1400" dirty="0">
              <a:latin typeface="Calibri (Body)"/>
            </a:endParaRPr>
          </a:p>
          <a:p>
            <a:pPr marL="228600" lvl="0" indent="-222250" algn="l" rtl="0">
              <a:lnSpc>
                <a:spcPct val="90000"/>
              </a:lnSpc>
              <a:spcBef>
                <a:spcPts val="1000"/>
              </a:spcBef>
              <a:spcAft>
                <a:spcPts val="0"/>
              </a:spcAft>
              <a:buClr>
                <a:schemeClr val="dk1"/>
              </a:buClr>
              <a:buSzPts val="1700"/>
              <a:buChar char="•"/>
            </a:pPr>
            <a:r>
              <a:rPr lang="en-US" sz="1700" dirty="0">
                <a:latin typeface="Calibri (Body)"/>
              </a:rPr>
              <a:t>This live webinar includes polls and evaluation questions. Please be prepared to interact during polling times. </a:t>
            </a:r>
            <a:endParaRPr sz="2700" dirty="0">
              <a:latin typeface="Calibri (Body)"/>
            </a:endParaRPr>
          </a:p>
        </p:txBody>
      </p:sp>
      <p:sp>
        <p:nvSpPr>
          <p:cNvPr id="248" name="Google Shape;248;p5"/>
          <p:cNvSpPr txBox="1">
            <a:spLocks noGrp="1"/>
          </p:cNvSpPr>
          <p:nvPr>
            <p:ph type="sldNum" idx="12"/>
          </p:nvPr>
        </p:nvSpPr>
        <p:spPr>
          <a:xfrm>
            <a:off x="10167042" y="6356350"/>
            <a:ext cx="1186758"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888888"/>
                </a:solidFill>
                <a:latin typeface="Calibri"/>
                <a:ea typeface="Calibri"/>
                <a:cs typeface="Calibri"/>
                <a:sym typeface="Calibri"/>
              </a:rPr>
              <a:t>4</a:t>
            </a:fld>
            <a:endParaRPr>
              <a:solidFill>
                <a:srgbClr val="888888"/>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F5FA2-78CF-73AF-B9F3-A704850253D4}"/>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
        <p:nvSpPr>
          <p:cNvPr id="3" name="Title 2">
            <a:extLst>
              <a:ext uri="{FF2B5EF4-FFF2-40B4-BE49-F238E27FC236}">
                <a16:creationId xmlns:a16="http://schemas.microsoft.com/office/drawing/2014/main" id="{21218540-4F25-FBB9-26D7-51C1FAE863DF}"/>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table example 2</a:t>
            </a:r>
          </a:p>
        </p:txBody>
      </p:sp>
      <p:pic>
        <p:nvPicPr>
          <p:cNvPr id="4" name="Picture 3" descr="This is a screenshot of a table that is a fillable form in original format. It is titled: Strategy 1, Disseminate information regarding self-direction,&#10; its benefits, and how it works. table column 1 heading reads &quot;secondary strategy.&quot; table column two reads &quot;action steps and rank order.&quot; column two includes a series of statements related to a secondary strategy. Users of the resource are to place a rank of 1 (high priorty) through 5 (low priority) next to each statement. table rows read from top: &#10;Row 1: Develop an outreach strategy to educate participants and families regarding self-direction.  &#10;- Create culturally appropriate videos and written materials that highlight participant experiences with self-direction, in multiple language formats.&#10;- Engage organizations and groups including state legislators, Aging and Disability Resource Centers (ADRCs), Area Agencies on Aging (AAAs), Centers for Independent Living (CILs), and Public Education Early Intervention and Transition Programs through presentations and materials about self-direction.&#10;- Identify priority target groups (e.g., young adults making transition to adulthood, people with autism, etc.).&#10;- Identify self-direction participants who can serve as “ambassadors” to a range of constituencies and who help to champion self-direction.&#10;- Train self-direction ambassadors on existing policies and procedures and work with them to create talking points to share with participants, families, case managers and providers.&#10;- Create a publicly available and accessible website to house outreach material.&#10;Row 2: Educate state and local public managers regarding the values of self-direction.&#10;- Develop trainings for managers that compare and contrast the benefits/outcomes of self-direction to conventional services/and supports.&#10;- Emphasize that anyone can self-direct with individually tailored supports.&#10;- Address misconceptions about self-direction (e.g., potential for fraud).&#10;- Ensure managers seek public input and learn from the experiences of participants.&#10;Row 3: Create accessible guides and supports to participants and families.&#10;- Create plain language guides accessible to self-directing. participants and families that include step-by-step directions.&#10;- Translate materials into commonly spoken languages that are culturally competent and that reflect cultural practices of target populations.&#10;- Provide guides and directions on an easy-to-navigate, publicly accessible website.&#10;- For those who need more support, provide support through independent facilitators.&#10;Row 4: Ensure case managers are prepared to embrace self-direction.   &#10;- Survey case managers to determine their level of familiarity with benefits of self-direction and solicit their input on obstacles to self-direction (e.g., caseload size, complexity, etc.).&#10;- Conduct trainings with case managers underscoring that self-direction is a priority.&#10;- Create a learning community for case managers to grow and enhance their approach to administering self-direction programs.&#10;&#10;">
            <a:extLst>
              <a:ext uri="{FF2B5EF4-FFF2-40B4-BE49-F238E27FC236}">
                <a16:creationId xmlns:a16="http://schemas.microsoft.com/office/drawing/2014/main" id="{311E29F1-33A7-A5E2-AAA5-9F3FD3FEC625}"/>
              </a:ext>
            </a:extLst>
          </p:cNvPr>
          <p:cNvPicPr>
            <a:picLocks noChangeAspect="1"/>
          </p:cNvPicPr>
          <p:nvPr/>
        </p:nvPicPr>
        <p:blipFill>
          <a:blip r:embed="rId2"/>
          <a:stretch>
            <a:fillRect/>
          </a:stretch>
        </p:blipFill>
        <p:spPr>
          <a:xfrm>
            <a:off x="2053804" y="0"/>
            <a:ext cx="8084392" cy="5734084"/>
          </a:xfrm>
          <a:prstGeom prst="rect">
            <a:avLst/>
          </a:prstGeom>
        </p:spPr>
      </p:pic>
      <p:pic>
        <p:nvPicPr>
          <p:cNvPr id="6" name="Picture 5">
            <a:extLst>
              <a:ext uri="{FF2B5EF4-FFF2-40B4-BE49-F238E27FC236}">
                <a16:creationId xmlns:a16="http://schemas.microsoft.com/office/drawing/2014/main" id="{B3EF57D2-503C-5658-6778-1308F06B32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15073" y="5585646"/>
            <a:ext cx="7288764" cy="1135829"/>
          </a:xfrm>
          <a:prstGeom prst="rect">
            <a:avLst/>
          </a:prstGeom>
        </p:spPr>
      </p:pic>
    </p:spTree>
    <p:extLst>
      <p:ext uri="{BB962C8B-B14F-4D97-AF65-F5344CB8AC3E}">
        <p14:creationId xmlns:p14="http://schemas.microsoft.com/office/powerpoint/2010/main" val="3947548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F10F3F-4EC1-A748-9BEB-667ECFCACC25}"/>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
        <p:nvSpPr>
          <p:cNvPr id="3" name="Title 2">
            <a:extLst>
              <a:ext uri="{FF2B5EF4-FFF2-40B4-BE49-F238E27FC236}">
                <a16:creationId xmlns:a16="http://schemas.microsoft.com/office/drawing/2014/main" id="{68792A87-25AE-EE3B-373B-8AB4D4A00F29}"/>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table example 3</a:t>
            </a:r>
          </a:p>
        </p:txBody>
      </p:sp>
      <p:pic>
        <p:nvPicPr>
          <p:cNvPr id="4" name="Picture 3" descr="Screenshot of table from in caps resource. Table titled: Examples teams can refer to when identifying their action steps and measures. four columns have the following headings: example strategies, example action step, example output, example measures. Row content reads: &#10;Example strategies. Strategy 1. Disseminate information regarding self-direction, its benefits and how it works. Secondary Strategy. Create accessible guides and supports to participants and families.&#10;&#10;Example action step: Translate materials into commonly spoken languages that are culturally competent and that reflect cultural practices of target populations.   &#10;&#10;Example output: The team brings informational self-direction materials (webpage and video) before diverse groups representing the cultural/racial/ethnic make-up of the state and modifies them to incorporate culturally relevant self-direction concepts, examples, and language. The team also translates the modified materials into the languages most commonly used in the state. &#10;&#10;Example measures: Percent of people newly self-directing who say they have reviewed the materials.&#10;• Percent of calls, e-mails, or other communications received related to self-direction in alternate languages (the team expects an increase in outreach in selected languages).&#10;• Percent of people self-directing by identified cultural/racial/ethnic or linguistic group who report that the guide was a helpful explanation of the process.&#10;• Percent of participants by cultural/racial/ethnic or linguistic group that start self-direction following the introduction of modified materials (the team expects increases in targeted groups).&#10;• Percent of support brokers who report that people are better prepared to participate in self-direction when they have viewed the materials.&#10;">
            <a:extLst>
              <a:ext uri="{FF2B5EF4-FFF2-40B4-BE49-F238E27FC236}">
                <a16:creationId xmlns:a16="http://schemas.microsoft.com/office/drawing/2014/main" id="{2CED23AA-AFAE-DDE2-4837-145D490AF3D2}"/>
              </a:ext>
            </a:extLst>
          </p:cNvPr>
          <p:cNvPicPr>
            <a:picLocks noChangeAspect="1"/>
          </p:cNvPicPr>
          <p:nvPr/>
        </p:nvPicPr>
        <p:blipFill>
          <a:blip r:embed="rId2"/>
          <a:stretch>
            <a:fillRect/>
          </a:stretch>
        </p:blipFill>
        <p:spPr>
          <a:xfrm>
            <a:off x="1323975" y="581025"/>
            <a:ext cx="9544050" cy="5695950"/>
          </a:xfrm>
          <a:prstGeom prst="rect">
            <a:avLst/>
          </a:prstGeom>
        </p:spPr>
      </p:pic>
    </p:spTree>
    <p:extLst>
      <p:ext uri="{BB962C8B-B14F-4D97-AF65-F5344CB8AC3E}">
        <p14:creationId xmlns:p14="http://schemas.microsoft.com/office/powerpoint/2010/main" val="252705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7E65D-29B7-42D5-9434-F04A542BD9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 y="1358"/>
            <a:ext cx="4637226" cy="6855294"/>
          </a:xfrm>
          <a:prstGeom prst="rect">
            <a:avLst/>
          </a:prstGeom>
        </p:spPr>
      </p:pic>
      <p:sp>
        <p:nvSpPr>
          <p:cNvPr id="10"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9E18A1-5388-48D7-9BA0-F6425AA8662B}" type="slidenum">
              <a:rPr kumimoji="0" lang="en-US" sz="12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2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5" name="Title 4"/>
          <p:cNvSpPr>
            <a:spLocks noGrp="1"/>
          </p:cNvSpPr>
          <p:nvPr>
            <p:ph type="title"/>
          </p:nvPr>
        </p:nvSpPr>
        <p:spPr>
          <a:xfrm>
            <a:off x="5277328" y="640082"/>
            <a:ext cx="6274591" cy="3351602"/>
          </a:xfrm>
        </p:spPr>
        <p:txBody>
          <a:bodyPr vert="horz" lIns="91440" tIns="45720" rIns="91440" bIns="45720" rtlCol="0" anchor="b">
            <a:normAutofit/>
          </a:bodyPr>
          <a:lstStyle/>
          <a:p>
            <a:r>
              <a:rPr lang="en-US" sz="6000" dirty="0">
                <a:solidFill>
                  <a:schemeClr val="bg1"/>
                </a:solidFill>
              </a:rPr>
              <a:t>Questions?</a:t>
            </a:r>
          </a:p>
        </p:txBody>
      </p:sp>
    </p:spTree>
    <p:extLst>
      <p:ext uri="{BB962C8B-B14F-4D97-AF65-F5344CB8AC3E}">
        <p14:creationId xmlns:p14="http://schemas.microsoft.com/office/powerpoint/2010/main" val="1555930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0"/>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mbria"/>
              <a:buNone/>
            </a:pPr>
            <a:r>
              <a:rPr lang="en-US"/>
              <a:t>Real-Time Evaluation Questions</a:t>
            </a:r>
            <a:endParaRPr/>
          </a:p>
        </p:txBody>
      </p:sp>
      <p:sp>
        <p:nvSpPr>
          <p:cNvPr id="452" name="Google Shape;452;p10"/>
          <p:cNvSpPr txBox="1">
            <a:spLocks noGrp="1"/>
          </p:cNvSpPr>
          <p:nvPr>
            <p:ph type="body" idx="1"/>
          </p:nvPr>
        </p:nvSpPr>
        <p:spPr>
          <a:xfrm>
            <a:off x="1789932" y="1672253"/>
            <a:ext cx="9268212" cy="4384675"/>
          </a:xfrm>
          <a:prstGeom prst="rect">
            <a:avLst/>
          </a:prstGeom>
          <a:noFill/>
          <a:ln>
            <a:noFill/>
          </a:ln>
        </p:spPr>
        <p:txBody>
          <a:bodyPr spcFirstLastPara="1" wrap="square" lIns="91425" tIns="45700" rIns="91425" bIns="45700" anchor="t" anchorCtr="0">
            <a:normAutofit/>
          </a:bodyPr>
          <a:lstStyle/>
          <a:p>
            <a:pPr marL="228600" lvl="0" indent="-228600" algn="l" rtl="0">
              <a:lnSpc>
                <a:spcPct val="125000"/>
              </a:lnSpc>
              <a:spcBef>
                <a:spcPts val="0"/>
              </a:spcBef>
              <a:spcAft>
                <a:spcPts val="0"/>
              </a:spcAft>
              <a:buClr>
                <a:schemeClr val="dk1"/>
              </a:buClr>
              <a:buSzPts val="2800"/>
              <a:buChar char="•"/>
            </a:pPr>
            <a:r>
              <a:rPr lang="en-US"/>
              <a:t>Please take a moment to respond to these six evaluation questions to help us deliver high-quality NCAPPS webinars.</a:t>
            </a:r>
            <a:endParaRPr/>
          </a:p>
          <a:p>
            <a:pPr marL="228600" lvl="0" indent="-228600" algn="l" rtl="0">
              <a:lnSpc>
                <a:spcPct val="125000"/>
              </a:lnSpc>
              <a:spcBef>
                <a:spcPts val="2800"/>
              </a:spcBef>
              <a:spcAft>
                <a:spcPts val="0"/>
              </a:spcAft>
              <a:buClr>
                <a:schemeClr val="dk1"/>
              </a:buClr>
              <a:buSzPts val="2800"/>
              <a:buChar char="•"/>
            </a:pPr>
            <a:r>
              <a:rPr lang="en-US"/>
              <a:t>If you have suggestions on how we might improve NCAPPS webinars, or if you have ideas or requests for future webinar topics, please send us a note at </a:t>
            </a:r>
            <a:r>
              <a:rPr lang="en-US" u="sng">
                <a:solidFill>
                  <a:schemeClr val="hlink"/>
                </a:solidFill>
                <a:hlinkClick r:id="rId3"/>
              </a:rPr>
              <a:t>NCAPPS@hsri.org</a:t>
            </a:r>
            <a:endParaRPr/>
          </a:p>
          <a:p>
            <a:pPr marL="228600" lvl="0" indent="-50800" algn="l" rtl="0">
              <a:lnSpc>
                <a:spcPct val="125000"/>
              </a:lnSpc>
              <a:spcBef>
                <a:spcPts val="2800"/>
              </a:spcBef>
              <a:spcAft>
                <a:spcPts val="0"/>
              </a:spcAft>
              <a:buClr>
                <a:schemeClr val="dk1"/>
              </a:buClr>
              <a:buSzPts val="2800"/>
              <a:buNone/>
            </a:pPr>
            <a:endParaRPr/>
          </a:p>
          <a:p>
            <a:pPr marL="228600" lvl="0" indent="-50800" algn="l" rtl="0">
              <a:lnSpc>
                <a:spcPct val="125000"/>
              </a:lnSpc>
              <a:spcBef>
                <a:spcPts val="2800"/>
              </a:spcBef>
              <a:spcAft>
                <a:spcPts val="0"/>
              </a:spcAft>
              <a:buClr>
                <a:schemeClr val="dk1"/>
              </a:buClr>
              <a:buSzPts val="2800"/>
              <a:buNone/>
            </a:pPr>
            <a:endParaRPr/>
          </a:p>
          <a:p>
            <a:pPr marL="228600" lvl="0" indent="-50800" algn="l" rtl="0">
              <a:lnSpc>
                <a:spcPct val="125000"/>
              </a:lnSpc>
              <a:spcBef>
                <a:spcPts val="2800"/>
              </a:spcBef>
              <a:spcAft>
                <a:spcPts val="0"/>
              </a:spcAft>
              <a:buClr>
                <a:schemeClr val="dk1"/>
              </a:buClr>
              <a:buSzPts val="2800"/>
              <a:buNone/>
            </a:pPr>
            <a:endParaRPr/>
          </a:p>
        </p:txBody>
      </p:sp>
      <p:sp>
        <p:nvSpPr>
          <p:cNvPr id="453" name="Google Shape;4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1"/>
          <p:cNvSpPr txBox="1">
            <a:spLocks noGrp="1"/>
          </p:cNvSpPr>
          <p:nvPr>
            <p:ph type="title"/>
          </p:nvPr>
        </p:nvSpPr>
        <p:spPr>
          <a:xfrm>
            <a:off x="1644425" y="-1101"/>
            <a:ext cx="10547576" cy="9744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mbria"/>
              <a:buNone/>
            </a:pPr>
            <a:r>
              <a:rPr lang="en-US"/>
              <a:t>Real-Time Evaluation Questions (cont.)</a:t>
            </a:r>
            <a:endParaRPr/>
          </a:p>
        </p:txBody>
      </p:sp>
      <p:sp>
        <p:nvSpPr>
          <p:cNvPr id="459" name="Google Shape;459;p11"/>
          <p:cNvSpPr txBox="1">
            <a:spLocks noGrp="1"/>
          </p:cNvSpPr>
          <p:nvPr>
            <p:ph type="body" idx="1"/>
          </p:nvPr>
        </p:nvSpPr>
        <p:spPr>
          <a:xfrm>
            <a:off x="1644425" y="1553227"/>
            <a:ext cx="9709375" cy="4785213"/>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900"/>
              </a:spcBef>
              <a:spcAft>
                <a:spcPts val="0"/>
              </a:spcAft>
              <a:buClr>
                <a:schemeClr val="dk1"/>
              </a:buClr>
              <a:buSzPts val="2400"/>
              <a:buFont typeface="Cambria"/>
              <a:buAutoNum type="arabicPeriod"/>
            </a:pPr>
            <a:r>
              <a:rPr lang="en-US" sz="2400">
                <a:latin typeface="Calibri" panose="020F0502020204030204" pitchFamily="34" charset="0"/>
                <a:ea typeface="Cambria"/>
                <a:cs typeface="Calibri" panose="020F0502020204030204" pitchFamily="34" charset="0"/>
                <a:sym typeface="Cambria"/>
              </a:rPr>
              <a:t>Overall, how would you rate the quality of this webinar?</a:t>
            </a:r>
            <a:endParaRPr>
              <a:latin typeface="Calibri" panose="020F0502020204030204" pitchFamily="34" charset="0"/>
              <a:cs typeface="Calibri" panose="020F0502020204030204" pitchFamily="34" charset="0"/>
            </a:endParaRPr>
          </a:p>
          <a:p>
            <a:pPr marL="514350" lvl="0" indent="-514350" algn="l" rtl="0">
              <a:lnSpc>
                <a:spcPct val="100000"/>
              </a:lnSpc>
              <a:spcBef>
                <a:spcPts val="900"/>
              </a:spcBef>
              <a:spcAft>
                <a:spcPts val="0"/>
              </a:spcAft>
              <a:buClr>
                <a:schemeClr val="dk1"/>
              </a:buClr>
              <a:buSzPts val="2400"/>
              <a:buFont typeface="Cambria"/>
              <a:buAutoNum type="arabicPeriod"/>
            </a:pPr>
            <a:r>
              <a:rPr lang="en-US" sz="2400">
                <a:latin typeface="Calibri" panose="020F0502020204030204" pitchFamily="34" charset="0"/>
                <a:ea typeface="Cambria"/>
                <a:cs typeface="Calibri" panose="020F0502020204030204" pitchFamily="34" charset="0"/>
                <a:sym typeface="Cambria"/>
              </a:rPr>
              <a:t>How well did the webinar meet your expectations?</a:t>
            </a:r>
            <a:endParaRPr>
              <a:latin typeface="Calibri" panose="020F0502020204030204" pitchFamily="34" charset="0"/>
              <a:cs typeface="Calibri" panose="020F0502020204030204" pitchFamily="34" charset="0"/>
            </a:endParaRPr>
          </a:p>
          <a:p>
            <a:pPr marL="514350" lvl="0" indent="-514350" algn="l" rtl="0">
              <a:lnSpc>
                <a:spcPct val="100000"/>
              </a:lnSpc>
              <a:spcBef>
                <a:spcPts val="900"/>
              </a:spcBef>
              <a:spcAft>
                <a:spcPts val="0"/>
              </a:spcAft>
              <a:buClr>
                <a:schemeClr val="dk1"/>
              </a:buClr>
              <a:buSzPts val="2400"/>
              <a:buFont typeface="Cambria"/>
              <a:buAutoNum type="arabicPeriod"/>
            </a:pPr>
            <a:r>
              <a:rPr lang="en-US" sz="2400">
                <a:latin typeface="Calibri" panose="020F0502020204030204" pitchFamily="34" charset="0"/>
                <a:ea typeface="Cambria"/>
                <a:cs typeface="Calibri" panose="020F0502020204030204" pitchFamily="34" charset="0"/>
                <a:sym typeface="Cambria"/>
              </a:rPr>
              <a:t>Do you think the webinar was too long, too short, or about right?</a:t>
            </a:r>
            <a:endParaRPr>
              <a:latin typeface="Calibri" panose="020F0502020204030204" pitchFamily="34" charset="0"/>
              <a:cs typeface="Calibri" panose="020F0502020204030204" pitchFamily="34" charset="0"/>
            </a:endParaRPr>
          </a:p>
          <a:p>
            <a:pPr marL="514350" lvl="0" indent="-514350" algn="l" rtl="0">
              <a:lnSpc>
                <a:spcPct val="100000"/>
              </a:lnSpc>
              <a:spcBef>
                <a:spcPts val="900"/>
              </a:spcBef>
              <a:spcAft>
                <a:spcPts val="0"/>
              </a:spcAft>
              <a:buClr>
                <a:schemeClr val="dk1"/>
              </a:buClr>
              <a:buSzPts val="2400"/>
              <a:buFont typeface="Cambria"/>
              <a:buAutoNum type="arabicPeriod"/>
            </a:pPr>
            <a:r>
              <a:rPr lang="en-US" sz="2400">
                <a:latin typeface="Calibri" panose="020F0502020204030204" pitchFamily="34" charset="0"/>
                <a:ea typeface="Cambria"/>
                <a:cs typeface="Calibri" panose="020F0502020204030204" pitchFamily="34" charset="0"/>
                <a:sym typeface="Cambria"/>
              </a:rPr>
              <a:t>How likely are you to use this information in your work or day-to-day activities?</a:t>
            </a:r>
            <a:endParaRPr>
              <a:latin typeface="Calibri" panose="020F0502020204030204" pitchFamily="34" charset="0"/>
              <a:cs typeface="Calibri" panose="020F0502020204030204" pitchFamily="34" charset="0"/>
            </a:endParaRPr>
          </a:p>
          <a:p>
            <a:pPr marL="514350" lvl="0" indent="-514350" algn="l" rtl="0">
              <a:lnSpc>
                <a:spcPct val="100000"/>
              </a:lnSpc>
              <a:spcBef>
                <a:spcPts val="900"/>
              </a:spcBef>
              <a:spcAft>
                <a:spcPts val="0"/>
              </a:spcAft>
              <a:buClr>
                <a:schemeClr val="dk1"/>
              </a:buClr>
              <a:buSzPts val="2400"/>
              <a:buFont typeface="Cambria"/>
              <a:buAutoNum type="arabicPeriod"/>
            </a:pPr>
            <a:r>
              <a:rPr lang="en-US" sz="2400">
                <a:latin typeface="Calibri" panose="020F0502020204030204" pitchFamily="34" charset="0"/>
                <a:ea typeface="Cambria"/>
                <a:cs typeface="Calibri" panose="020F0502020204030204" pitchFamily="34" charset="0"/>
                <a:sym typeface="Cambria"/>
              </a:rPr>
              <a:t>How likely are you to share the recording of this webinar or the PDF slides with colleagues, people you provide services to, or friends?</a:t>
            </a:r>
            <a:endParaRPr>
              <a:latin typeface="Calibri" panose="020F0502020204030204" pitchFamily="34" charset="0"/>
              <a:cs typeface="Calibri" panose="020F0502020204030204" pitchFamily="34" charset="0"/>
            </a:endParaRPr>
          </a:p>
          <a:p>
            <a:pPr marL="514350" lvl="0" indent="-514350" algn="l" rtl="0">
              <a:lnSpc>
                <a:spcPct val="100000"/>
              </a:lnSpc>
              <a:spcBef>
                <a:spcPts val="900"/>
              </a:spcBef>
              <a:spcAft>
                <a:spcPts val="0"/>
              </a:spcAft>
              <a:buClr>
                <a:schemeClr val="dk1"/>
              </a:buClr>
              <a:buSzPts val="2400"/>
              <a:buFont typeface="Cambria"/>
              <a:buAutoNum type="arabicPeriod"/>
            </a:pPr>
            <a:r>
              <a:rPr lang="en-US" sz="2400">
                <a:latin typeface="Calibri" panose="020F0502020204030204" pitchFamily="34" charset="0"/>
                <a:ea typeface="Cambria"/>
                <a:cs typeface="Calibri" panose="020F0502020204030204" pitchFamily="34" charset="0"/>
                <a:sym typeface="Cambria"/>
              </a:rPr>
              <a:t>How could future webinars be improved?</a:t>
            </a:r>
            <a:endParaRPr>
              <a:latin typeface="Calibri" panose="020F0502020204030204" pitchFamily="34" charset="0"/>
              <a:cs typeface="Calibri" panose="020F0502020204030204" pitchFamily="34" charset="0"/>
            </a:endParaRPr>
          </a:p>
        </p:txBody>
      </p:sp>
      <p:sp>
        <p:nvSpPr>
          <p:cNvPr id="460" name="Google Shape;4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13"/>
          <p:cNvSpPr txBox="1">
            <a:spLocks noGrp="1"/>
          </p:cNvSpPr>
          <p:nvPr>
            <p:ph type="title"/>
          </p:nvPr>
        </p:nvSpPr>
        <p:spPr>
          <a:xfrm>
            <a:off x="675968" y="823464"/>
            <a:ext cx="449293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mbria"/>
              <a:buNone/>
            </a:pPr>
            <a:r>
              <a:rPr lang="en-US" b="1"/>
              <a:t>Thank You.</a:t>
            </a:r>
            <a:endParaRPr/>
          </a:p>
        </p:txBody>
      </p:sp>
      <p:sp>
        <p:nvSpPr>
          <p:cNvPr id="475" name="Google Shape;475;p13" descr="Register for upcoming webinars at &#10;ncapps.acl.gov&#10;"/>
          <p:cNvSpPr txBox="1">
            <a:spLocks noGrp="1"/>
          </p:cNvSpPr>
          <p:nvPr>
            <p:ph type="body" idx="1"/>
          </p:nvPr>
        </p:nvSpPr>
        <p:spPr>
          <a:xfrm>
            <a:off x="6096000" y="736240"/>
            <a:ext cx="5340354" cy="1138774"/>
          </a:xfrm>
          <a:prstGeom prst="rect">
            <a:avLst/>
          </a:prstGeom>
          <a:solidFill>
            <a:srgbClr val="B8DEFC"/>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3200" b="1">
                <a:solidFill>
                  <a:schemeClr val="dk1"/>
                </a:solidFill>
              </a:rPr>
              <a:t>Website:</a:t>
            </a:r>
            <a:r>
              <a:rPr lang="en-US" sz="3200"/>
              <a:t> </a:t>
            </a:r>
            <a:r>
              <a:rPr lang="en-US" sz="3200" b="1" u="sng">
                <a:solidFill>
                  <a:schemeClr val="hlink"/>
                </a:solidFill>
                <a:hlinkClick r:id="rId3"/>
              </a:rPr>
              <a:t>ncapps.acl.gov</a:t>
            </a:r>
            <a:endParaRPr lang="en-US" sz="3200" b="1" u="sng">
              <a:solidFill>
                <a:schemeClr val="hlink"/>
              </a:solidFill>
            </a:endParaRPr>
          </a:p>
          <a:p>
            <a:pPr marL="0" lvl="0" indent="0" algn="l" rtl="0">
              <a:lnSpc>
                <a:spcPct val="90000"/>
              </a:lnSpc>
              <a:spcBef>
                <a:spcPts val="0"/>
              </a:spcBef>
              <a:spcAft>
                <a:spcPts val="0"/>
              </a:spcAft>
              <a:buClr>
                <a:schemeClr val="dk1"/>
              </a:buClr>
              <a:buSzPts val="2800"/>
              <a:buNone/>
            </a:pPr>
            <a:r>
              <a:rPr lang="en-US" sz="3200" b="1">
                <a:solidFill>
                  <a:schemeClr val="dk1"/>
                </a:solidFill>
              </a:rPr>
              <a:t>Email: </a:t>
            </a:r>
            <a:r>
              <a:rPr lang="en-US" sz="3200" b="1">
                <a:solidFill>
                  <a:schemeClr val="dk1"/>
                </a:solidFill>
                <a:hlinkClick r:id="rId4"/>
              </a:rPr>
              <a:t>ncapps@hsri.org</a:t>
            </a:r>
            <a:r>
              <a:rPr lang="en-US" sz="3200" b="1">
                <a:solidFill>
                  <a:schemeClr val="dk1"/>
                </a:solidFill>
              </a:rPr>
              <a:t> </a:t>
            </a:r>
            <a:endParaRPr sz="3200" b="1"/>
          </a:p>
        </p:txBody>
      </p:sp>
      <p:sp>
        <p:nvSpPr>
          <p:cNvPr id="476" name="Google Shape;476;p13"/>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
          <p:cNvSpPr txBox="1">
            <a:spLocks noGrp="1"/>
          </p:cNvSpPr>
          <p:nvPr>
            <p:ph type="title" idx="4294967295"/>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mbria"/>
              <a:buNone/>
            </a:pPr>
            <a:r>
              <a:rPr lang="en-US" dirty="0"/>
              <a:t>Feedback and Follow-Up</a:t>
            </a:r>
            <a:endParaRPr dirty="0"/>
          </a:p>
        </p:txBody>
      </p:sp>
      <p:pic>
        <p:nvPicPr>
          <p:cNvPr id="245" name="Google Shape;245;p5">
            <a:extLst>
              <a:ext uri="{C183D7F6-B498-43B3-948B-1728B52AA6E4}">
                <adec:decorative xmlns:adec="http://schemas.microsoft.com/office/drawing/2017/decorative" val="1"/>
              </a:ext>
            </a:extLst>
          </p:cNvPr>
          <p:cNvPicPr preferRelativeResize="0"/>
          <p:nvPr/>
        </p:nvPicPr>
        <p:blipFill>
          <a:blip r:embed="rId3"/>
          <a:srcRect/>
          <a:stretch/>
        </p:blipFill>
        <p:spPr>
          <a:xfrm>
            <a:off x="0" y="0"/>
            <a:ext cx="4572000" cy="6858000"/>
          </a:xfrm>
          <a:prstGeom prst="rect">
            <a:avLst/>
          </a:prstGeom>
          <a:noFill/>
          <a:ln>
            <a:noFill/>
          </a:ln>
        </p:spPr>
      </p:pic>
      <p:cxnSp>
        <p:nvCxnSpPr>
          <p:cNvPr id="246" name="Google Shape;246;p5">
            <a:extLst>
              <a:ext uri="{C183D7F6-B498-43B3-948B-1728B52AA6E4}">
                <adec:decorative xmlns:adec="http://schemas.microsoft.com/office/drawing/2017/decorative" val="1"/>
              </a:ext>
            </a:extLst>
          </p:cNvPr>
          <p:cNvCxnSpPr/>
          <p:nvPr/>
        </p:nvCxnSpPr>
        <p:spPr>
          <a:xfrm>
            <a:off x="5080934" y="2115117"/>
            <a:ext cx="6309360" cy="0"/>
          </a:xfrm>
          <a:prstGeom prst="straightConnector1">
            <a:avLst/>
          </a:prstGeom>
          <a:noFill/>
          <a:ln w="19050" cap="flat" cmpd="sng">
            <a:solidFill>
              <a:srgbClr val="68A1E3"/>
            </a:solidFill>
            <a:prstDash val="solid"/>
            <a:miter lim="800000"/>
            <a:headEnd type="none" w="sm" len="sm"/>
            <a:tailEnd type="none" w="sm" len="sm"/>
          </a:ln>
        </p:spPr>
      </p:cxnSp>
      <p:sp>
        <p:nvSpPr>
          <p:cNvPr id="247" name="Google Shape;247;p5"/>
          <p:cNvSpPr txBox="1">
            <a:spLocks noGrp="1"/>
          </p:cNvSpPr>
          <p:nvPr>
            <p:ph type="body" idx="4294967295"/>
          </p:nvPr>
        </p:nvSpPr>
        <p:spPr>
          <a:xfrm>
            <a:off x="4965430" y="2222090"/>
            <a:ext cx="6586489" cy="3785419"/>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chemeClr val="dk1"/>
              </a:buClr>
              <a:buSzPts val="1700"/>
              <a:buChar char="•"/>
            </a:pPr>
            <a:r>
              <a:rPr lang="en-US" sz="1700" dirty="0">
                <a:latin typeface="Calibri (Body)"/>
              </a:rPr>
              <a:t>Follow-up questions and feedback about the webinar can be addressed to </a:t>
            </a:r>
            <a:r>
              <a:rPr lang="en-US" sz="1700" dirty="0">
                <a:latin typeface="Calibri (Body)"/>
                <a:hlinkClick r:id="rId4"/>
              </a:rPr>
              <a:t>ncapps@hsri.org</a:t>
            </a:r>
            <a:r>
              <a:rPr lang="en-US" sz="1700" dirty="0">
                <a:latin typeface="Calibri (Body)"/>
              </a:rPr>
              <a:t>. This email address is not monitored during the webinar.</a:t>
            </a:r>
            <a:endParaRPr sz="2700" dirty="0">
              <a:latin typeface="Calibri (Body)"/>
            </a:endParaRPr>
          </a:p>
          <a:p>
            <a:pPr marL="228600" lvl="0" indent="-222250" algn="l" rtl="0">
              <a:lnSpc>
                <a:spcPct val="90000"/>
              </a:lnSpc>
              <a:spcBef>
                <a:spcPts val="1000"/>
              </a:spcBef>
              <a:spcAft>
                <a:spcPts val="0"/>
              </a:spcAft>
              <a:buClr>
                <a:schemeClr val="dk1"/>
              </a:buClr>
              <a:buSzPts val="1700"/>
              <a:buChar char="•"/>
            </a:pPr>
            <a:r>
              <a:rPr lang="en-US" sz="1700" dirty="0">
                <a:latin typeface="Calibri (Body)"/>
              </a:rPr>
              <a:t>NCAPPS webinars are not officially approved for Continuing Education Units (CEUs). However, we do provide a confirmation of attendance in case an organization wishes to use participation in our webinars to grant credit for internal requirements. Zoom will automatically send attendees a confirmation of attendance one day after the webinar.</a:t>
            </a:r>
            <a:endParaRPr sz="2700" dirty="0">
              <a:latin typeface="Calibri (Body)"/>
            </a:endParaRPr>
          </a:p>
          <a:p>
            <a:pPr marL="228600" lvl="0" indent="-222250" algn="l" rtl="0">
              <a:lnSpc>
                <a:spcPct val="90000"/>
              </a:lnSpc>
              <a:spcBef>
                <a:spcPts val="1000"/>
              </a:spcBef>
              <a:spcAft>
                <a:spcPts val="0"/>
              </a:spcAft>
              <a:buClr>
                <a:schemeClr val="dk1"/>
              </a:buClr>
              <a:buSzPts val="1700"/>
              <a:buChar char="•"/>
            </a:pPr>
            <a:r>
              <a:rPr lang="en-US" sz="1700" dirty="0">
                <a:latin typeface="Calibri (Body)"/>
              </a:rPr>
              <a:t>All registrants will receive a link to the webinar recording and other materials such as slides and resources one day after the webinar.</a:t>
            </a:r>
          </a:p>
          <a:p>
            <a:pPr marL="228600" lvl="0" indent="-222250" algn="l" rtl="0">
              <a:lnSpc>
                <a:spcPct val="90000"/>
              </a:lnSpc>
              <a:spcBef>
                <a:spcPts val="1000"/>
              </a:spcBef>
              <a:spcAft>
                <a:spcPts val="0"/>
              </a:spcAft>
              <a:buClr>
                <a:schemeClr val="dk1"/>
              </a:buClr>
              <a:buSzPts val="1700"/>
              <a:buChar char="•"/>
            </a:pPr>
            <a:r>
              <a:rPr lang="en-US" sz="1700" dirty="0">
                <a:solidFill>
                  <a:srgbClr val="000000"/>
                </a:solidFill>
                <a:latin typeface="Calibri (Body)"/>
              </a:rPr>
              <a:t>NCAPPS webinars and associated materials such as plain language summaries and transcripts are archived on the NCAPPS website at </a:t>
            </a:r>
            <a:r>
              <a:rPr lang="en-US" sz="1700" dirty="0">
                <a:solidFill>
                  <a:srgbClr val="000000"/>
                </a:solidFill>
                <a:latin typeface="Calibri (Body)"/>
                <a:hlinkClick r:id="rId5"/>
              </a:rPr>
              <a:t>https://ncapps.acl.gov/</a:t>
            </a:r>
            <a:r>
              <a:rPr lang="en-US" sz="1700" dirty="0">
                <a:solidFill>
                  <a:srgbClr val="000000"/>
                </a:solidFill>
                <a:latin typeface="Calibri (Body)"/>
              </a:rPr>
              <a:t>. </a:t>
            </a:r>
            <a:endParaRPr lang="en-US" sz="2700" dirty="0">
              <a:latin typeface="Calibri (Body)"/>
            </a:endParaRPr>
          </a:p>
        </p:txBody>
      </p:sp>
      <p:sp>
        <p:nvSpPr>
          <p:cNvPr id="248" name="Google Shape;248;p5"/>
          <p:cNvSpPr txBox="1">
            <a:spLocks noGrp="1"/>
          </p:cNvSpPr>
          <p:nvPr>
            <p:ph type="sldNum" idx="12"/>
          </p:nvPr>
        </p:nvSpPr>
        <p:spPr>
          <a:xfrm>
            <a:off x="10167042" y="6356350"/>
            <a:ext cx="1186758"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888888"/>
                </a:solidFill>
                <a:latin typeface="Calibri"/>
                <a:ea typeface="Calibri"/>
                <a:cs typeface="Calibri"/>
                <a:sym typeface="Calibri"/>
              </a:rPr>
              <a:t>5</a:t>
            </a:fld>
            <a:endParaRPr>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26986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805929-51BB-4162-9750-C09FC2B63227}"/>
              </a:ext>
            </a:extLst>
          </p:cNvPr>
          <p:cNvSpPr>
            <a:spLocks noGrp="1"/>
          </p:cNvSpPr>
          <p:nvPr>
            <p:ph type="title"/>
          </p:nvPr>
        </p:nvSpPr>
        <p:spPr>
          <a:xfrm>
            <a:off x="0" y="-1101"/>
            <a:ext cx="12192000" cy="974426"/>
          </a:xfrm>
        </p:spPr>
        <p:txBody>
          <a:bodyPr/>
          <a:lstStyle/>
          <a:p>
            <a:pPr algn="ctr"/>
            <a:r>
              <a:rPr kumimoji="0" lang="en-US" sz="4400" b="0" i="0" u="none" strike="noStrike" kern="0" cap="none" spc="0" normalizeH="0" baseline="0" noProof="0" dirty="0">
                <a:ln>
                  <a:noFill/>
                </a:ln>
                <a:solidFill>
                  <a:srgbClr val="000000"/>
                </a:solidFill>
                <a:effectLst/>
                <a:uLnTx/>
                <a:uFillTx/>
                <a:latin typeface="Cambria"/>
                <a:ea typeface="Cambria"/>
                <a:sym typeface="Cambria"/>
              </a:rPr>
              <a:t>Who’s Here?</a:t>
            </a:r>
            <a:endParaRPr lang="en-US" b="1" dirty="0">
              <a:latin typeface="Cambria headings"/>
              <a:cs typeface="Arial" panose="020B0604020202020204" pitchFamily="34" charset="0"/>
            </a:endParaRPr>
          </a:p>
        </p:txBody>
      </p:sp>
      <p:sp>
        <p:nvSpPr>
          <p:cNvPr id="3" name="Text Placeholder 2">
            <a:extLst>
              <a:ext uri="{FF2B5EF4-FFF2-40B4-BE49-F238E27FC236}">
                <a16:creationId xmlns:a16="http://schemas.microsoft.com/office/drawing/2014/main" id="{82298D18-109B-465A-8894-F0E4E5C9F625}"/>
              </a:ext>
            </a:extLst>
          </p:cNvPr>
          <p:cNvSpPr>
            <a:spLocks noGrp="1"/>
          </p:cNvSpPr>
          <p:nvPr>
            <p:ph type="body" sz="quarter" idx="10"/>
          </p:nvPr>
        </p:nvSpPr>
        <p:spPr>
          <a:xfrm>
            <a:off x="326496" y="1067410"/>
            <a:ext cx="11539007" cy="1311458"/>
          </a:xfrm>
        </p:spPr>
        <p:txBody>
          <a:bodyPr anchor="ctr">
            <a:normAutofit fontScale="70000" lnSpcReduction="20000"/>
          </a:bodyPr>
          <a:lstStyle/>
          <a:p>
            <a:pPr marL="0" indent="0" algn="ctr">
              <a:spcBef>
                <a:spcPts val="600"/>
              </a:spcBef>
              <a:spcAft>
                <a:spcPts val="600"/>
              </a:spcAft>
              <a:buNone/>
            </a:pPr>
            <a:r>
              <a:rPr kumimoji="0" lang="en-US" sz="4400" b="1" i="0" u="none" strike="noStrike" kern="0" cap="none" spc="0" normalizeH="0" baseline="0" noProof="0">
                <a:ln>
                  <a:noFill/>
                </a:ln>
                <a:solidFill>
                  <a:schemeClr val="tx1"/>
                </a:solidFill>
                <a:effectLst/>
                <a:uLnTx/>
                <a:uFillTx/>
                <a:latin typeface="Cambria"/>
                <a:ea typeface="Cambria"/>
                <a:sym typeface="Cambria"/>
              </a:rPr>
              <a:t>“In what role(s) do you self-identify? Select all that apply.”</a:t>
            </a:r>
            <a:endParaRPr lang="en-US" sz="3200" b="1">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FB1BB4F-60F2-415C-AF0B-9FE56EE695A1}"/>
              </a:ext>
            </a:extLst>
          </p:cNvPr>
          <p:cNvSpPr txBox="1"/>
          <p:nvPr/>
        </p:nvSpPr>
        <p:spPr>
          <a:xfrm>
            <a:off x="741947" y="2299699"/>
            <a:ext cx="11094318" cy="3585597"/>
          </a:xfrm>
          <a:prstGeom prst="rect">
            <a:avLst/>
          </a:prstGeom>
          <a:noFill/>
        </p:spPr>
        <p:txBody>
          <a:bodyPr wrap="square" numCol="2" rtlCol="0">
            <a:spAutoFit/>
          </a:bodyPr>
          <a:lstStyle/>
          <a:p>
            <a:pPr marL="514350" marR="0" lvl="0" indent="-514350" algn="l" defTabSz="881063"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Person with a disability/person who uses long-term services and supports</a:t>
            </a:r>
          </a:p>
          <a:p>
            <a:pPr marL="514350" marR="0" lvl="0" indent="-514350" algn="l" defTabSz="881063"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Family member/loved one of a person who uses long-term </a:t>
            </a:r>
            <a:r>
              <a:rPr kumimoji="0" lang="en-US"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services and supports</a:t>
            </a:r>
          </a:p>
          <a:p>
            <a:pPr marL="514350" marR="0" lvl="0" indent="-514350" algn="l" defTabSz="881063" rtl="0" eaLnBrk="1" fontAlgn="auto" latinLnBrk="0" hangingPunct="1">
              <a:lnSpc>
                <a:spcPct val="100000"/>
              </a:lnSpc>
              <a:spcBef>
                <a:spcPts val="600"/>
              </a:spcBef>
              <a:spcAft>
                <a:spcPts val="600"/>
              </a:spcAft>
              <a:buClrTx/>
              <a:buSzTx/>
              <a:buFontTx/>
              <a:buAutoNum type="arabicPeriod"/>
              <a:tabLst>
                <a:tab pos="4745038" algn="l"/>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Self-advocate/advocate</a:t>
            </a:r>
          </a:p>
          <a:p>
            <a:pPr marL="514350" marR="0" lvl="0" indent="-514350" algn="l" defTabSz="881063"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Peer specialist/peer mentor</a:t>
            </a:r>
          </a:p>
          <a:p>
            <a:pPr marL="514350" marR="0" lvl="0" indent="-398463" algn="l" defTabSz="914400"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Social worker, counselor, or care manager</a:t>
            </a:r>
          </a:p>
          <a:p>
            <a:pPr marL="514350" marR="0" lvl="0" indent="-341313" algn="l" defTabSz="914400"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Researcher/analyst</a:t>
            </a:r>
          </a:p>
          <a:p>
            <a:pPr marL="514350" marR="0" lvl="0" indent="-341313" algn="l" defTabSz="914400" rtl="0" eaLnBrk="1" fontAlgn="auto"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Community or faith-based service provider organization employee</a:t>
            </a:r>
          </a:p>
          <a:p>
            <a:pPr marL="514350" marR="0" lvl="0" indent="-341313"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Government employee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(federal, state, tribal, or municipal)</a:t>
            </a:r>
          </a:p>
        </p:txBody>
      </p:sp>
      <p:sp>
        <p:nvSpPr>
          <p:cNvPr id="2" name="Slide Number Placeholder 1">
            <a:extLst>
              <a:ext uri="{FF2B5EF4-FFF2-40B4-BE49-F238E27FC236}">
                <a16:creationId xmlns:a16="http://schemas.microsoft.com/office/drawing/2014/main" id="{DAF475D6-1C85-421A-BBCE-70D17EA46128}"/>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8A1-5388-48D7-9BA0-F6425AA866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Calibri"/>
              <a:sym typeface="Calibri"/>
            </a:endParaRPr>
          </a:p>
        </p:txBody>
      </p:sp>
    </p:spTree>
    <p:extLst>
      <p:ext uri="{BB962C8B-B14F-4D97-AF65-F5344CB8AC3E}">
        <p14:creationId xmlns:p14="http://schemas.microsoft.com/office/powerpoint/2010/main" val="1942660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281F-5990-7685-64C9-35B26E1E0122}"/>
              </a:ext>
            </a:extLst>
          </p:cNvPr>
          <p:cNvSpPr>
            <a:spLocks noGrp="1"/>
          </p:cNvSpPr>
          <p:nvPr>
            <p:ph type="title"/>
          </p:nvPr>
        </p:nvSpPr>
        <p:spPr/>
        <p:txBody>
          <a:bodyPr/>
          <a:lstStyle/>
          <a:p>
            <a:r>
              <a:rPr lang="en-US" dirty="0"/>
              <a:t>Meet Our Panelists</a:t>
            </a:r>
          </a:p>
        </p:txBody>
      </p:sp>
      <p:sp>
        <p:nvSpPr>
          <p:cNvPr id="4" name="Slide Number Placeholder 3">
            <a:extLst>
              <a:ext uri="{FF2B5EF4-FFF2-40B4-BE49-F238E27FC236}">
                <a16:creationId xmlns:a16="http://schemas.microsoft.com/office/drawing/2014/main" id="{11A924D6-2E07-1264-AFA8-FB0AF7033F5C}"/>
              </a:ext>
            </a:extLst>
          </p:cNvPr>
          <p:cNvSpPr>
            <a:spLocks noGrp="1"/>
          </p:cNvSpPr>
          <p:nvPr>
            <p:ph type="sldNum" sz="quarter" idx="13"/>
          </p:nvPr>
        </p:nvSpPr>
        <p:spPr/>
        <p:txBody>
          <a:bodyPr/>
          <a:lstStyle/>
          <a:p>
            <a:fld id="{A39E18A1-5388-48D7-9BA0-F6425AA8662B}" type="slidenum">
              <a:rPr lang="en-US" smtClean="0"/>
              <a:t>7</a:t>
            </a:fld>
            <a:endParaRPr lang="en-US"/>
          </a:p>
        </p:txBody>
      </p:sp>
      <p:pic>
        <p:nvPicPr>
          <p:cNvPr id="6" name="Picture 5" descr="Headshots of 6 panelists:&#10;Valerie J Bradley is an older white woman with short red hair.&#10;Dana Charlton is an older white woman with light blond hair.&#10;Lisa comes is a middle aged white woman with shoulder length blond hair and bangs. &#10;Oliver Giminaro is a younger white man with short dark brown hair.&#10;emily harvey is a younger white woman with long brown hair.&#10;Jessica corral is a younger white woman with glasses and shoulder length brown hair.">
            <a:extLst>
              <a:ext uri="{FF2B5EF4-FFF2-40B4-BE49-F238E27FC236}">
                <a16:creationId xmlns:a16="http://schemas.microsoft.com/office/drawing/2014/main" id="{4C25EB99-EB30-3756-AD6C-3C3EC88782C4}"/>
              </a:ext>
            </a:extLst>
          </p:cNvPr>
          <p:cNvPicPr>
            <a:picLocks noChangeAspect="1"/>
          </p:cNvPicPr>
          <p:nvPr/>
        </p:nvPicPr>
        <p:blipFill>
          <a:blip r:embed="rId2"/>
          <a:stretch>
            <a:fillRect/>
          </a:stretch>
        </p:blipFill>
        <p:spPr>
          <a:xfrm>
            <a:off x="1745275" y="1431636"/>
            <a:ext cx="8701450" cy="4285465"/>
          </a:xfrm>
          <a:prstGeom prst="rect">
            <a:avLst/>
          </a:prstGeom>
        </p:spPr>
      </p:pic>
    </p:spTree>
    <p:extLst>
      <p:ext uri="{BB962C8B-B14F-4D97-AF65-F5344CB8AC3E}">
        <p14:creationId xmlns:p14="http://schemas.microsoft.com/office/powerpoint/2010/main" val="3442571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94E0-45E3-821D-C9D8-2EAF818071C0}"/>
              </a:ext>
            </a:extLst>
          </p:cNvPr>
          <p:cNvSpPr>
            <a:spLocks noGrp="1"/>
          </p:cNvSpPr>
          <p:nvPr>
            <p:ph type="title"/>
          </p:nvPr>
        </p:nvSpPr>
        <p:spPr/>
        <p:txBody>
          <a:bodyPr/>
          <a:lstStyle/>
          <a:p>
            <a:r>
              <a:rPr lang="en-US"/>
              <a:t>What is Self-Direction?</a:t>
            </a:r>
          </a:p>
        </p:txBody>
      </p:sp>
      <p:sp>
        <p:nvSpPr>
          <p:cNvPr id="3" name="Text Placeholder 2">
            <a:extLst>
              <a:ext uri="{FF2B5EF4-FFF2-40B4-BE49-F238E27FC236}">
                <a16:creationId xmlns:a16="http://schemas.microsoft.com/office/drawing/2014/main" id="{0B04ECD8-1F25-CEF3-9488-9BD1F19BA884}"/>
              </a:ext>
            </a:extLst>
          </p:cNvPr>
          <p:cNvSpPr>
            <a:spLocks noGrp="1"/>
          </p:cNvSpPr>
          <p:nvPr>
            <p:ph type="body" sz="quarter" idx="10"/>
          </p:nvPr>
        </p:nvSpPr>
        <p:spPr/>
        <p:txBody>
          <a:bodyPr>
            <a:normAutofit fontScale="85000" lnSpcReduction="10000"/>
          </a:bodyPr>
          <a:lstStyle/>
          <a:p>
            <a:r>
              <a:rPr lang="en-US"/>
              <a:t>According to </a:t>
            </a:r>
            <a:r>
              <a:rPr lang="en-US">
                <a:hlinkClick r:id="rId2"/>
              </a:rPr>
              <a:t>Applied Self-Direction</a:t>
            </a:r>
            <a:r>
              <a:rPr lang="en-US"/>
              <a:t>:</a:t>
            </a:r>
          </a:p>
          <a:p>
            <a:pPr lvl="1"/>
            <a:r>
              <a:rPr lang="en-US"/>
              <a:t>Self-direction is a model of long-term care service delivery that helps people of all ages, with all types of disabilities, maintain their independence at home. When a person self-directs, they decide how, when, and from whom their services and supports will be delivered. As a model, self-direction prioritizes participant choice, control, and flexibility. This contrasts with ‘traditional’ services received from an agency, where the agency controls most aspects of service delivery, including who will provide the service. In self-direction, the participant selects and trains their own staff, develops their staff's schedules, and sets their own standards for how their services will be delivered.</a:t>
            </a:r>
          </a:p>
        </p:txBody>
      </p:sp>
      <p:sp>
        <p:nvSpPr>
          <p:cNvPr id="4" name="Slide Number Placeholder 3">
            <a:extLst>
              <a:ext uri="{FF2B5EF4-FFF2-40B4-BE49-F238E27FC236}">
                <a16:creationId xmlns:a16="http://schemas.microsoft.com/office/drawing/2014/main" id="{E75DAC2A-11E4-DB77-BC0E-5524A0BEC7AE}"/>
              </a:ext>
            </a:extLst>
          </p:cNvPr>
          <p:cNvSpPr>
            <a:spLocks noGrp="1"/>
          </p:cNvSpPr>
          <p:nvPr>
            <p:ph type="sldNum" sz="quarter" idx="13"/>
          </p:nvPr>
        </p:nvSpPr>
        <p:spPr/>
        <p:txBody>
          <a:bodyPr/>
          <a:lstStyle/>
          <a:p>
            <a:fld id="{A39E18A1-5388-48D7-9BA0-F6425AA8662B}" type="slidenum">
              <a:rPr lang="en-US" smtClean="0"/>
              <a:t>8</a:t>
            </a:fld>
            <a:endParaRPr lang="en-US"/>
          </a:p>
        </p:txBody>
      </p:sp>
    </p:spTree>
    <p:extLst>
      <p:ext uri="{BB962C8B-B14F-4D97-AF65-F5344CB8AC3E}">
        <p14:creationId xmlns:p14="http://schemas.microsoft.com/office/powerpoint/2010/main" val="40852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24" name="Freeform: Shape 23">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26F194C-EF02-49AB-A992-AA79A2769C44}"/>
              </a:ext>
              <a:ext uri="{C183D7F6-B498-43B3-948B-1728B52AA6E4}">
                <adec:decorative xmlns:adec="http://schemas.microsoft.com/office/drawing/2017/decorative" val="1"/>
              </a:ext>
            </a:extLst>
          </p:cNvPr>
          <p:cNvSpPr>
            <a:spLocks noGrp="1"/>
          </p:cNvSpPr>
          <p:nvPr>
            <p:ph type="sldNum" sz="quarter" idx="4294967295"/>
          </p:nvPr>
        </p:nvSpPr>
        <p:spPr>
          <a:xfrm>
            <a:off x="321732" y="6356350"/>
            <a:ext cx="2568811"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39E18A1-5388-48D7-9BA0-F6425AA8662B}" type="slidenum">
              <a:rPr kumimoji="0" lang="en-US" sz="1200" b="0" i="0" u="none" strike="noStrike" kern="1200" cap="none" spc="0" normalizeH="0" baseline="0" noProof="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D9124DB8-D8C7-45F8-8CBF-D309F7C7F5A1}"/>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defTabSz="914400"/>
            <a:r>
              <a:rPr lang="en-US" sz="3600" kern="1200" dirty="0">
                <a:solidFill>
                  <a:srgbClr val="080808"/>
                </a:solidFill>
                <a:latin typeface="+mj-lt"/>
                <a:ea typeface="+mj-ea"/>
                <a:cs typeface="+mj-cs"/>
              </a:rPr>
              <a:t>Self-Direction is Person-Centered</a:t>
            </a:r>
          </a:p>
        </p:txBody>
      </p:sp>
      <p:sp>
        <p:nvSpPr>
          <p:cNvPr id="28" name="Freeform: Shape 27">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05637355"/>
      </p:ext>
    </p:extLst>
  </p:cSld>
  <p:clrMapOvr>
    <a:masterClrMapping/>
  </p:clrMapOvr>
</p:sld>
</file>

<file path=ppt/theme/theme1.xml><?xml version="1.0" encoding="utf-8"?>
<a:theme xmlns:a="http://schemas.openxmlformats.org/drawingml/2006/main" name="Office Theme">
  <a:themeElements>
    <a:clrScheme name="Custom 36">
      <a:dk1>
        <a:srgbClr val="000000"/>
      </a:dk1>
      <a:lt1>
        <a:srgbClr val="FFFFFF"/>
      </a:lt1>
      <a:dk2>
        <a:srgbClr val="44546A"/>
      </a:dk2>
      <a:lt2>
        <a:srgbClr val="E7E6E6"/>
      </a:lt2>
      <a:accent1>
        <a:srgbClr val="095190"/>
      </a:accent1>
      <a:accent2>
        <a:srgbClr val="BF202F"/>
      </a:accent2>
      <a:accent3>
        <a:srgbClr val="F9A21E"/>
      </a:accent3>
      <a:accent4>
        <a:srgbClr val="4951BC"/>
      </a:accent4>
      <a:accent5>
        <a:srgbClr val="DEA900"/>
      </a:accent5>
      <a:accent6>
        <a:srgbClr val="ED7D3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HSRI">
      <a:dk1>
        <a:srgbClr val="000000"/>
      </a:dk1>
      <a:lt1>
        <a:srgbClr val="FFFFFF"/>
      </a:lt1>
      <a:dk2>
        <a:srgbClr val="44546A"/>
      </a:dk2>
      <a:lt2>
        <a:srgbClr val="E7E6E6"/>
      </a:lt2>
      <a:accent1>
        <a:srgbClr val="20422A"/>
      </a:accent1>
      <a:accent2>
        <a:srgbClr val="8D9900"/>
      </a:accent2>
      <a:accent3>
        <a:srgbClr val="015365"/>
      </a:accent3>
      <a:accent4>
        <a:srgbClr val="0094B5"/>
      </a:accent4>
      <a:accent5>
        <a:srgbClr val="44546A"/>
      </a:accent5>
      <a:accent6>
        <a:srgbClr val="ED7D3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6">
      <a:dk1>
        <a:srgbClr val="000000"/>
      </a:dk1>
      <a:lt1>
        <a:srgbClr val="FFFFFF"/>
      </a:lt1>
      <a:dk2>
        <a:srgbClr val="44546A"/>
      </a:dk2>
      <a:lt2>
        <a:srgbClr val="E7E6E6"/>
      </a:lt2>
      <a:accent1>
        <a:srgbClr val="095190"/>
      </a:accent1>
      <a:accent2>
        <a:srgbClr val="BF202F"/>
      </a:accent2>
      <a:accent3>
        <a:srgbClr val="F9A21E"/>
      </a:accent3>
      <a:accent4>
        <a:srgbClr val="4951BC"/>
      </a:accent4>
      <a:accent5>
        <a:srgbClr val="DEA900"/>
      </a:accent5>
      <a:accent6>
        <a:srgbClr val="ED7D3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36">
      <a:dk1>
        <a:sysClr val="windowText" lastClr="000000"/>
      </a:dk1>
      <a:lt1>
        <a:sysClr val="window" lastClr="FFFFFF"/>
      </a:lt1>
      <a:dk2>
        <a:srgbClr val="44546A"/>
      </a:dk2>
      <a:lt2>
        <a:srgbClr val="E7E6E6"/>
      </a:lt2>
      <a:accent1>
        <a:srgbClr val="095190"/>
      </a:accent1>
      <a:accent2>
        <a:srgbClr val="BF202F"/>
      </a:accent2>
      <a:accent3>
        <a:srgbClr val="F9A21E"/>
      </a:accent3>
      <a:accent4>
        <a:srgbClr val="4951BC"/>
      </a:accent4>
      <a:accent5>
        <a:srgbClr val="DEA900"/>
      </a:accent5>
      <a:accent6>
        <a:srgbClr val="ED7D31"/>
      </a:accent6>
      <a:hlink>
        <a:srgbClr val="0563C1"/>
      </a:hlink>
      <a:folHlink>
        <a:srgbClr val="954F72"/>
      </a:folHlink>
    </a:clrScheme>
    <a:fontScheme name="Custom 15">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36">
      <a:dk1>
        <a:srgbClr val="000000"/>
      </a:dk1>
      <a:lt1>
        <a:srgbClr val="FFFFFF"/>
      </a:lt1>
      <a:dk2>
        <a:srgbClr val="44546A"/>
      </a:dk2>
      <a:lt2>
        <a:srgbClr val="E7E6E6"/>
      </a:lt2>
      <a:accent1>
        <a:srgbClr val="095190"/>
      </a:accent1>
      <a:accent2>
        <a:srgbClr val="BF202F"/>
      </a:accent2>
      <a:accent3>
        <a:srgbClr val="F9A21E"/>
      </a:accent3>
      <a:accent4>
        <a:srgbClr val="4951BC"/>
      </a:accent4>
      <a:accent5>
        <a:srgbClr val="DEA900"/>
      </a:accent5>
      <a:accent6>
        <a:srgbClr val="ED7D3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emplate">
  <a:themeElements>
    <a:clrScheme name="MOWA RGB">
      <a:dk1>
        <a:srgbClr val="003952"/>
      </a:dk1>
      <a:lt1>
        <a:srgbClr val="00B7C4"/>
      </a:lt1>
      <a:dk2>
        <a:srgbClr val="FFFFFF"/>
      </a:dk2>
      <a:lt2>
        <a:srgbClr val="FFFFFF"/>
      </a:lt2>
      <a:accent1>
        <a:srgbClr val="ABD037"/>
      </a:accent1>
      <a:accent2>
        <a:srgbClr val="003952"/>
      </a:accent2>
      <a:accent3>
        <a:srgbClr val="EEC819"/>
      </a:accent3>
      <a:accent4>
        <a:srgbClr val="F0491D"/>
      </a:accent4>
      <a:accent5>
        <a:srgbClr val="BA377C"/>
      </a:accent5>
      <a:accent6>
        <a:srgbClr val="D88D3A"/>
      </a:accent6>
      <a:hlink>
        <a:srgbClr val="00B7C4"/>
      </a:hlink>
      <a:folHlink>
        <a:srgbClr val="00B7C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 Nutrition Powerpoint Template" id="{76C273A4-0B64-FD43-8454-0B2F21E16FC4}" vid="{B3982CFA-DEC8-384F-B6C8-65BB0FA4AE6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ustom 36">
      <a:dk1>
        <a:srgbClr val="000000"/>
      </a:dk1>
      <a:lt1>
        <a:srgbClr val="FFFFFF"/>
      </a:lt1>
      <a:dk2>
        <a:srgbClr val="44546A"/>
      </a:dk2>
      <a:lt2>
        <a:srgbClr val="E7E6E6"/>
      </a:lt2>
      <a:accent1>
        <a:srgbClr val="095190"/>
      </a:accent1>
      <a:accent2>
        <a:srgbClr val="BF202F"/>
      </a:accent2>
      <a:accent3>
        <a:srgbClr val="F9A21E"/>
      </a:accent3>
      <a:accent4>
        <a:srgbClr val="4951BC"/>
      </a:accent4>
      <a:accent5>
        <a:srgbClr val="DEA900"/>
      </a:accent5>
      <a:accent6>
        <a:srgbClr val="ED7D3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CD4438FFB18A43843C4A3508EC08FE" ma:contentTypeVersion="17" ma:contentTypeDescription="Create a new document." ma:contentTypeScope="" ma:versionID="c430d8080ec8e162421822fe5d252989">
  <xsd:schema xmlns:xsd="http://www.w3.org/2001/XMLSchema" xmlns:xs="http://www.w3.org/2001/XMLSchema" xmlns:p="http://schemas.microsoft.com/office/2006/metadata/properties" xmlns:ns2="a79d3ac7-a472-40bb-8373-77478ab3d328" xmlns:ns3="f2f38d34-6b47-401a-86f5-56629c5a6632" targetNamespace="http://schemas.microsoft.com/office/2006/metadata/properties" ma:root="true" ma:fieldsID="e7576392a96775655585016f0fa7abd9" ns2:_="" ns3:_="">
    <xsd:import namespace="a79d3ac7-a472-40bb-8373-77478ab3d328"/>
    <xsd:import namespace="f2f38d34-6b47-401a-86f5-56629c5a66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d3ac7-a472-40bb-8373-77478ab3d3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9ec7369-dda0-4b84-8af0-ae2f1131efa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f38d34-6b47-401a-86f5-56629c5a663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5fe408-6bd0-430c-9322-a0f0b197d7f7}" ma:internalName="TaxCatchAll" ma:showField="CatchAllData" ma:web="f2f38d34-6b47-401a-86f5-56629c5a66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2f38d34-6b47-401a-86f5-56629c5a6632">
      <UserInfo>
        <DisplayName>Saska Rajcevic</DisplayName>
        <AccountId>17</AccountId>
        <AccountType/>
      </UserInfo>
      <UserInfo>
        <DisplayName>Bevin Croft</DisplayName>
        <AccountId>12</AccountId>
        <AccountType/>
      </UserInfo>
    </SharedWithUsers>
    <MediaLengthInSeconds xmlns="a79d3ac7-a472-40bb-8373-77478ab3d328" xsi:nil="true"/>
    <TaxCatchAll xmlns="f2f38d34-6b47-401a-86f5-56629c5a6632" xsi:nil="true"/>
    <lcf76f155ced4ddcb4097134ff3c332f xmlns="a79d3ac7-a472-40bb-8373-77478ab3d32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FEA4BB-A1A5-4F8C-9708-FCE40757C4D1}">
  <ds:schemaRefs>
    <ds:schemaRef ds:uri="a79d3ac7-a472-40bb-8373-77478ab3d328"/>
    <ds:schemaRef ds:uri="f2f38d34-6b47-401a-86f5-56629c5a66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082952-39F3-4EB6-9410-008CB0718DDD}">
  <ds:schemaRefs>
    <ds:schemaRef ds:uri="http://schemas.microsoft.com/sharepoint/v3/contenttype/forms"/>
  </ds:schemaRefs>
</ds:datastoreItem>
</file>

<file path=customXml/itemProps3.xml><?xml version="1.0" encoding="utf-8"?>
<ds:datastoreItem xmlns:ds="http://schemas.openxmlformats.org/officeDocument/2006/customXml" ds:itemID="{51B7D28E-C46C-4962-B797-D1532F20B802}">
  <ds:schemaRefs>
    <ds:schemaRef ds:uri="a79d3ac7-a472-40bb-8373-77478ab3d328"/>
    <ds:schemaRef ds:uri="f2f38d34-6b47-401a-86f5-56629c5a66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251</TotalTime>
  <Words>3813</Words>
  <Application>Microsoft Office PowerPoint</Application>
  <PresentationFormat>Widescreen</PresentationFormat>
  <Paragraphs>423</Paragraphs>
  <Slides>45</Slides>
  <Notes>33</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45</vt:i4>
      </vt:variant>
    </vt:vector>
  </HeadingPairs>
  <TitlesOfParts>
    <vt:vector size="71" baseType="lpstr">
      <vt:lpstr>Libre Franklin</vt:lpstr>
      <vt:lpstr>Trade Gothic LT Std</vt:lpstr>
      <vt:lpstr>Arial</vt:lpstr>
      <vt:lpstr>Gill Sans</vt:lpstr>
      <vt:lpstr>Inter 2 Bold</vt:lpstr>
      <vt:lpstr>Cambria headings</vt:lpstr>
      <vt:lpstr>Calibri (Body)</vt:lpstr>
      <vt:lpstr>Bryant Bold</vt:lpstr>
      <vt:lpstr>Calibri</vt:lpstr>
      <vt:lpstr>Inter 1 Bold</vt:lpstr>
      <vt:lpstr>Calibri Light</vt:lpstr>
      <vt:lpstr>Marykate</vt:lpstr>
      <vt:lpstr>Impact</vt:lpstr>
      <vt:lpstr>Canva Sans Bold</vt:lpstr>
      <vt:lpstr>Canva Sans Bold Italics</vt:lpstr>
      <vt:lpstr>Georgia</vt:lpstr>
      <vt:lpstr>Cambria</vt:lpstr>
      <vt:lpstr>Office Theme</vt:lpstr>
      <vt:lpstr>Office Theme</vt:lpstr>
      <vt:lpstr>1_Office Theme</vt:lpstr>
      <vt:lpstr>2_Office Theme</vt:lpstr>
      <vt:lpstr>Office Template</vt:lpstr>
      <vt:lpstr>4_Office Theme</vt:lpstr>
      <vt:lpstr>3_Office Theme</vt:lpstr>
      <vt:lpstr>5_Office Theme</vt:lpstr>
      <vt:lpstr>6_Office Theme</vt:lpstr>
      <vt:lpstr> Everyone Can Self-Direct: Lessons Learned from the NCAPPS Self-Direction Learning Collaborative</vt:lpstr>
      <vt:lpstr>Welcome to Today’s Webinar</vt:lpstr>
      <vt:lpstr>The Goal of NCAPPS</vt:lpstr>
      <vt:lpstr>Webinar Logistics</vt:lpstr>
      <vt:lpstr>Feedback and Follow-Up</vt:lpstr>
      <vt:lpstr>Who’s Here?</vt:lpstr>
      <vt:lpstr>Meet Our Panelists</vt:lpstr>
      <vt:lpstr>What is Self-Direction?</vt:lpstr>
      <vt:lpstr>Self-Direction is Person-Centered</vt:lpstr>
      <vt:lpstr>Benefits of Self-Direction</vt:lpstr>
      <vt:lpstr>HOWEVER…</vt:lpstr>
      <vt:lpstr>THEREFORE… </vt:lpstr>
      <vt:lpstr>NCAPPS Self-Direction Learning Collaborative</vt:lpstr>
      <vt:lpstr>Learning Collaborative State Representation</vt:lpstr>
      <vt:lpstr>Questions for the Audience</vt:lpstr>
      <vt:lpstr>What Were We Trying to Accomplish?</vt:lpstr>
      <vt:lpstr>Reaching the Summit</vt:lpstr>
      <vt:lpstr>Meet the Colorado team</vt:lpstr>
      <vt:lpstr>our primary drivers</vt:lpstr>
      <vt:lpstr>specific goals and aims</vt:lpstr>
      <vt:lpstr>data used to measure progress</vt:lpstr>
      <vt:lpstr>diving into the data</vt:lpstr>
      <vt:lpstr>methods: what we did that worked well</vt:lpstr>
      <vt:lpstr>lessons learned</vt:lpstr>
      <vt:lpstr>aspirations for the future</vt:lpstr>
      <vt:lpstr>Thank you</vt:lpstr>
      <vt:lpstr>"A new frontier (for Ohio) lies not beyond the planets, but within each one of us."   Pierre Trudeau</vt:lpstr>
      <vt:lpstr>our crew</vt:lpstr>
      <vt:lpstr>The route to self determination</vt:lpstr>
      <vt:lpstr>aims and goals</vt:lpstr>
      <vt:lpstr>BASELINE STATS (AS OF JULY 2022)</vt:lpstr>
      <vt:lpstr>MEASURING SUCCESS From July 2022 t0 August 2023 </vt:lpstr>
      <vt:lpstr>CHALLENGES TO PROGRESS:</vt:lpstr>
      <vt:lpstr>blasting off toward the future</vt:lpstr>
      <vt:lpstr>“A new frontier (for Ohio) lies not beyond the planets, but within each one of us.” -- Pierre Trudeau</vt:lpstr>
      <vt:lpstr>New NCAPPS Resource: A Guide for Developing Strategic Objectives to Expand Self-Direction</vt:lpstr>
      <vt:lpstr>How to Use the Strategic Objectives Template</vt:lpstr>
      <vt:lpstr>Primary Strategies</vt:lpstr>
      <vt:lpstr>Table example 1</vt:lpstr>
      <vt:lpstr>table example 2</vt:lpstr>
      <vt:lpstr>table example 3</vt:lpstr>
      <vt:lpstr>Questions?</vt:lpstr>
      <vt:lpstr>Real-Time Evaluation Questions</vt:lpstr>
      <vt:lpstr>Real-Time Evaluation Questions (cont.)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Finally Home: Stories and Lessons Learned from Pennsylvania’s Housing Demonstration Project</dc:title>
  <dc:creator>Jessica Maloney</dc:creator>
  <cp:lastModifiedBy>Stephanie Shaire</cp:lastModifiedBy>
  <cp:revision>2</cp:revision>
  <dcterms:created xsi:type="dcterms:W3CDTF">2019-07-25T16:47:00Z</dcterms:created>
  <dcterms:modified xsi:type="dcterms:W3CDTF">2024-01-12T21:24:32Z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0x010100B7CD4438FFB18A43843C4A3508EC08FE</vt:lpwstr>
  </property>
  <property fmtid="{D5CDD505-2E9C-101B-9397-08002B2CF9AE}" pid="3" name="MediaServiceImageTags">
    <vt:lpwstr/>
  </property>
  <property fmtid="{D5CDD505-2E9C-101B-9397-08002B2CF9AE}" pid="4" name="Order">
    <vt:r8>174100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