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activeX/activeX1.xml" ContentType="application/vnd.ms-office.activeX+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embeddings/oleObject3.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5"/>
  </p:notesMasterIdLst>
  <p:handoutMasterIdLst>
    <p:handoutMasterId r:id="rId26"/>
  </p:handoutMasterIdLst>
  <p:sldIdLst>
    <p:sldId id="370" r:id="rId2"/>
    <p:sldId id="397" r:id="rId3"/>
    <p:sldId id="402" r:id="rId4"/>
    <p:sldId id="401" r:id="rId5"/>
    <p:sldId id="373" r:id="rId6"/>
    <p:sldId id="393" r:id="rId7"/>
    <p:sldId id="371" r:id="rId8"/>
    <p:sldId id="403" r:id="rId9"/>
    <p:sldId id="394" r:id="rId10"/>
    <p:sldId id="376" r:id="rId11"/>
    <p:sldId id="377" r:id="rId12"/>
    <p:sldId id="386" r:id="rId13"/>
    <p:sldId id="387" r:id="rId14"/>
    <p:sldId id="388" r:id="rId15"/>
    <p:sldId id="385" r:id="rId16"/>
    <p:sldId id="366" r:id="rId17"/>
    <p:sldId id="368" r:id="rId18"/>
    <p:sldId id="390" r:id="rId19"/>
    <p:sldId id="404" r:id="rId20"/>
    <p:sldId id="399" r:id="rId21"/>
    <p:sldId id="392" r:id="rId22"/>
    <p:sldId id="400" r:id="rId23"/>
    <p:sldId id="405" r:id="rId24"/>
  </p:sldIdLst>
  <p:sldSz cx="9144000" cy="6858000" type="screen4x3"/>
  <p:notesSz cx="6858000" cy="9083675"/>
  <p:defaultTextStyle>
    <a:defPPr>
      <a:defRPr lang="en-US"/>
    </a:defPPr>
    <a:lvl1pPr algn="r" rtl="0" fontAlgn="base">
      <a:spcBef>
        <a:spcPct val="20000"/>
      </a:spcBef>
      <a:spcAft>
        <a:spcPct val="0"/>
      </a:spcAft>
      <a:buChar char="•"/>
      <a:defRPr kern="1200">
        <a:solidFill>
          <a:schemeClr val="tx1"/>
        </a:solidFill>
        <a:latin typeface="Trebuchet MS" pitchFamily="34" charset="0"/>
        <a:ea typeface="+mn-ea"/>
        <a:cs typeface="+mn-cs"/>
      </a:defRPr>
    </a:lvl1pPr>
    <a:lvl2pPr marL="457200" algn="r" rtl="0" fontAlgn="base">
      <a:spcBef>
        <a:spcPct val="20000"/>
      </a:spcBef>
      <a:spcAft>
        <a:spcPct val="0"/>
      </a:spcAft>
      <a:buChar char="•"/>
      <a:defRPr kern="1200">
        <a:solidFill>
          <a:schemeClr val="tx1"/>
        </a:solidFill>
        <a:latin typeface="Trebuchet MS" pitchFamily="34" charset="0"/>
        <a:ea typeface="+mn-ea"/>
        <a:cs typeface="+mn-cs"/>
      </a:defRPr>
    </a:lvl2pPr>
    <a:lvl3pPr marL="914400" algn="r" rtl="0" fontAlgn="base">
      <a:spcBef>
        <a:spcPct val="20000"/>
      </a:spcBef>
      <a:spcAft>
        <a:spcPct val="0"/>
      </a:spcAft>
      <a:buChar char="•"/>
      <a:defRPr kern="1200">
        <a:solidFill>
          <a:schemeClr val="tx1"/>
        </a:solidFill>
        <a:latin typeface="Trebuchet MS" pitchFamily="34" charset="0"/>
        <a:ea typeface="+mn-ea"/>
        <a:cs typeface="+mn-cs"/>
      </a:defRPr>
    </a:lvl3pPr>
    <a:lvl4pPr marL="1371600" algn="r" rtl="0" fontAlgn="base">
      <a:spcBef>
        <a:spcPct val="20000"/>
      </a:spcBef>
      <a:spcAft>
        <a:spcPct val="0"/>
      </a:spcAft>
      <a:buChar char="•"/>
      <a:defRPr kern="1200">
        <a:solidFill>
          <a:schemeClr val="tx1"/>
        </a:solidFill>
        <a:latin typeface="Trebuchet MS" pitchFamily="34" charset="0"/>
        <a:ea typeface="+mn-ea"/>
        <a:cs typeface="+mn-cs"/>
      </a:defRPr>
    </a:lvl4pPr>
    <a:lvl5pPr marL="1828800" algn="r" rtl="0" fontAlgn="base">
      <a:spcBef>
        <a:spcPct val="20000"/>
      </a:spcBef>
      <a:spcAft>
        <a:spcPct val="0"/>
      </a:spcAft>
      <a:buChar char="•"/>
      <a:defRPr kern="1200">
        <a:solidFill>
          <a:schemeClr val="tx1"/>
        </a:solidFill>
        <a:latin typeface="Trebuchet MS" pitchFamily="34" charset="0"/>
        <a:ea typeface="+mn-ea"/>
        <a:cs typeface="+mn-cs"/>
      </a:defRPr>
    </a:lvl5pPr>
    <a:lvl6pPr marL="2286000" algn="l" defTabSz="914400" rtl="0" eaLnBrk="1" latinLnBrk="1" hangingPunct="1">
      <a:defRPr kern="1200">
        <a:solidFill>
          <a:schemeClr val="tx1"/>
        </a:solidFill>
        <a:latin typeface="Trebuchet MS" pitchFamily="34" charset="0"/>
        <a:ea typeface="+mn-ea"/>
        <a:cs typeface="+mn-cs"/>
      </a:defRPr>
    </a:lvl6pPr>
    <a:lvl7pPr marL="2743200" algn="l" defTabSz="914400" rtl="0" eaLnBrk="1" latinLnBrk="1" hangingPunct="1">
      <a:defRPr kern="1200">
        <a:solidFill>
          <a:schemeClr val="tx1"/>
        </a:solidFill>
        <a:latin typeface="Trebuchet MS" pitchFamily="34" charset="0"/>
        <a:ea typeface="+mn-ea"/>
        <a:cs typeface="+mn-cs"/>
      </a:defRPr>
    </a:lvl7pPr>
    <a:lvl8pPr marL="3200400" algn="l" defTabSz="914400" rtl="0" eaLnBrk="1" latinLnBrk="1" hangingPunct="1">
      <a:defRPr kern="1200">
        <a:solidFill>
          <a:schemeClr val="tx1"/>
        </a:solidFill>
        <a:latin typeface="Trebuchet MS" pitchFamily="34" charset="0"/>
        <a:ea typeface="+mn-ea"/>
        <a:cs typeface="+mn-cs"/>
      </a:defRPr>
    </a:lvl8pPr>
    <a:lvl9pPr marL="3657600" algn="l" defTabSz="914400" rtl="0" eaLnBrk="1" latinLnBrk="1"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969696"/>
    <a:srgbClr val="FF0000"/>
    <a:srgbClr val="3399FF"/>
    <a:srgbClr val="FFCC00"/>
    <a:srgbClr val="FFCC99"/>
    <a:srgbClr val="FF9933"/>
    <a:srgbClr val="CC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7" autoAdjust="0"/>
    <p:restoredTop sz="75717" autoAdjust="0"/>
  </p:normalViewPr>
  <p:slideViewPr>
    <p:cSldViewPr>
      <p:cViewPr>
        <p:scale>
          <a:sx n="66" d="100"/>
          <a:sy n="66" d="100"/>
        </p:scale>
        <p:origin x="-1290" y="-366"/>
      </p:cViewPr>
      <p:guideLst>
        <p:guide orient="horz" pos="2160"/>
        <p:guide pos="2880"/>
      </p:guideLst>
    </p:cSldViewPr>
  </p:slideViewPr>
  <p:notesTextViewPr>
    <p:cViewPr>
      <p:scale>
        <a:sx n="100" d="100"/>
        <a:sy n="100" d="100"/>
      </p:scale>
      <p:origin x="0" y="0"/>
    </p:cViewPr>
  </p:notesTextViewPr>
  <p:notesViewPr>
    <p:cSldViewPr>
      <p:cViewPr>
        <p:scale>
          <a:sx n="75" d="100"/>
          <a:sy n="75" d="100"/>
        </p:scale>
        <p:origin x="-2172" y="-60"/>
      </p:cViewPr>
      <p:guideLst>
        <p:guide orient="horz" pos="2861"/>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44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Arial" charset="0"/>
              </a:defRPr>
            </a:lvl1pPr>
          </a:lstStyle>
          <a:p>
            <a:pPr>
              <a:defRPr/>
            </a:pPr>
            <a:endParaRPr lang="en-US"/>
          </a:p>
        </p:txBody>
      </p:sp>
      <p:sp>
        <p:nvSpPr>
          <p:cNvPr id="89091" name="Rectangle 3"/>
          <p:cNvSpPr>
            <a:spLocks noGrp="1" noChangeArrowheads="1"/>
          </p:cNvSpPr>
          <p:nvPr>
            <p:ph type="dt" sz="quarter" idx="1"/>
          </p:nvPr>
        </p:nvSpPr>
        <p:spPr bwMode="auto">
          <a:xfrm>
            <a:off x="3884613" y="0"/>
            <a:ext cx="2971800" cy="4544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89092" name="Rectangle 4"/>
          <p:cNvSpPr>
            <a:spLocks noGrp="1" noChangeArrowheads="1"/>
          </p:cNvSpPr>
          <p:nvPr>
            <p:ph type="ftr" sz="quarter" idx="2"/>
          </p:nvPr>
        </p:nvSpPr>
        <p:spPr bwMode="auto">
          <a:xfrm>
            <a:off x="0" y="8627630"/>
            <a:ext cx="2971800" cy="4544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Arial" charset="0"/>
              </a:defRPr>
            </a:lvl1pPr>
          </a:lstStyle>
          <a:p>
            <a:pPr>
              <a:defRPr/>
            </a:pPr>
            <a:endParaRPr lang="en-US"/>
          </a:p>
        </p:txBody>
      </p:sp>
      <p:sp>
        <p:nvSpPr>
          <p:cNvPr id="89093" name="Rectangle 5"/>
          <p:cNvSpPr>
            <a:spLocks noGrp="1" noChangeArrowheads="1"/>
          </p:cNvSpPr>
          <p:nvPr>
            <p:ph type="sldNum" sz="quarter" idx="3"/>
          </p:nvPr>
        </p:nvSpPr>
        <p:spPr bwMode="auto">
          <a:xfrm>
            <a:off x="3884613" y="8627630"/>
            <a:ext cx="2971800" cy="4544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pitchFamily="34" charset="0"/>
                <a:ea typeface="굴림" pitchFamily="50" charset="-127"/>
              </a:defRPr>
            </a:lvl1pPr>
          </a:lstStyle>
          <a:p>
            <a:fld id="{E810A21E-C0D4-40CD-AA42-C80D1A6FEB78}" type="slidenum">
              <a:rPr lang="en-US" altLang="ko-KR"/>
              <a:pPr/>
              <a:t>‹#›</a:t>
            </a:fld>
            <a:endParaRPr lang="en-US" altLang="ko-KR"/>
          </a:p>
        </p:txBody>
      </p:sp>
    </p:spTree>
    <p:extLst>
      <p:ext uri="{BB962C8B-B14F-4D97-AF65-F5344CB8AC3E}">
        <p14:creationId xmlns:p14="http://schemas.microsoft.com/office/powerpoint/2010/main" xmlns="" val="25239619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44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FontTx/>
              <a:buNone/>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449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200">
                <a:latin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58875" y="682625"/>
            <a:ext cx="4541838" cy="3405188"/>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13815"/>
            <a:ext cx="5486400" cy="4087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27630"/>
            <a:ext cx="2971800" cy="4544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FontTx/>
              <a:buNone/>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27630"/>
            <a:ext cx="2971800" cy="4544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FontTx/>
              <a:buNone/>
              <a:defRPr sz="1200">
                <a:latin typeface="Arial" pitchFamily="34" charset="0"/>
                <a:ea typeface="굴림" pitchFamily="50" charset="-127"/>
              </a:defRPr>
            </a:lvl1pPr>
          </a:lstStyle>
          <a:p>
            <a:fld id="{2923C56A-2436-40EE-AF4D-DB5181BA60B0}" type="slidenum">
              <a:rPr lang="en-US" altLang="ko-KR"/>
              <a:pPr/>
              <a:t>‹#›</a:t>
            </a:fld>
            <a:endParaRPr lang="en-US" altLang="ko-KR"/>
          </a:p>
        </p:txBody>
      </p:sp>
    </p:spTree>
    <p:extLst>
      <p:ext uri="{BB962C8B-B14F-4D97-AF65-F5344CB8AC3E}">
        <p14:creationId xmlns:p14="http://schemas.microsoft.com/office/powerpoint/2010/main" xmlns="" val="6601486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23556" name="Slide Number Placeholder 3"/>
          <p:cNvSpPr>
            <a:spLocks noGrp="1"/>
          </p:cNvSpPr>
          <p:nvPr>
            <p:ph type="sldNum" sz="quarter" idx="5"/>
          </p:nvPr>
        </p:nvSpPr>
        <p:spPr>
          <a:noFill/>
        </p:spPr>
        <p:txBody>
          <a:bodyPr/>
          <a:lstStyle/>
          <a:p>
            <a:fld id="{160811AD-2BEB-4674-AB4D-4D715CC3AA9B}" type="slidenum">
              <a:rPr lang="en-US" altLang="ko-KR"/>
              <a:pPr/>
              <a:t>1</a:t>
            </a:fld>
            <a:endParaRPr lang="en-US" altLang="ko-K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5A944CD-68C3-4ACF-9F21-9273CC1464B0}" type="slidenum">
              <a:rPr lang="en-US" altLang="ko-KR"/>
              <a:pPr/>
              <a:t>10</a:t>
            </a:fld>
            <a:endParaRPr lang="en-US" altLang="ko-K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marL="228600" indent="-228600">
              <a:lnSpc>
                <a:spcPct val="80000"/>
              </a:lnSpc>
            </a:pPr>
            <a:r>
              <a:rPr lang="en-US" altLang="ko-KR" sz="800" smtClean="0">
                <a:latin typeface="Arial" pitchFamily="34" charset="0"/>
                <a:ea typeface="굴림" pitchFamily="50" charset="-127"/>
              </a:rPr>
              <a:t>From an administrator’s perspective planning a mental health system is like putting together a puzzle.  Here are some of the puzzle pieces (Puzzle pieces fly in as in case mix adjustment toolkit animation):</a:t>
            </a:r>
          </a:p>
          <a:p>
            <a:pPr marL="685800" lvl="1" indent="-228600">
              <a:lnSpc>
                <a:spcPct val="80000"/>
              </a:lnSpc>
            </a:pPr>
            <a:r>
              <a:rPr lang="en-US" altLang="ko-KR" sz="800" smtClean="0">
                <a:latin typeface="Arial" pitchFamily="34" charset="0"/>
                <a:ea typeface="굴림" pitchFamily="50" charset="-127"/>
              </a:rPr>
              <a:t>What types and numbers of consumers does your system have to serve (Puzzle Piece: Consumers)?</a:t>
            </a:r>
          </a:p>
          <a:p>
            <a:pPr marL="685800" lvl="1" indent="-228600">
              <a:lnSpc>
                <a:spcPct val="80000"/>
              </a:lnSpc>
            </a:pPr>
            <a:r>
              <a:rPr lang="en-US" altLang="ko-KR" sz="800" smtClean="0">
                <a:latin typeface="Arial" pitchFamily="34" charset="0"/>
                <a:ea typeface="굴림" pitchFamily="50" charset="-127"/>
              </a:rPr>
              <a:t>What types and amounts of services do they need (Puzzle Piece: Services)?</a:t>
            </a:r>
          </a:p>
          <a:p>
            <a:pPr marL="685800" lvl="1" indent="-228600">
              <a:lnSpc>
                <a:spcPct val="80000"/>
              </a:lnSpc>
            </a:pPr>
            <a:r>
              <a:rPr lang="en-US" altLang="ko-KR" sz="800" smtClean="0">
                <a:latin typeface="Arial" pitchFamily="34" charset="0"/>
                <a:ea typeface="굴림" pitchFamily="50" charset="-127"/>
              </a:rPr>
              <a:t>How will consumers’ service needs change over time as a function of service outcomes (Puzzle Piece: Outcomes)?</a:t>
            </a:r>
          </a:p>
          <a:p>
            <a:pPr marL="685800" lvl="1" indent="-228600">
              <a:lnSpc>
                <a:spcPct val="80000"/>
              </a:lnSpc>
            </a:pPr>
            <a:r>
              <a:rPr lang="en-US" altLang="ko-KR" sz="800" smtClean="0">
                <a:latin typeface="Arial" pitchFamily="34" charset="0"/>
                <a:ea typeface="굴림" pitchFamily="50" charset="-127"/>
              </a:rPr>
              <a:t>What will the services consumers need cost, taking into account consumers’ changing service needs (Puzzle Piece: Costs)?</a:t>
            </a:r>
          </a:p>
          <a:p>
            <a:pPr marL="685800" lvl="1" indent="-228600">
              <a:lnSpc>
                <a:spcPct val="80000"/>
              </a:lnSpc>
            </a:pPr>
            <a:r>
              <a:rPr lang="en-US" altLang="ko-KR" sz="800" smtClean="0">
                <a:latin typeface="Arial" pitchFamily="34" charset="0"/>
                <a:ea typeface="굴림" pitchFamily="50" charset="-127"/>
              </a:rPr>
              <a:t>What revenues will be generated by services (Puzzle Piece: Revenues)</a:t>
            </a:r>
          </a:p>
          <a:p>
            <a:pPr marL="685800" lvl="1" indent="-228600">
              <a:lnSpc>
                <a:spcPct val="80000"/>
              </a:lnSpc>
            </a:pPr>
            <a:r>
              <a:rPr lang="en-US" altLang="ko-KR" sz="800" smtClean="0">
                <a:latin typeface="Arial" pitchFamily="34" charset="0"/>
                <a:ea typeface="굴림" pitchFamily="50" charset="-127"/>
              </a:rPr>
              <a:t>What are the total resources available to the system (Puzzle Piece: Total Resources)?</a:t>
            </a:r>
          </a:p>
          <a:p>
            <a:pPr marL="685800" lvl="1" indent="-228600">
              <a:lnSpc>
                <a:spcPct val="80000"/>
              </a:lnSpc>
            </a:pPr>
            <a:r>
              <a:rPr lang="en-US" altLang="ko-KR" sz="800" smtClean="0">
                <a:latin typeface="Arial" pitchFamily="34" charset="0"/>
                <a:ea typeface="굴림" pitchFamily="50" charset="-127"/>
              </a:rPr>
              <a:t>These puzzle pieces are all variables in the HSRI Planning and Allocation Model.  I’ll return to how we measure these variables later.</a:t>
            </a:r>
          </a:p>
          <a:p>
            <a:pPr marL="228600" indent="-228600">
              <a:lnSpc>
                <a:spcPct val="80000"/>
              </a:lnSpc>
            </a:pPr>
            <a:r>
              <a:rPr lang="en-US" altLang="ko-KR" sz="800" smtClean="0">
                <a:latin typeface="Arial" pitchFamily="34" charset="0"/>
                <a:ea typeface="굴림" pitchFamily="50" charset="-127"/>
              </a:rPr>
              <a:t>Now this puzzle has to be flexible in some ways that other puzzles don’t.</a:t>
            </a:r>
          </a:p>
          <a:p>
            <a:pPr marL="685800" lvl="1" indent="-228600">
              <a:lnSpc>
                <a:spcPct val="80000"/>
              </a:lnSpc>
            </a:pPr>
            <a:r>
              <a:rPr lang="en-US" altLang="ko-KR" sz="800" smtClean="0">
                <a:latin typeface="Arial" pitchFamily="34" charset="0"/>
                <a:ea typeface="굴림" pitchFamily="50" charset="-127"/>
              </a:rPr>
              <a:t>Often the Total Resources Piece is too small to fit with the rest of the puzzle. (Show Total Resources Piece that is too small to fit and not fitting.)</a:t>
            </a:r>
          </a:p>
          <a:p>
            <a:pPr marL="685800" lvl="1" indent="-228600">
              <a:lnSpc>
                <a:spcPct val="80000"/>
              </a:lnSpc>
            </a:pPr>
            <a:r>
              <a:rPr lang="en-US" altLang="ko-KR" sz="800" smtClean="0">
                <a:latin typeface="Arial" pitchFamily="34" charset="0"/>
                <a:ea typeface="굴림" pitchFamily="50" charset="-127"/>
              </a:rPr>
              <a:t>Of course, we’d like to make it bigger. (Show Total Resources Piece growing and then fitting.)</a:t>
            </a:r>
          </a:p>
          <a:p>
            <a:pPr marL="685800" lvl="1" indent="-228600">
              <a:lnSpc>
                <a:spcPct val="80000"/>
              </a:lnSpc>
            </a:pPr>
            <a:r>
              <a:rPr lang="en-US" altLang="ko-KR" sz="800" smtClean="0">
                <a:latin typeface="Arial" pitchFamily="34" charset="0"/>
                <a:ea typeface="굴림" pitchFamily="50" charset="-127"/>
              </a:rPr>
              <a:t>But sometimes we are forced to make the other pieces smaller.  The other pieces we usually have control over are the Consumer Piece and the Services Piece.  We can change one (Show Service Piece getting smaller, thereby reducing other Puzzle Pieces so that Total Resources now fits) or both of these (show Service Piece and Consumer Piece getting smaller so that all pieces get smaller and Total Resources now fits).</a:t>
            </a:r>
          </a:p>
          <a:p>
            <a:pPr marL="685800" lvl="1" indent="-228600">
              <a:lnSpc>
                <a:spcPct val="80000"/>
              </a:lnSpc>
            </a:pPr>
            <a:r>
              <a:rPr lang="en-US" altLang="ko-KR" sz="800" smtClean="0">
                <a:latin typeface="Arial" pitchFamily="34" charset="0"/>
                <a:ea typeface="굴림" pitchFamily="50" charset="-127"/>
              </a:rPr>
              <a:t>Sometimes we want to redesign a system.  Implementing evidence-based practices is redesigning a system (as is closing hospital beds).  You might think of it as simply adding services.  But we think it will really involve substituting some services for others and making entire sets of new demands on a system.  (Show Services Puzzle Piece changing its shape so it no longer fits.)  So when you add evidence-based practices you usually will have to redesign your system in other ways (Outcomes, Costs, Revenues, and Resources Pieces all change to create a different picture).</a:t>
            </a:r>
          </a:p>
          <a:p>
            <a:pPr marL="685800" lvl="1" indent="-228600">
              <a:lnSpc>
                <a:spcPct val="80000"/>
              </a:lnSpc>
            </a:pPr>
            <a:r>
              <a:rPr lang="en-US" altLang="ko-KR" sz="800" smtClean="0">
                <a:latin typeface="Arial" pitchFamily="34" charset="0"/>
                <a:ea typeface="굴림" pitchFamily="50" charset="-127"/>
              </a:rPr>
              <a:t>Sometimes you will want to explore several possible re-sizing or redesign strategies as a part of deciding what policies to follow.  You could for example try several different ways of changing the services piece (for example adding different EbPs) and see what other changes would have to be made.  Then you could make your decision on the basis of likely costs, outcomes, etc.</a:t>
            </a:r>
          </a:p>
          <a:p>
            <a:pPr marL="228600" indent="-228600">
              <a:lnSpc>
                <a:spcPct val="80000"/>
              </a:lnSpc>
            </a:pPr>
            <a:endParaRPr lang="en-US" altLang="ko-KR" sz="800" smtClean="0">
              <a:latin typeface="Arial" pitchFamily="34" charset="0"/>
              <a:ea typeface="굴림" pitchFamily="50" charset="-127"/>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E00FA453-4656-4AF8-BA26-BACFD9EC2AC8}" type="slidenum">
              <a:rPr lang="en-US" altLang="ko-KR"/>
              <a:pPr/>
              <a:t>11</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30724" name="Slide Number Placeholder 3"/>
          <p:cNvSpPr>
            <a:spLocks noGrp="1"/>
          </p:cNvSpPr>
          <p:nvPr>
            <p:ph type="sldNum" sz="quarter" idx="5"/>
          </p:nvPr>
        </p:nvSpPr>
        <p:spPr>
          <a:noFill/>
        </p:spPr>
        <p:txBody>
          <a:bodyPr/>
          <a:lstStyle/>
          <a:p>
            <a:fld id="{F7BE20E7-6875-44EA-BADC-F34F974CE3D1}" type="slidenum">
              <a:rPr lang="en-US" altLang="ko-KR"/>
              <a:pPr/>
              <a:t>12</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31748" name="Slide Number Placeholder 3"/>
          <p:cNvSpPr>
            <a:spLocks noGrp="1"/>
          </p:cNvSpPr>
          <p:nvPr>
            <p:ph type="sldNum" sz="quarter" idx="5"/>
          </p:nvPr>
        </p:nvSpPr>
        <p:spPr>
          <a:noFill/>
        </p:spPr>
        <p:txBody>
          <a:bodyPr/>
          <a:lstStyle/>
          <a:p>
            <a:fld id="{9636A85F-005D-47E9-93B4-77A13E5504A6}" type="slidenum">
              <a:rPr lang="en-US" altLang="ko-KR"/>
              <a:pPr/>
              <a:t>13</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32772" name="Slide Number Placeholder 3"/>
          <p:cNvSpPr>
            <a:spLocks noGrp="1"/>
          </p:cNvSpPr>
          <p:nvPr>
            <p:ph type="sldNum" sz="quarter" idx="5"/>
          </p:nvPr>
        </p:nvSpPr>
        <p:spPr>
          <a:noFill/>
        </p:spPr>
        <p:txBody>
          <a:bodyPr/>
          <a:lstStyle/>
          <a:p>
            <a:fld id="{1B8E90D9-8B89-4B24-98CA-D2705073C090}" type="slidenum">
              <a:rPr lang="en-US" altLang="ko-KR"/>
              <a:pPr/>
              <a:t>14</a:t>
            </a:fld>
            <a:endParaRPr lang="en-US"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33796" name="Slide Number Placeholder 3"/>
          <p:cNvSpPr>
            <a:spLocks noGrp="1"/>
          </p:cNvSpPr>
          <p:nvPr>
            <p:ph type="sldNum" sz="quarter" idx="5"/>
          </p:nvPr>
        </p:nvSpPr>
        <p:spPr>
          <a:noFill/>
        </p:spPr>
        <p:txBody>
          <a:bodyPr/>
          <a:lstStyle/>
          <a:p>
            <a:fld id="{95A5A14B-5F55-4120-AF4B-5FDBCE8C981C}" type="slidenum">
              <a:rPr lang="en-US" altLang="ko-KR"/>
              <a:pPr/>
              <a:t>15</a:t>
            </a:fld>
            <a:endParaRPr lang="en-US"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4AFFF54-9C0C-4663-A434-AAFB81CDD23E}" type="slidenum">
              <a:rPr lang="en-US" altLang="ko-KR"/>
              <a:pPr/>
              <a:t>16</a:t>
            </a:fld>
            <a:endParaRPr lang="en-US" altLang="ko-K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ltLang="ko-KR" smtClean="0">
                <a:latin typeface="Arial" pitchFamily="34" charset="0"/>
                <a:ea typeface="굴림" pitchFamily="50" charset="-127"/>
              </a:rPr>
              <a:t>This is another screen shot from our web based application.  This is the area of the model where you would enter the unit costs by service.  There is also a column to enter the reimbursement rate.  For example, if a service is covered by Medicaid, you may insert the federal share of the service in this column.  This will be helpful in order to compute net state costs in the results section of the model.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3808EC5F-8D28-412A-8A44-2B204332CBA2}" type="slidenum">
              <a:rPr lang="en-US" altLang="ko-KR"/>
              <a:pPr/>
              <a:t>17</a:t>
            </a:fld>
            <a:endParaRPr lang="en-US" altLang="ko-K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lnSpc>
                <a:spcPct val="90000"/>
              </a:lnSpc>
            </a:pPr>
            <a:r>
              <a:rPr lang="en-US" altLang="ko-KR" sz="1000" smtClean="0">
                <a:latin typeface="Arial" pitchFamily="34" charset="0"/>
                <a:ea typeface="굴림" pitchFamily="50" charset="-127"/>
              </a:rPr>
              <a:t>The simulation uses observed rates of transition between functional levels to estimate changes in need due to changes in consumer status over time.  The animation on this slide shows that different service packages result in different outcome.  In this example you are seeing a system that implements EbPs into their system is showing higher functioning or better outcomes for that group.</a:t>
            </a:r>
          </a:p>
          <a:p>
            <a:pPr eaLnBrk="1" hangingPunct="1">
              <a:lnSpc>
                <a:spcPct val="90000"/>
              </a:lnSpc>
            </a:pPr>
            <a:endParaRPr lang="en-US" altLang="ko-KR" sz="1000" smtClean="0">
              <a:latin typeface="Arial" pitchFamily="34" charset="0"/>
              <a:ea typeface="굴림" pitchFamily="50" charset="-127"/>
            </a:endParaRPr>
          </a:p>
          <a:p>
            <a:pPr eaLnBrk="1" hangingPunct="1">
              <a:lnSpc>
                <a:spcPct val="90000"/>
              </a:lnSpc>
            </a:pPr>
            <a:r>
              <a:rPr lang="en-US" altLang="ko-KR" sz="1000" smtClean="0">
                <a:latin typeface="Arial" pitchFamily="34" charset="0"/>
                <a:ea typeface="굴림" pitchFamily="50" charset="-127"/>
              </a:rPr>
              <a:t>The way the model computes this is associated with every combination of service package and functional level is a probability distribution giving the percentage of consumers in the given functional level that move to other functional levels after receiving the service package for one time period.  These transition probabilities can be considered measures of the service package’s effectiveness.  </a:t>
            </a:r>
          </a:p>
          <a:p>
            <a:pPr eaLnBrk="1" hangingPunct="1">
              <a:lnSpc>
                <a:spcPct val="90000"/>
              </a:lnSpc>
            </a:pPr>
            <a:endParaRPr lang="en-US" altLang="ko-KR" sz="1000" smtClean="0">
              <a:latin typeface="Arial" pitchFamily="34" charset="0"/>
              <a:ea typeface="굴림" pitchFamily="50" charset="-127"/>
            </a:endParaRPr>
          </a:p>
          <a:p>
            <a:pPr eaLnBrk="1" hangingPunct="1">
              <a:lnSpc>
                <a:spcPct val="90000"/>
              </a:lnSpc>
            </a:pPr>
            <a:r>
              <a:rPr lang="en-US" altLang="ko-KR" sz="1000" smtClean="0">
                <a:latin typeface="Arial" pitchFamily="34" charset="0"/>
                <a:ea typeface="굴림" pitchFamily="50" charset="-127"/>
              </a:rPr>
              <a:t>The simulation model is sensitive to the dynamic flow of  real mental health systems in assuming that, as services are given, some consumers will improve in functioning, while others will deteriorate or remain static.  As consumer functioning fluctuates, the model generates information about who is using resources, how they are responding to the treatments available, and how these shifts affect the overall cost of the system.</a:t>
            </a:r>
          </a:p>
          <a:p>
            <a:pPr eaLnBrk="1" hangingPunct="1">
              <a:lnSpc>
                <a:spcPct val="90000"/>
              </a:lnSpc>
            </a:pPr>
            <a:endParaRPr lang="en-US" altLang="ko-KR" sz="1000" smtClean="0">
              <a:latin typeface="Arial" pitchFamily="34" charset="0"/>
              <a:ea typeface="굴림" pitchFamily="50" charset="-127"/>
            </a:endParaRPr>
          </a:p>
          <a:p>
            <a:pPr eaLnBrk="1" hangingPunct="1">
              <a:lnSpc>
                <a:spcPct val="90000"/>
              </a:lnSpc>
            </a:pPr>
            <a:r>
              <a:rPr lang="en-US" altLang="ko-KR" sz="1000" smtClean="0">
                <a:latin typeface="Arial" pitchFamily="34" charset="0"/>
                <a:ea typeface="굴림" pitchFamily="50" charset="-127"/>
              </a:rPr>
              <a:t>These </a:t>
            </a:r>
            <a:r>
              <a:rPr lang="en-US" altLang="ko-KR" sz="1000" smtClean="0">
                <a:latin typeface="Comic Sans MS" pitchFamily="66" charset="0"/>
                <a:ea typeface="굴림" pitchFamily="50" charset="-127"/>
              </a:rPr>
              <a:t>Markov</a:t>
            </a:r>
            <a:r>
              <a:rPr lang="en-US" altLang="ko-KR" sz="1000" smtClean="0">
                <a:latin typeface="Arial" pitchFamily="34" charset="0"/>
                <a:ea typeface="굴림" pitchFamily="50" charset="-127"/>
              </a:rPr>
              <a:t> transition rates are a result of synthesizing the evaluation literature of mental health systems.  </a:t>
            </a:r>
          </a:p>
          <a:p>
            <a:pPr eaLnBrk="1" hangingPunct="1">
              <a:lnSpc>
                <a:spcPct val="90000"/>
              </a:lnSpc>
            </a:pPr>
            <a:endParaRPr lang="en-US" altLang="ko-KR" sz="1000" smtClean="0">
              <a:latin typeface="Arial" pitchFamily="34" charset="0"/>
              <a:ea typeface="굴림" pitchFamily="50" charset="-127"/>
            </a:endParaRPr>
          </a:p>
          <a:p>
            <a:pPr eaLnBrk="1" hangingPunct="1">
              <a:lnSpc>
                <a:spcPct val="90000"/>
              </a:lnSpc>
            </a:pPr>
            <a:r>
              <a:rPr lang="en-US" altLang="ko-KR" sz="1000" smtClean="0">
                <a:latin typeface="Arial" pitchFamily="34" charset="0"/>
                <a:ea typeface="굴림" pitchFamily="50" charset="-127"/>
              </a:rPr>
              <a:t>This was not shown on the animation, however, the transition rates also take into account that people leave the service system for a variety of reasons.  It is possible they could die or disappear from the system because of moving out of the area, dissatisfaction with the services, eligibility issues, etc.  The model takes these movements out of the system into consideration.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a:spcBef>
                <a:spcPct val="0"/>
              </a:spcBef>
            </a:pPr>
            <a:endParaRPr lang="ko-KR" altLang="ko-KR" smtClean="0">
              <a:latin typeface="Arial" pitchFamily="34" charset="0"/>
            </a:endParaRPr>
          </a:p>
        </p:txBody>
      </p:sp>
      <p:sp>
        <p:nvSpPr>
          <p:cNvPr id="36868" name="Slide Number Placeholder 3"/>
          <p:cNvSpPr>
            <a:spLocks noGrp="1"/>
          </p:cNvSpPr>
          <p:nvPr>
            <p:ph type="sldNum" sz="quarter" idx="5"/>
          </p:nvPr>
        </p:nvSpPr>
        <p:spPr>
          <a:noFill/>
        </p:spPr>
        <p:txBody>
          <a:bodyPr/>
          <a:lstStyle/>
          <a:p>
            <a:fld id="{B8906EA9-73E9-4E7C-97F0-3DC4B2B4927B}" type="slidenum">
              <a:rPr lang="en-US" altLang="ko-KR"/>
              <a:pPr/>
              <a:t>18</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23C56A-2436-40EE-AF4D-DB5181BA60B0}" type="slidenum">
              <a:rPr lang="en-US" altLang="ko-KR" smtClean="0"/>
              <a:pPr/>
              <a:t>19</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23C56A-2436-40EE-AF4D-DB5181BA60B0}" type="slidenum">
              <a:rPr lang="en-US" altLang="ko-KR" smtClean="0"/>
              <a:pPr/>
              <a:t>2</a:t>
            </a:fld>
            <a:endParaRPr lang="en-US" altLang="ko-K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25604" name="Slide Number Placeholder 3"/>
          <p:cNvSpPr>
            <a:spLocks noGrp="1"/>
          </p:cNvSpPr>
          <p:nvPr>
            <p:ph type="sldNum" sz="quarter" idx="5"/>
          </p:nvPr>
        </p:nvSpPr>
        <p:spPr>
          <a:noFill/>
        </p:spPr>
        <p:txBody>
          <a:bodyPr/>
          <a:lstStyle/>
          <a:p>
            <a:fld id="{1AF0317C-F3A5-4BB9-B284-331696824808}" type="slidenum">
              <a:rPr lang="en-US" altLang="ko-KR"/>
              <a:pPr/>
              <a:t>20</a:t>
            </a:fld>
            <a:endParaRPr lang="en-US"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8EC29D9F-F252-40F5-91C3-B01922924625}" type="slidenum">
              <a:rPr lang="en-US" altLang="ko-KR"/>
              <a:pPr/>
              <a:t>21</a:t>
            </a:fld>
            <a:endParaRPr lang="en-US"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23C56A-2436-40EE-AF4D-DB5181BA60B0}" type="slidenum">
              <a:rPr lang="en-US" altLang="ko-KR" smtClean="0"/>
              <a:pPr/>
              <a:t>22</a:t>
            </a:fld>
            <a:endParaRPr lang="en-US"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37892" name="Slide Number Placeholder 3"/>
          <p:cNvSpPr>
            <a:spLocks noGrp="1"/>
          </p:cNvSpPr>
          <p:nvPr>
            <p:ph type="sldNum" sz="quarter" idx="5"/>
          </p:nvPr>
        </p:nvSpPr>
        <p:spPr>
          <a:noFill/>
        </p:spPr>
        <p:txBody>
          <a:bodyPr/>
          <a:lstStyle/>
          <a:p>
            <a:fld id="{84B377B1-B870-40B5-930F-A573175FC8F7}" type="slidenum">
              <a:rPr lang="en-US" altLang="ko-KR"/>
              <a:pPr/>
              <a:t>23</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923C56A-2436-40EE-AF4D-DB5181BA60B0}" type="slidenum">
              <a:rPr lang="en-US" altLang="ko-KR" smtClean="0"/>
              <a:pPr/>
              <a:t>3</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FF045C0-94DA-44FD-BBD5-BF402971110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24580" name="Slide Number Placeholder 3"/>
          <p:cNvSpPr>
            <a:spLocks noGrp="1"/>
          </p:cNvSpPr>
          <p:nvPr>
            <p:ph type="sldNum" sz="quarter" idx="5"/>
          </p:nvPr>
        </p:nvSpPr>
        <p:spPr>
          <a:noFill/>
        </p:spPr>
        <p:txBody>
          <a:bodyPr/>
          <a:lstStyle/>
          <a:p>
            <a:fld id="{FC3A8A41-9904-4989-9146-AB814BDF7F8F}" type="slidenum">
              <a:rPr lang="en-US" altLang="ko-KR"/>
              <a:pPr/>
              <a:t>5</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latin typeface="Arial" pitchFamily="34" charset="0"/>
            </a:endParaRPr>
          </a:p>
        </p:txBody>
      </p:sp>
      <p:sp>
        <p:nvSpPr>
          <p:cNvPr id="38916" name="Slide Number Placeholder 3"/>
          <p:cNvSpPr>
            <a:spLocks noGrp="1"/>
          </p:cNvSpPr>
          <p:nvPr>
            <p:ph type="sldNum" sz="quarter" idx="5"/>
          </p:nvPr>
        </p:nvSpPr>
        <p:spPr>
          <a:noFill/>
        </p:spPr>
        <p:txBody>
          <a:bodyPr/>
          <a:lstStyle/>
          <a:p>
            <a:fld id="{A1A57DB8-B741-4837-BB07-DBD3E9CDC6C4}" type="slidenum">
              <a:rPr lang="en-US" smtClean="0">
                <a:latin typeface="Arial" pitchFamily="34" charset="0"/>
              </a: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26628" name="Slide Number Placeholder 3"/>
          <p:cNvSpPr>
            <a:spLocks noGrp="1"/>
          </p:cNvSpPr>
          <p:nvPr>
            <p:ph type="sldNum" sz="quarter" idx="5"/>
          </p:nvPr>
        </p:nvSpPr>
        <p:spPr>
          <a:noFill/>
        </p:spPr>
        <p:txBody>
          <a:bodyPr/>
          <a:lstStyle/>
          <a:p>
            <a:fld id="{5A0EDF13-2443-4B8C-9E0F-FB56958499EB}" type="slidenum">
              <a:rPr lang="en-US" altLang="ko-KR"/>
              <a:pPr/>
              <a:t>7</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endParaRPr lang="ko-KR" altLang="ko-KR" smtClean="0">
              <a:latin typeface="Arial" pitchFamily="34" charset="0"/>
            </a:endParaRPr>
          </a:p>
        </p:txBody>
      </p:sp>
      <p:sp>
        <p:nvSpPr>
          <p:cNvPr id="27652" name="Slide Number Placeholder 3"/>
          <p:cNvSpPr>
            <a:spLocks noGrp="1"/>
          </p:cNvSpPr>
          <p:nvPr>
            <p:ph type="sldNum" sz="quarter" idx="5"/>
          </p:nvPr>
        </p:nvSpPr>
        <p:spPr>
          <a:noFill/>
        </p:spPr>
        <p:txBody>
          <a:bodyPr/>
          <a:lstStyle/>
          <a:p>
            <a:fld id="{C6C6B2F7-EBAC-4B1F-89C5-02AF0F6D8867}" type="slidenum">
              <a:rPr lang="en-US" altLang="ko-KR"/>
              <a:pPr/>
              <a:t>8</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latin typeface="Arial" pitchFamily="34" charset="0"/>
            </a:endParaRPr>
          </a:p>
        </p:txBody>
      </p:sp>
      <p:sp>
        <p:nvSpPr>
          <p:cNvPr id="39940" name="Slide Number Placeholder 3"/>
          <p:cNvSpPr>
            <a:spLocks noGrp="1"/>
          </p:cNvSpPr>
          <p:nvPr>
            <p:ph type="sldNum" sz="quarter" idx="5"/>
          </p:nvPr>
        </p:nvSpPr>
        <p:spPr>
          <a:noFill/>
        </p:spPr>
        <p:txBody>
          <a:bodyPr/>
          <a:lstStyle/>
          <a:p>
            <a:fld id="{E76BD31B-C670-42DC-9972-BA0FF7E167AB}" type="slidenum">
              <a:rPr lang="en-US" smtClean="0">
                <a:latin typeface="Arial" pitchFamily="34" charset="0"/>
              </a:rPr>
              <a:pPr/>
              <a:t>9</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6" name="Rectangle 1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17"/>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11" name="Group 29"/>
          <p:cNvGrpSpPr>
            <a:grpSpLocks noChangeAspect="1"/>
          </p:cNvGrpSpPr>
          <p:nvPr userDrawn="1"/>
        </p:nvGrpSpPr>
        <p:grpSpPr bwMode="auto">
          <a:xfrm>
            <a:off x="6781800" y="5387975"/>
            <a:ext cx="2209800" cy="1458913"/>
            <a:chOff x="3746" y="3286"/>
            <a:chExt cx="537" cy="354"/>
          </a:xfrm>
        </p:grpSpPr>
        <p:sp>
          <p:nvSpPr>
            <p:cNvPr id="12" name="Freeform 30"/>
            <p:cNvSpPr>
              <a:spLocks noChangeAspect="1"/>
            </p:cNvSpPr>
            <p:nvPr userDrawn="1"/>
          </p:nvSpPr>
          <p:spPr bwMode="auto">
            <a:xfrm>
              <a:off x="3901" y="3286"/>
              <a:ext cx="382" cy="354"/>
            </a:xfrm>
            <a:custGeom>
              <a:avLst/>
              <a:gdLst/>
              <a:ahLst/>
              <a:cxnLst>
                <a:cxn ang="0">
                  <a:pos x="707" y="1"/>
                </a:cxn>
                <a:cxn ang="0">
                  <a:pos x="696" y="583"/>
                </a:cxn>
                <a:cxn ang="0">
                  <a:pos x="578" y="311"/>
                </a:cxn>
                <a:cxn ang="0">
                  <a:pos x="646" y="231"/>
                </a:cxn>
                <a:cxn ang="0">
                  <a:pos x="656" y="143"/>
                </a:cxn>
                <a:cxn ang="0">
                  <a:pos x="619" y="63"/>
                </a:cxn>
                <a:cxn ang="0">
                  <a:pos x="565" y="18"/>
                </a:cxn>
                <a:cxn ang="0">
                  <a:pos x="461" y="0"/>
                </a:cxn>
                <a:cxn ang="0">
                  <a:pos x="443" y="0"/>
                </a:cxn>
                <a:cxn ang="0">
                  <a:pos x="418" y="0"/>
                </a:cxn>
                <a:cxn ang="0">
                  <a:pos x="403" y="0"/>
                </a:cxn>
                <a:cxn ang="0">
                  <a:pos x="390" y="0"/>
                </a:cxn>
                <a:cxn ang="0">
                  <a:pos x="370" y="0"/>
                </a:cxn>
                <a:cxn ang="0">
                  <a:pos x="292" y="259"/>
                </a:cxn>
                <a:cxn ang="0">
                  <a:pos x="263" y="273"/>
                </a:cxn>
                <a:cxn ang="0">
                  <a:pos x="193" y="259"/>
                </a:cxn>
                <a:cxn ang="0">
                  <a:pos x="152" y="211"/>
                </a:cxn>
                <a:cxn ang="0">
                  <a:pos x="147" y="132"/>
                </a:cxn>
                <a:cxn ang="0">
                  <a:pos x="179" y="87"/>
                </a:cxn>
                <a:cxn ang="0">
                  <a:pos x="248" y="61"/>
                </a:cxn>
                <a:cxn ang="0">
                  <a:pos x="252" y="5"/>
                </a:cxn>
                <a:cxn ang="0">
                  <a:pos x="185" y="12"/>
                </a:cxn>
                <a:cxn ang="0">
                  <a:pos x="124" y="55"/>
                </a:cxn>
                <a:cxn ang="0">
                  <a:pos x="86" y="129"/>
                </a:cxn>
                <a:cxn ang="0">
                  <a:pos x="83" y="198"/>
                </a:cxn>
                <a:cxn ang="0">
                  <a:pos x="116" y="269"/>
                </a:cxn>
                <a:cxn ang="0">
                  <a:pos x="167" y="313"/>
                </a:cxn>
                <a:cxn ang="0">
                  <a:pos x="238" y="335"/>
                </a:cxn>
                <a:cxn ang="0">
                  <a:pos x="328" y="313"/>
                </a:cxn>
                <a:cxn ang="0">
                  <a:pos x="377" y="317"/>
                </a:cxn>
                <a:cxn ang="0">
                  <a:pos x="427" y="394"/>
                </a:cxn>
                <a:cxn ang="0">
                  <a:pos x="433" y="505"/>
                </a:cxn>
                <a:cxn ang="0">
                  <a:pos x="367" y="606"/>
                </a:cxn>
                <a:cxn ang="0">
                  <a:pos x="306" y="638"/>
                </a:cxn>
                <a:cxn ang="0">
                  <a:pos x="204" y="641"/>
                </a:cxn>
                <a:cxn ang="0">
                  <a:pos x="115" y="591"/>
                </a:cxn>
                <a:cxn ang="0">
                  <a:pos x="72" y="522"/>
                </a:cxn>
                <a:cxn ang="0">
                  <a:pos x="60" y="238"/>
                </a:cxn>
                <a:cxn ang="0">
                  <a:pos x="1" y="445"/>
                </a:cxn>
                <a:cxn ang="0">
                  <a:pos x="30" y="572"/>
                </a:cxn>
                <a:cxn ang="0">
                  <a:pos x="86" y="644"/>
                </a:cxn>
                <a:cxn ang="0">
                  <a:pos x="196" y="700"/>
                </a:cxn>
                <a:cxn ang="0">
                  <a:pos x="275" y="704"/>
                </a:cxn>
                <a:cxn ang="0">
                  <a:pos x="344" y="687"/>
                </a:cxn>
                <a:cxn ang="0">
                  <a:pos x="422" y="637"/>
                </a:cxn>
                <a:cxn ang="0">
                  <a:pos x="479" y="554"/>
                </a:cxn>
                <a:cxn ang="0">
                  <a:pos x="495" y="412"/>
                </a:cxn>
                <a:cxn ang="0">
                  <a:pos x="455" y="315"/>
                </a:cxn>
                <a:cxn ang="0">
                  <a:pos x="389" y="249"/>
                </a:cxn>
                <a:cxn ang="0">
                  <a:pos x="362" y="60"/>
                </a:cxn>
                <a:cxn ang="0">
                  <a:pos x="523" y="66"/>
                </a:cxn>
                <a:cxn ang="0">
                  <a:pos x="580" y="111"/>
                </a:cxn>
                <a:cxn ang="0">
                  <a:pos x="598" y="165"/>
                </a:cxn>
                <a:cxn ang="0">
                  <a:pos x="585" y="220"/>
                </a:cxn>
                <a:cxn ang="0">
                  <a:pos x="516" y="271"/>
                </a:cxn>
                <a:cxn ang="0">
                  <a:pos x="491" y="307"/>
                </a:cxn>
                <a:cxn ang="0">
                  <a:pos x="694" y="695"/>
                </a:cxn>
                <a:cxn ang="0">
                  <a:pos x="762" y="705"/>
                </a:cxn>
              </a:cxnLst>
              <a:rect l="0" t="0" r="r" b="b"/>
              <a:pathLst>
                <a:path w="765" h="707">
                  <a:moveTo>
                    <a:pt x="762" y="2"/>
                  </a:moveTo>
                  <a:lnTo>
                    <a:pt x="762" y="2"/>
                  </a:lnTo>
                  <a:lnTo>
                    <a:pt x="756" y="1"/>
                  </a:lnTo>
                  <a:lnTo>
                    <a:pt x="750" y="1"/>
                  </a:lnTo>
                  <a:lnTo>
                    <a:pt x="736" y="1"/>
                  </a:lnTo>
                  <a:lnTo>
                    <a:pt x="722" y="1"/>
                  </a:lnTo>
                  <a:lnTo>
                    <a:pt x="709" y="1"/>
                  </a:lnTo>
                  <a:lnTo>
                    <a:pt x="709" y="1"/>
                  </a:lnTo>
                  <a:lnTo>
                    <a:pt x="707" y="1"/>
                  </a:lnTo>
                  <a:lnTo>
                    <a:pt x="705" y="2"/>
                  </a:lnTo>
                  <a:lnTo>
                    <a:pt x="702" y="3"/>
                  </a:lnTo>
                  <a:lnTo>
                    <a:pt x="701" y="4"/>
                  </a:lnTo>
                  <a:lnTo>
                    <a:pt x="701" y="4"/>
                  </a:lnTo>
                  <a:lnTo>
                    <a:pt x="700" y="148"/>
                  </a:lnTo>
                  <a:lnTo>
                    <a:pt x="700" y="294"/>
                  </a:lnTo>
                  <a:lnTo>
                    <a:pt x="698" y="583"/>
                  </a:lnTo>
                  <a:lnTo>
                    <a:pt x="698" y="583"/>
                  </a:lnTo>
                  <a:lnTo>
                    <a:pt x="696" y="583"/>
                  </a:lnTo>
                  <a:lnTo>
                    <a:pt x="695" y="583"/>
                  </a:lnTo>
                  <a:lnTo>
                    <a:pt x="695" y="583"/>
                  </a:lnTo>
                  <a:lnTo>
                    <a:pt x="620" y="455"/>
                  </a:lnTo>
                  <a:lnTo>
                    <a:pt x="583" y="390"/>
                  </a:lnTo>
                  <a:lnTo>
                    <a:pt x="549" y="326"/>
                  </a:lnTo>
                  <a:lnTo>
                    <a:pt x="549" y="326"/>
                  </a:lnTo>
                  <a:lnTo>
                    <a:pt x="556" y="321"/>
                  </a:lnTo>
                  <a:lnTo>
                    <a:pt x="563" y="318"/>
                  </a:lnTo>
                  <a:lnTo>
                    <a:pt x="578" y="311"/>
                  </a:lnTo>
                  <a:lnTo>
                    <a:pt x="578" y="311"/>
                  </a:lnTo>
                  <a:lnTo>
                    <a:pt x="594" y="299"/>
                  </a:lnTo>
                  <a:lnTo>
                    <a:pt x="609" y="287"/>
                  </a:lnTo>
                  <a:lnTo>
                    <a:pt x="609" y="287"/>
                  </a:lnTo>
                  <a:lnTo>
                    <a:pt x="622" y="271"/>
                  </a:lnTo>
                  <a:lnTo>
                    <a:pt x="634" y="255"/>
                  </a:lnTo>
                  <a:lnTo>
                    <a:pt x="634" y="255"/>
                  </a:lnTo>
                  <a:lnTo>
                    <a:pt x="640" y="243"/>
                  </a:lnTo>
                  <a:lnTo>
                    <a:pt x="646" y="231"/>
                  </a:lnTo>
                  <a:lnTo>
                    <a:pt x="646" y="231"/>
                  </a:lnTo>
                  <a:lnTo>
                    <a:pt x="650" y="219"/>
                  </a:lnTo>
                  <a:lnTo>
                    <a:pt x="653" y="205"/>
                  </a:lnTo>
                  <a:lnTo>
                    <a:pt x="658" y="179"/>
                  </a:lnTo>
                  <a:lnTo>
                    <a:pt x="658" y="179"/>
                  </a:lnTo>
                  <a:lnTo>
                    <a:pt x="657" y="170"/>
                  </a:lnTo>
                  <a:lnTo>
                    <a:pt x="657" y="162"/>
                  </a:lnTo>
                  <a:lnTo>
                    <a:pt x="657" y="152"/>
                  </a:lnTo>
                  <a:lnTo>
                    <a:pt x="656" y="143"/>
                  </a:lnTo>
                  <a:lnTo>
                    <a:pt x="656" y="143"/>
                  </a:lnTo>
                  <a:lnTo>
                    <a:pt x="653" y="131"/>
                  </a:lnTo>
                  <a:lnTo>
                    <a:pt x="650" y="118"/>
                  </a:lnTo>
                  <a:lnTo>
                    <a:pt x="650" y="118"/>
                  </a:lnTo>
                  <a:lnTo>
                    <a:pt x="643" y="100"/>
                  </a:lnTo>
                  <a:lnTo>
                    <a:pt x="635" y="83"/>
                  </a:lnTo>
                  <a:lnTo>
                    <a:pt x="635" y="83"/>
                  </a:lnTo>
                  <a:lnTo>
                    <a:pt x="627" y="73"/>
                  </a:lnTo>
                  <a:lnTo>
                    <a:pt x="619" y="63"/>
                  </a:lnTo>
                  <a:lnTo>
                    <a:pt x="610" y="53"/>
                  </a:lnTo>
                  <a:lnTo>
                    <a:pt x="601" y="42"/>
                  </a:lnTo>
                  <a:lnTo>
                    <a:pt x="601" y="42"/>
                  </a:lnTo>
                  <a:lnTo>
                    <a:pt x="594" y="37"/>
                  </a:lnTo>
                  <a:lnTo>
                    <a:pt x="588" y="32"/>
                  </a:lnTo>
                  <a:lnTo>
                    <a:pt x="580" y="27"/>
                  </a:lnTo>
                  <a:lnTo>
                    <a:pt x="573" y="23"/>
                  </a:lnTo>
                  <a:lnTo>
                    <a:pt x="573" y="23"/>
                  </a:lnTo>
                  <a:lnTo>
                    <a:pt x="565" y="18"/>
                  </a:lnTo>
                  <a:lnTo>
                    <a:pt x="555" y="14"/>
                  </a:lnTo>
                  <a:lnTo>
                    <a:pt x="536" y="7"/>
                  </a:lnTo>
                  <a:lnTo>
                    <a:pt x="536" y="7"/>
                  </a:lnTo>
                  <a:lnTo>
                    <a:pt x="519" y="3"/>
                  </a:lnTo>
                  <a:lnTo>
                    <a:pt x="504" y="1"/>
                  </a:lnTo>
                  <a:lnTo>
                    <a:pt x="489" y="0"/>
                  </a:lnTo>
                  <a:lnTo>
                    <a:pt x="472" y="0"/>
                  </a:lnTo>
                  <a:lnTo>
                    <a:pt x="472" y="0"/>
                  </a:lnTo>
                  <a:lnTo>
                    <a:pt x="461" y="0"/>
                  </a:lnTo>
                  <a:lnTo>
                    <a:pt x="449" y="0"/>
                  </a:lnTo>
                  <a:lnTo>
                    <a:pt x="449" y="0"/>
                  </a:lnTo>
                  <a:lnTo>
                    <a:pt x="449" y="0"/>
                  </a:lnTo>
                  <a:lnTo>
                    <a:pt x="447" y="0"/>
                  </a:lnTo>
                  <a:lnTo>
                    <a:pt x="446" y="0"/>
                  </a:lnTo>
                  <a:lnTo>
                    <a:pt x="445" y="1"/>
                  </a:lnTo>
                  <a:lnTo>
                    <a:pt x="443" y="0"/>
                  </a:lnTo>
                  <a:lnTo>
                    <a:pt x="443" y="0"/>
                  </a:lnTo>
                  <a:lnTo>
                    <a:pt x="443" y="0"/>
                  </a:lnTo>
                  <a:lnTo>
                    <a:pt x="441" y="0"/>
                  </a:lnTo>
                  <a:lnTo>
                    <a:pt x="440" y="0"/>
                  </a:lnTo>
                  <a:lnTo>
                    <a:pt x="438" y="1"/>
                  </a:lnTo>
                  <a:lnTo>
                    <a:pt x="437" y="0"/>
                  </a:lnTo>
                  <a:lnTo>
                    <a:pt x="437" y="0"/>
                  </a:lnTo>
                  <a:lnTo>
                    <a:pt x="437" y="0"/>
                  </a:lnTo>
                  <a:lnTo>
                    <a:pt x="430" y="0"/>
                  </a:lnTo>
                  <a:lnTo>
                    <a:pt x="425" y="0"/>
                  </a:lnTo>
                  <a:lnTo>
                    <a:pt x="418" y="0"/>
                  </a:lnTo>
                  <a:lnTo>
                    <a:pt x="413" y="0"/>
                  </a:lnTo>
                  <a:lnTo>
                    <a:pt x="413" y="0"/>
                  </a:lnTo>
                  <a:lnTo>
                    <a:pt x="413" y="0"/>
                  </a:lnTo>
                  <a:lnTo>
                    <a:pt x="410" y="0"/>
                  </a:lnTo>
                  <a:lnTo>
                    <a:pt x="407" y="0"/>
                  </a:lnTo>
                  <a:lnTo>
                    <a:pt x="407" y="0"/>
                  </a:lnTo>
                  <a:lnTo>
                    <a:pt x="407" y="0"/>
                  </a:lnTo>
                  <a:lnTo>
                    <a:pt x="405" y="0"/>
                  </a:lnTo>
                  <a:lnTo>
                    <a:pt x="403" y="0"/>
                  </a:lnTo>
                  <a:lnTo>
                    <a:pt x="402" y="1"/>
                  </a:lnTo>
                  <a:lnTo>
                    <a:pt x="399" y="0"/>
                  </a:lnTo>
                  <a:lnTo>
                    <a:pt x="399" y="0"/>
                  </a:lnTo>
                  <a:lnTo>
                    <a:pt x="399" y="0"/>
                  </a:lnTo>
                  <a:lnTo>
                    <a:pt x="394" y="0"/>
                  </a:lnTo>
                  <a:lnTo>
                    <a:pt x="392" y="1"/>
                  </a:lnTo>
                  <a:lnTo>
                    <a:pt x="390" y="0"/>
                  </a:lnTo>
                  <a:lnTo>
                    <a:pt x="390" y="0"/>
                  </a:lnTo>
                  <a:lnTo>
                    <a:pt x="390" y="0"/>
                  </a:lnTo>
                  <a:lnTo>
                    <a:pt x="387" y="1"/>
                  </a:lnTo>
                  <a:lnTo>
                    <a:pt x="384" y="1"/>
                  </a:lnTo>
                  <a:lnTo>
                    <a:pt x="377" y="0"/>
                  </a:lnTo>
                  <a:lnTo>
                    <a:pt x="377" y="0"/>
                  </a:lnTo>
                  <a:lnTo>
                    <a:pt x="377" y="0"/>
                  </a:lnTo>
                  <a:lnTo>
                    <a:pt x="373" y="0"/>
                  </a:lnTo>
                  <a:lnTo>
                    <a:pt x="370" y="0"/>
                  </a:lnTo>
                  <a:lnTo>
                    <a:pt x="370" y="0"/>
                  </a:lnTo>
                  <a:lnTo>
                    <a:pt x="370" y="0"/>
                  </a:lnTo>
                  <a:lnTo>
                    <a:pt x="352" y="1"/>
                  </a:lnTo>
                  <a:lnTo>
                    <a:pt x="334" y="0"/>
                  </a:lnTo>
                  <a:lnTo>
                    <a:pt x="314" y="0"/>
                  </a:lnTo>
                  <a:lnTo>
                    <a:pt x="296" y="1"/>
                  </a:lnTo>
                  <a:lnTo>
                    <a:pt x="296" y="1"/>
                  </a:lnTo>
                  <a:lnTo>
                    <a:pt x="294" y="4"/>
                  </a:lnTo>
                  <a:lnTo>
                    <a:pt x="293" y="7"/>
                  </a:lnTo>
                  <a:lnTo>
                    <a:pt x="293" y="7"/>
                  </a:lnTo>
                  <a:lnTo>
                    <a:pt x="292" y="259"/>
                  </a:lnTo>
                  <a:lnTo>
                    <a:pt x="292" y="259"/>
                  </a:lnTo>
                  <a:lnTo>
                    <a:pt x="291" y="261"/>
                  </a:lnTo>
                  <a:lnTo>
                    <a:pt x="291" y="262"/>
                  </a:lnTo>
                  <a:lnTo>
                    <a:pt x="290" y="264"/>
                  </a:lnTo>
                  <a:lnTo>
                    <a:pt x="289" y="265"/>
                  </a:lnTo>
                  <a:lnTo>
                    <a:pt x="289" y="265"/>
                  </a:lnTo>
                  <a:lnTo>
                    <a:pt x="281" y="269"/>
                  </a:lnTo>
                  <a:lnTo>
                    <a:pt x="272" y="272"/>
                  </a:lnTo>
                  <a:lnTo>
                    <a:pt x="263" y="273"/>
                  </a:lnTo>
                  <a:lnTo>
                    <a:pt x="255" y="274"/>
                  </a:lnTo>
                  <a:lnTo>
                    <a:pt x="255" y="274"/>
                  </a:lnTo>
                  <a:lnTo>
                    <a:pt x="241" y="273"/>
                  </a:lnTo>
                  <a:lnTo>
                    <a:pt x="234" y="273"/>
                  </a:lnTo>
                  <a:lnTo>
                    <a:pt x="227" y="272"/>
                  </a:lnTo>
                  <a:lnTo>
                    <a:pt x="227" y="272"/>
                  </a:lnTo>
                  <a:lnTo>
                    <a:pt x="217" y="270"/>
                  </a:lnTo>
                  <a:lnTo>
                    <a:pt x="209" y="266"/>
                  </a:lnTo>
                  <a:lnTo>
                    <a:pt x="193" y="259"/>
                  </a:lnTo>
                  <a:lnTo>
                    <a:pt x="193" y="259"/>
                  </a:lnTo>
                  <a:lnTo>
                    <a:pt x="183" y="250"/>
                  </a:lnTo>
                  <a:lnTo>
                    <a:pt x="171" y="242"/>
                  </a:lnTo>
                  <a:lnTo>
                    <a:pt x="171" y="242"/>
                  </a:lnTo>
                  <a:lnTo>
                    <a:pt x="163" y="231"/>
                  </a:lnTo>
                  <a:lnTo>
                    <a:pt x="159" y="225"/>
                  </a:lnTo>
                  <a:lnTo>
                    <a:pt x="156" y="220"/>
                  </a:lnTo>
                  <a:lnTo>
                    <a:pt x="156" y="220"/>
                  </a:lnTo>
                  <a:lnTo>
                    <a:pt x="152" y="211"/>
                  </a:lnTo>
                  <a:lnTo>
                    <a:pt x="148" y="203"/>
                  </a:lnTo>
                  <a:lnTo>
                    <a:pt x="143" y="186"/>
                  </a:lnTo>
                  <a:lnTo>
                    <a:pt x="143" y="186"/>
                  </a:lnTo>
                  <a:lnTo>
                    <a:pt x="142" y="175"/>
                  </a:lnTo>
                  <a:lnTo>
                    <a:pt x="142" y="163"/>
                  </a:lnTo>
                  <a:lnTo>
                    <a:pt x="142" y="150"/>
                  </a:lnTo>
                  <a:lnTo>
                    <a:pt x="145" y="139"/>
                  </a:lnTo>
                  <a:lnTo>
                    <a:pt x="145" y="139"/>
                  </a:lnTo>
                  <a:lnTo>
                    <a:pt x="147" y="132"/>
                  </a:lnTo>
                  <a:lnTo>
                    <a:pt x="150" y="125"/>
                  </a:lnTo>
                  <a:lnTo>
                    <a:pt x="157" y="111"/>
                  </a:lnTo>
                  <a:lnTo>
                    <a:pt x="157" y="111"/>
                  </a:lnTo>
                  <a:lnTo>
                    <a:pt x="161" y="107"/>
                  </a:lnTo>
                  <a:lnTo>
                    <a:pt x="164" y="103"/>
                  </a:lnTo>
                  <a:lnTo>
                    <a:pt x="166" y="97"/>
                  </a:lnTo>
                  <a:lnTo>
                    <a:pt x="170" y="93"/>
                  </a:lnTo>
                  <a:lnTo>
                    <a:pt x="170" y="93"/>
                  </a:lnTo>
                  <a:lnTo>
                    <a:pt x="179" y="87"/>
                  </a:lnTo>
                  <a:lnTo>
                    <a:pt x="186" y="81"/>
                  </a:lnTo>
                  <a:lnTo>
                    <a:pt x="193" y="75"/>
                  </a:lnTo>
                  <a:lnTo>
                    <a:pt x="201" y="71"/>
                  </a:lnTo>
                  <a:lnTo>
                    <a:pt x="201" y="71"/>
                  </a:lnTo>
                  <a:lnTo>
                    <a:pt x="213" y="67"/>
                  </a:lnTo>
                  <a:lnTo>
                    <a:pt x="224" y="64"/>
                  </a:lnTo>
                  <a:lnTo>
                    <a:pt x="236" y="61"/>
                  </a:lnTo>
                  <a:lnTo>
                    <a:pt x="242" y="61"/>
                  </a:lnTo>
                  <a:lnTo>
                    <a:pt x="248" y="61"/>
                  </a:lnTo>
                  <a:lnTo>
                    <a:pt x="248" y="61"/>
                  </a:lnTo>
                  <a:lnTo>
                    <a:pt x="250" y="60"/>
                  </a:lnTo>
                  <a:lnTo>
                    <a:pt x="250" y="59"/>
                  </a:lnTo>
                  <a:lnTo>
                    <a:pt x="251" y="58"/>
                  </a:lnTo>
                  <a:lnTo>
                    <a:pt x="252" y="56"/>
                  </a:lnTo>
                  <a:lnTo>
                    <a:pt x="252" y="56"/>
                  </a:lnTo>
                  <a:lnTo>
                    <a:pt x="252" y="30"/>
                  </a:lnTo>
                  <a:lnTo>
                    <a:pt x="252" y="5"/>
                  </a:lnTo>
                  <a:lnTo>
                    <a:pt x="252" y="5"/>
                  </a:lnTo>
                  <a:lnTo>
                    <a:pt x="251" y="4"/>
                  </a:lnTo>
                  <a:lnTo>
                    <a:pt x="250" y="3"/>
                  </a:lnTo>
                  <a:lnTo>
                    <a:pt x="249" y="2"/>
                  </a:lnTo>
                  <a:lnTo>
                    <a:pt x="248" y="1"/>
                  </a:lnTo>
                  <a:lnTo>
                    <a:pt x="227" y="1"/>
                  </a:lnTo>
                  <a:lnTo>
                    <a:pt x="227" y="1"/>
                  </a:lnTo>
                  <a:lnTo>
                    <a:pt x="212" y="3"/>
                  </a:lnTo>
                  <a:lnTo>
                    <a:pt x="199" y="7"/>
                  </a:lnTo>
                  <a:lnTo>
                    <a:pt x="185" y="12"/>
                  </a:lnTo>
                  <a:lnTo>
                    <a:pt x="172" y="17"/>
                  </a:lnTo>
                  <a:lnTo>
                    <a:pt x="172" y="17"/>
                  </a:lnTo>
                  <a:lnTo>
                    <a:pt x="164" y="21"/>
                  </a:lnTo>
                  <a:lnTo>
                    <a:pt x="157" y="26"/>
                  </a:lnTo>
                  <a:lnTo>
                    <a:pt x="151" y="31"/>
                  </a:lnTo>
                  <a:lnTo>
                    <a:pt x="144" y="36"/>
                  </a:lnTo>
                  <a:lnTo>
                    <a:pt x="144" y="36"/>
                  </a:lnTo>
                  <a:lnTo>
                    <a:pt x="134" y="46"/>
                  </a:lnTo>
                  <a:lnTo>
                    <a:pt x="124" y="55"/>
                  </a:lnTo>
                  <a:lnTo>
                    <a:pt x="124" y="55"/>
                  </a:lnTo>
                  <a:lnTo>
                    <a:pt x="119" y="62"/>
                  </a:lnTo>
                  <a:lnTo>
                    <a:pt x="114" y="68"/>
                  </a:lnTo>
                  <a:lnTo>
                    <a:pt x="109" y="74"/>
                  </a:lnTo>
                  <a:lnTo>
                    <a:pt x="104" y="81"/>
                  </a:lnTo>
                  <a:lnTo>
                    <a:pt x="104" y="81"/>
                  </a:lnTo>
                  <a:lnTo>
                    <a:pt x="93" y="105"/>
                  </a:lnTo>
                  <a:lnTo>
                    <a:pt x="89" y="117"/>
                  </a:lnTo>
                  <a:lnTo>
                    <a:pt x="86" y="129"/>
                  </a:lnTo>
                  <a:lnTo>
                    <a:pt x="86" y="129"/>
                  </a:lnTo>
                  <a:lnTo>
                    <a:pt x="82" y="148"/>
                  </a:lnTo>
                  <a:lnTo>
                    <a:pt x="81" y="168"/>
                  </a:lnTo>
                  <a:lnTo>
                    <a:pt x="81" y="168"/>
                  </a:lnTo>
                  <a:lnTo>
                    <a:pt x="81" y="175"/>
                  </a:lnTo>
                  <a:lnTo>
                    <a:pt x="82" y="183"/>
                  </a:lnTo>
                  <a:lnTo>
                    <a:pt x="83" y="191"/>
                  </a:lnTo>
                  <a:lnTo>
                    <a:pt x="83" y="198"/>
                  </a:lnTo>
                  <a:lnTo>
                    <a:pt x="83" y="198"/>
                  </a:lnTo>
                  <a:lnTo>
                    <a:pt x="92" y="229"/>
                  </a:lnTo>
                  <a:lnTo>
                    <a:pt x="92" y="229"/>
                  </a:lnTo>
                  <a:lnTo>
                    <a:pt x="95" y="236"/>
                  </a:lnTo>
                  <a:lnTo>
                    <a:pt x="100" y="244"/>
                  </a:lnTo>
                  <a:lnTo>
                    <a:pt x="104" y="251"/>
                  </a:lnTo>
                  <a:lnTo>
                    <a:pt x="108" y="259"/>
                  </a:lnTo>
                  <a:lnTo>
                    <a:pt x="108" y="259"/>
                  </a:lnTo>
                  <a:lnTo>
                    <a:pt x="113" y="264"/>
                  </a:lnTo>
                  <a:lnTo>
                    <a:pt x="116" y="269"/>
                  </a:lnTo>
                  <a:lnTo>
                    <a:pt x="120" y="276"/>
                  </a:lnTo>
                  <a:lnTo>
                    <a:pt x="125" y="281"/>
                  </a:lnTo>
                  <a:lnTo>
                    <a:pt x="125" y="281"/>
                  </a:lnTo>
                  <a:lnTo>
                    <a:pt x="137" y="291"/>
                  </a:lnTo>
                  <a:lnTo>
                    <a:pt x="148" y="301"/>
                  </a:lnTo>
                  <a:lnTo>
                    <a:pt x="148" y="301"/>
                  </a:lnTo>
                  <a:lnTo>
                    <a:pt x="155" y="305"/>
                  </a:lnTo>
                  <a:lnTo>
                    <a:pt x="161" y="309"/>
                  </a:lnTo>
                  <a:lnTo>
                    <a:pt x="167" y="313"/>
                  </a:lnTo>
                  <a:lnTo>
                    <a:pt x="173" y="317"/>
                  </a:lnTo>
                  <a:lnTo>
                    <a:pt x="173" y="317"/>
                  </a:lnTo>
                  <a:lnTo>
                    <a:pt x="191" y="324"/>
                  </a:lnTo>
                  <a:lnTo>
                    <a:pt x="199" y="327"/>
                  </a:lnTo>
                  <a:lnTo>
                    <a:pt x="208" y="330"/>
                  </a:lnTo>
                  <a:lnTo>
                    <a:pt x="208" y="330"/>
                  </a:lnTo>
                  <a:lnTo>
                    <a:pt x="223" y="332"/>
                  </a:lnTo>
                  <a:lnTo>
                    <a:pt x="238" y="335"/>
                  </a:lnTo>
                  <a:lnTo>
                    <a:pt x="238" y="335"/>
                  </a:lnTo>
                  <a:lnTo>
                    <a:pt x="253" y="335"/>
                  </a:lnTo>
                  <a:lnTo>
                    <a:pt x="268" y="334"/>
                  </a:lnTo>
                  <a:lnTo>
                    <a:pt x="268" y="334"/>
                  </a:lnTo>
                  <a:lnTo>
                    <a:pt x="277" y="331"/>
                  </a:lnTo>
                  <a:lnTo>
                    <a:pt x="287" y="329"/>
                  </a:lnTo>
                  <a:lnTo>
                    <a:pt x="306" y="324"/>
                  </a:lnTo>
                  <a:lnTo>
                    <a:pt x="306" y="324"/>
                  </a:lnTo>
                  <a:lnTo>
                    <a:pt x="317" y="319"/>
                  </a:lnTo>
                  <a:lnTo>
                    <a:pt x="328" y="313"/>
                  </a:lnTo>
                  <a:lnTo>
                    <a:pt x="339" y="306"/>
                  </a:lnTo>
                  <a:lnTo>
                    <a:pt x="350" y="300"/>
                  </a:lnTo>
                  <a:lnTo>
                    <a:pt x="350" y="300"/>
                  </a:lnTo>
                  <a:lnTo>
                    <a:pt x="351" y="300"/>
                  </a:lnTo>
                  <a:lnTo>
                    <a:pt x="353" y="300"/>
                  </a:lnTo>
                  <a:lnTo>
                    <a:pt x="357" y="302"/>
                  </a:lnTo>
                  <a:lnTo>
                    <a:pt x="357" y="302"/>
                  </a:lnTo>
                  <a:lnTo>
                    <a:pt x="367" y="309"/>
                  </a:lnTo>
                  <a:lnTo>
                    <a:pt x="377" y="317"/>
                  </a:lnTo>
                  <a:lnTo>
                    <a:pt x="396" y="336"/>
                  </a:lnTo>
                  <a:lnTo>
                    <a:pt x="396" y="336"/>
                  </a:lnTo>
                  <a:lnTo>
                    <a:pt x="401" y="343"/>
                  </a:lnTo>
                  <a:lnTo>
                    <a:pt x="405" y="350"/>
                  </a:lnTo>
                  <a:lnTo>
                    <a:pt x="410" y="357"/>
                  </a:lnTo>
                  <a:lnTo>
                    <a:pt x="415" y="365"/>
                  </a:lnTo>
                  <a:lnTo>
                    <a:pt x="415" y="365"/>
                  </a:lnTo>
                  <a:lnTo>
                    <a:pt x="427" y="394"/>
                  </a:lnTo>
                  <a:lnTo>
                    <a:pt x="427" y="394"/>
                  </a:lnTo>
                  <a:lnTo>
                    <a:pt x="434" y="415"/>
                  </a:lnTo>
                  <a:lnTo>
                    <a:pt x="439" y="436"/>
                  </a:lnTo>
                  <a:lnTo>
                    <a:pt x="439" y="436"/>
                  </a:lnTo>
                  <a:lnTo>
                    <a:pt x="439" y="455"/>
                  </a:lnTo>
                  <a:lnTo>
                    <a:pt x="439" y="473"/>
                  </a:lnTo>
                  <a:lnTo>
                    <a:pt x="439" y="473"/>
                  </a:lnTo>
                  <a:lnTo>
                    <a:pt x="438" y="484"/>
                  </a:lnTo>
                  <a:lnTo>
                    <a:pt x="435" y="495"/>
                  </a:lnTo>
                  <a:lnTo>
                    <a:pt x="433" y="505"/>
                  </a:lnTo>
                  <a:lnTo>
                    <a:pt x="429" y="518"/>
                  </a:lnTo>
                  <a:lnTo>
                    <a:pt x="429" y="518"/>
                  </a:lnTo>
                  <a:lnTo>
                    <a:pt x="424" y="532"/>
                  </a:lnTo>
                  <a:lnTo>
                    <a:pt x="417" y="546"/>
                  </a:lnTo>
                  <a:lnTo>
                    <a:pt x="400" y="574"/>
                  </a:lnTo>
                  <a:lnTo>
                    <a:pt x="400" y="574"/>
                  </a:lnTo>
                  <a:lnTo>
                    <a:pt x="389" y="585"/>
                  </a:lnTo>
                  <a:lnTo>
                    <a:pt x="378" y="596"/>
                  </a:lnTo>
                  <a:lnTo>
                    <a:pt x="367" y="606"/>
                  </a:lnTo>
                  <a:lnTo>
                    <a:pt x="361" y="611"/>
                  </a:lnTo>
                  <a:lnTo>
                    <a:pt x="355" y="615"/>
                  </a:lnTo>
                  <a:lnTo>
                    <a:pt x="355" y="615"/>
                  </a:lnTo>
                  <a:lnTo>
                    <a:pt x="343" y="621"/>
                  </a:lnTo>
                  <a:lnTo>
                    <a:pt x="332" y="629"/>
                  </a:lnTo>
                  <a:lnTo>
                    <a:pt x="319" y="634"/>
                  </a:lnTo>
                  <a:lnTo>
                    <a:pt x="313" y="637"/>
                  </a:lnTo>
                  <a:lnTo>
                    <a:pt x="306" y="638"/>
                  </a:lnTo>
                  <a:lnTo>
                    <a:pt x="306" y="638"/>
                  </a:lnTo>
                  <a:lnTo>
                    <a:pt x="285" y="643"/>
                  </a:lnTo>
                  <a:lnTo>
                    <a:pt x="263" y="647"/>
                  </a:lnTo>
                  <a:lnTo>
                    <a:pt x="263" y="647"/>
                  </a:lnTo>
                  <a:lnTo>
                    <a:pt x="255" y="647"/>
                  </a:lnTo>
                  <a:lnTo>
                    <a:pt x="245" y="646"/>
                  </a:lnTo>
                  <a:lnTo>
                    <a:pt x="236" y="646"/>
                  </a:lnTo>
                  <a:lnTo>
                    <a:pt x="227" y="646"/>
                  </a:lnTo>
                  <a:lnTo>
                    <a:pt x="227" y="646"/>
                  </a:lnTo>
                  <a:lnTo>
                    <a:pt x="204" y="641"/>
                  </a:lnTo>
                  <a:lnTo>
                    <a:pt x="182" y="634"/>
                  </a:lnTo>
                  <a:lnTo>
                    <a:pt x="182" y="634"/>
                  </a:lnTo>
                  <a:lnTo>
                    <a:pt x="166" y="628"/>
                  </a:lnTo>
                  <a:lnTo>
                    <a:pt x="152" y="619"/>
                  </a:lnTo>
                  <a:lnTo>
                    <a:pt x="152" y="619"/>
                  </a:lnTo>
                  <a:lnTo>
                    <a:pt x="143" y="613"/>
                  </a:lnTo>
                  <a:lnTo>
                    <a:pt x="133" y="606"/>
                  </a:lnTo>
                  <a:lnTo>
                    <a:pt x="115" y="591"/>
                  </a:lnTo>
                  <a:lnTo>
                    <a:pt x="115" y="591"/>
                  </a:lnTo>
                  <a:lnTo>
                    <a:pt x="111" y="586"/>
                  </a:lnTo>
                  <a:lnTo>
                    <a:pt x="108" y="582"/>
                  </a:lnTo>
                  <a:lnTo>
                    <a:pt x="104" y="577"/>
                  </a:lnTo>
                  <a:lnTo>
                    <a:pt x="100" y="574"/>
                  </a:lnTo>
                  <a:lnTo>
                    <a:pt x="100" y="574"/>
                  </a:lnTo>
                  <a:lnTo>
                    <a:pt x="92" y="561"/>
                  </a:lnTo>
                  <a:lnTo>
                    <a:pt x="84" y="548"/>
                  </a:lnTo>
                  <a:lnTo>
                    <a:pt x="78" y="535"/>
                  </a:lnTo>
                  <a:lnTo>
                    <a:pt x="72" y="522"/>
                  </a:lnTo>
                  <a:lnTo>
                    <a:pt x="72" y="522"/>
                  </a:lnTo>
                  <a:lnTo>
                    <a:pt x="68" y="510"/>
                  </a:lnTo>
                  <a:lnTo>
                    <a:pt x="65" y="498"/>
                  </a:lnTo>
                  <a:lnTo>
                    <a:pt x="62" y="487"/>
                  </a:lnTo>
                  <a:lnTo>
                    <a:pt x="62" y="476"/>
                  </a:lnTo>
                  <a:lnTo>
                    <a:pt x="62" y="476"/>
                  </a:lnTo>
                  <a:lnTo>
                    <a:pt x="60" y="416"/>
                  </a:lnTo>
                  <a:lnTo>
                    <a:pt x="60" y="357"/>
                  </a:lnTo>
                  <a:lnTo>
                    <a:pt x="60" y="238"/>
                  </a:lnTo>
                  <a:lnTo>
                    <a:pt x="60" y="119"/>
                  </a:lnTo>
                  <a:lnTo>
                    <a:pt x="60" y="60"/>
                  </a:lnTo>
                  <a:lnTo>
                    <a:pt x="58" y="1"/>
                  </a:lnTo>
                  <a:lnTo>
                    <a:pt x="0" y="341"/>
                  </a:lnTo>
                  <a:lnTo>
                    <a:pt x="0" y="341"/>
                  </a:lnTo>
                  <a:lnTo>
                    <a:pt x="1" y="422"/>
                  </a:lnTo>
                  <a:lnTo>
                    <a:pt x="1" y="422"/>
                  </a:lnTo>
                  <a:lnTo>
                    <a:pt x="1" y="422"/>
                  </a:lnTo>
                  <a:lnTo>
                    <a:pt x="1" y="445"/>
                  </a:lnTo>
                  <a:lnTo>
                    <a:pt x="1" y="468"/>
                  </a:lnTo>
                  <a:lnTo>
                    <a:pt x="1" y="468"/>
                  </a:lnTo>
                  <a:lnTo>
                    <a:pt x="4" y="496"/>
                  </a:lnTo>
                  <a:lnTo>
                    <a:pt x="6" y="510"/>
                  </a:lnTo>
                  <a:lnTo>
                    <a:pt x="10" y="524"/>
                  </a:lnTo>
                  <a:lnTo>
                    <a:pt x="10" y="524"/>
                  </a:lnTo>
                  <a:lnTo>
                    <a:pt x="14" y="536"/>
                  </a:lnTo>
                  <a:lnTo>
                    <a:pt x="19" y="548"/>
                  </a:lnTo>
                  <a:lnTo>
                    <a:pt x="30" y="572"/>
                  </a:lnTo>
                  <a:lnTo>
                    <a:pt x="30" y="572"/>
                  </a:lnTo>
                  <a:lnTo>
                    <a:pt x="37" y="585"/>
                  </a:lnTo>
                  <a:lnTo>
                    <a:pt x="44" y="597"/>
                  </a:lnTo>
                  <a:lnTo>
                    <a:pt x="44" y="597"/>
                  </a:lnTo>
                  <a:lnTo>
                    <a:pt x="52" y="607"/>
                  </a:lnTo>
                  <a:lnTo>
                    <a:pt x="60" y="617"/>
                  </a:lnTo>
                  <a:lnTo>
                    <a:pt x="78" y="637"/>
                  </a:lnTo>
                  <a:lnTo>
                    <a:pt x="78" y="637"/>
                  </a:lnTo>
                  <a:lnTo>
                    <a:pt x="86" y="644"/>
                  </a:lnTo>
                  <a:lnTo>
                    <a:pt x="95" y="651"/>
                  </a:lnTo>
                  <a:lnTo>
                    <a:pt x="113" y="665"/>
                  </a:lnTo>
                  <a:lnTo>
                    <a:pt x="113" y="665"/>
                  </a:lnTo>
                  <a:lnTo>
                    <a:pt x="127" y="672"/>
                  </a:lnTo>
                  <a:lnTo>
                    <a:pt x="139" y="678"/>
                  </a:lnTo>
                  <a:lnTo>
                    <a:pt x="152" y="686"/>
                  </a:lnTo>
                  <a:lnTo>
                    <a:pt x="165" y="692"/>
                  </a:lnTo>
                  <a:lnTo>
                    <a:pt x="165" y="692"/>
                  </a:lnTo>
                  <a:lnTo>
                    <a:pt x="196" y="700"/>
                  </a:lnTo>
                  <a:lnTo>
                    <a:pt x="212" y="703"/>
                  </a:lnTo>
                  <a:lnTo>
                    <a:pt x="228" y="705"/>
                  </a:lnTo>
                  <a:lnTo>
                    <a:pt x="228" y="705"/>
                  </a:lnTo>
                  <a:lnTo>
                    <a:pt x="243" y="706"/>
                  </a:lnTo>
                  <a:lnTo>
                    <a:pt x="251" y="706"/>
                  </a:lnTo>
                  <a:lnTo>
                    <a:pt x="258" y="706"/>
                  </a:lnTo>
                  <a:lnTo>
                    <a:pt x="258" y="706"/>
                  </a:lnTo>
                  <a:lnTo>
                    <a:pt x="266" y="705"/>
                  </a:lnTo>
                  <a:lnTo>
                    <a:pt x="275" y="704"/>
                  </a:lnTo>
                  <a:lnTo>
                    <a:pt x="285" y="703"/>
                  </a:lnTo>
                  <a:lnTo>
                    <a:pt x="295" y="703"/>
                  </a:lnTo>
                  <a:lnTo>
                    <a:pt x="295" y="703"/>
                  </a:lnTo>
                  <a:lnTo>
                    <a:pt x="305" y="700"/>
                  </a:lnTo>
                  <a:lnTo>
                    <a:pt x="314" y="697"/>
                  </a:lnTo>
                  <a:lnTo>
                    <a:pt x="324" y="694"/>
                  </a:lnTo>
                  <a:lnTo>
                    <a:pt x="335" y="692"/>
                  </a:lnTo>
                  <a:lnTo>
                    <a:pt x="335" y="692"/>
                  </a:lnTo>
                  <a:lnTo>
                    <a:pt x="344" y="687"/>
                  </a:lnTo>
                  <a:lnTo>
                    <a:pt x="354" y="683"/>
                  </a:lnTo>
                  <a:lnTo>
                    <a:pt x="363" y="678"/>
                  </a:lnTo>
                  <a:lnTo>
                    <a:pt x="372" y="674"/>
                  </a:lnTo>
                  <a:lnTo>
                    <a:pt x="372" y="674"/>
                  </a:lnTo>
                  <a:lnTo>
                    <a:pt x="383" y="668"/>
                  </a:lnTo>
                  <a:lnTo>
                    <a:pt x="393" y="661"/>
                  </a:lnTo>
                  <a:lnTo>
                    <a:pt x="412" y="648"/>
                  </a:lnTo>
                  <a:lnTo>
                    <a:pt x="412" y="648"/>
                  </a:lnTo>
                  <a:lnTo>
                    <a:pt x="422" y="637"/>
                  </a:lnTo>
                  <a:lnTo>
                    <a:pt x="427" y="632"/>
                  </a:lnTo>
                  <a:lnTo>
                    <a:pt x="434" y="627"/>
                  </a:lnTo>
                  <a:lnTo>
                    <a:pt x="434" y="627"/>
                  </a:lnTo>
                  <a:lnTo>
                    <a:pt x="452" y="601"/>
                  </a:lnTo>
                  <a:lnTo>
                    <a:pt x="461" y="589"/>
                  </a:lnTo>
                  <a:lnTo>
                    <a:pt x="469" y="576"/>
                  </a:lnTo>
                  <a:lnTo>
                    <a:pt x="469" y="576"/>
                  </a:lnTo>
                  <a:lnTo>
                    <a:pt x="474" y="565"/>
                  </a:lnTo>
                  <a:lnTo>
                    <a:pt x="479" y="554"/>
                  </a:lnTo>
                  <a:lnTo>
                    <a:pt x="483" y="544"/>
                  </a:lnTo>
                  <a:lnTo>
                    <a:pt x="488" y="533"/>
                  </a:lnTo>
                  <a:lnTo>
                    <a:pt x="488" y="533"/>
                  </a:lnTo>
                  <a:lnTo>
                    <a:pt x="492" y="517"/>
                  </a:lnTo>
                  <a:lnTo>
                    <a:pt x="495" y="499"/>
                  </a:lnTo>
                  <a:lnTo>
                    <a:pt x="500" y="467"/>
                  </a:lnTo>
                  <a:lnTo>
                    <a:pt x="500" y="467"/>
                  </a:lnTo>
                  <a:lnTo>
                    <a:pt x="497" y="430"/>
                  </a:lnTo>
                  <a:lnTo>
                    <a:pt x="495" y="412"/>
                  </a:lnTo>
                  <a:lnTo>
                    <a:pt x="492" y="394"/>
                  </a:lnTo>
                  <a:lnTo>
                    <a:pt x="492" y="394"/>
                  </a:lnTo>
                  <a:lnTo>
                    <a:pt x="487" y="378"/>
                  </a:lnTo>
                  <a:lnTo>
                    <a:pt x="480" y="364"/>
                  </a:lnTo>
                  <a:lnTo>
                    <a:pt x="468" y="336"/>
                  </a:lnTo>
                  <a:lnTo>
                    <a:pt x="468" y="336"/>
                  </a:lnTo>
                  <a:lnTo>
                    <a:pt x="463" y="328"/>
                  </a:lnTo>
                  <a:lnTo>
                    <a:pt x="459" y="321"/>
                  </a:lnTo>
                  <a:lnTo>
                    <a:pt x="455" y="315"/>
                  </a:lnTo>
                  <a:lnTo>
                    <a:pt x="450" y="308"/>
                  </a:lnTo>
                  <a:lnTo>
                    <a:pt x="450" y="308"/>
                  </a:lnTo>
                  <a:lnTo>
                    <a:pt x="444" y="300"/>
                  </a:lnTo>
                  <a:lnTo>
                    <a:pt x="437" y="293"/>
                  </a:lnTo>
                  <a:lnTo>
                    <a:pt x="429" y="286"/>
                  </a:lnTo>
                  <a:lnTo>
                    <a:pt x="423" y="278"/>
                  </a:lnTo>
                  <a:lnTo>
                    <a:pt x="423" y="278"/>
                  </a:lnTo>
                  <a:lnTo>
                    <a:pt x="407" y="263"/>
                  </a:lnTo>
                  <a:lnTo>
                    <a:pt x="389" y="249"/>
                  </a:lnTo>
                  <a:lnTo>
                    <a:pt x="389" y="249"/>
                  </a:lnTo>
                  <a:lnTo>
                    <a:pt x="379" y="245"/>
                  </a:lnTo>
                  <a:lnTo>
                    <a:pt x="371" y="240"/>
                  </a:lnTo>
                  <a:lnTo>
                    <a:pt x="355" y="229"/>
                  </a:lnTo>
                  <a:lnTo>
                    <a:pt x="355" y="229"/>
                  </a:lnTo>
                  <a:lnTo>
                    <a:pt x="354" y="145"/>
                  </a:lnTo>
                  <a:lnTo>
                    <a:pt x="355" y="62"/>
                  </a:lnTo>
                  <a:lnTo>
                    <a:pt x="355" y="62"/>
                  </a:lnTo>
                  <a:lnTo>
                    <a:pt x="362" y="60"/>
                  </a:lnTo>
                  <a:lnTo>
                    <a:pt x="368" y="59"/>
                  </a:lnTo>
                  <a:lnTo>
                    <a:pt x="368" y="59"/>
                  </a:lnTo>
                  <a:lnTo>
                    <a:pt x="401" y="60"/>
                  </a:lnTo>
                  <a:lnTo>
                    <a:pt x="433" y="60"/>
                  </a:lnTo>
                  <a:lnTo>
                    <a:pt x="465" y="60"/>
                  </a:lnTo>
                  <a:lnTo>
                    <a:pt x="498" y="61"/>
                  </a:lnTo>
                  <a:lnTo>
                    <a:pt x="498" y="61"/>
                  </a:lnTo>
                  <a:lnTo>
                    <a:pt x="523" y="66"/>
                  </a:lnTo>
                  <a:lnTo>
                    <a:pt x="523" y="66"/>
                  </a:lnTo>
                  <a:lnTo>
                    <a:pt x="529" y="69"/>
                  </a:lnTo>
                  <a:lnTo>
                    <a:pt x="536" y="71"/>
                  </a:lnTo>
                  <a:lnTo>
                    <a:pt x="542" y="74"/>
                  </a:lnTo>
                  <a:lnTo>
                    <a:pt x="547" y="78"/>
                  </a:lnTo>
                  <a:lnTo>
                    <a:pt x="547" y="78"/>
                  </a:lnTo>
                  <a:lnTo>
                    <a:pt x="557" y="85"/>
                  </a:lnTo>
                  <a:lnTo>
                    <a:pt x="565" y="93"/>
                  </a:lnTo>
                  <a:lnTo>
                    <a:pt x="580" y="111"/>
                  </a:lnTo>
                  <a:lnTo>
                    <a:pt x="580" y="111"/>
                  </a:lnTo>
                  <a:lnTo>
                    <a:pt x="583" y="117"/>
                  </a:lnTo>
                  <a:lnTo>
                    <a:pt x="586" y="123"/>
                  </a:lnTo>
                  <a:lnTo>
                    <a:pt x="589" y="128"/>
                  </a:lnTo>
                  <a:lnTo>
                    <a:pt x="591" y="133"/>
                  </a:lnTo>
                  <a:lnTo>
                    <a:pt x="591" y="133"/>
                  </a:lnTo>
                  <a:lnTo>
                    <a:pt x="595" y="148"/>
                  </a:lnTo>
                  <a:lnTo>
                    <a:pt x="597" y="156"/>
                  </a:lnTo>
                  <a:lnTo>
                    <a:pt x="598" y="165"/>
                  </a:lnTo>
                  <a:lnTo>
                    <a:pt x="598" y="165"/>
                  </a:lnTo>
                  <a:lnTo>
                    <a:pt x="597" y="171"/>
                  </a:lnTo>
                  <a:lnTo>
                    <a:pt x="597" y="177"/>
                  </a:lnTo>
                  <a:lnTo>
                    <a:pt x="597" y="183"/>
                  </a:lnTo>
                  <a:lnTo>
                    <a:pt x="596" y="189"/>
                  </a:lnTo>
                  <a:lnTo>
                    <a:pt x="596" y="189"/>
                  </a:lnTo>
                  <a:lnTo>
                    <a:pt x="593" y="196"/>
                  </a:lnTo>
                  <a:lnTo>
                    <a:pt x="591" y="204"/>
                  </a:lnTo>
                  <a:lnTo>
                    <a:pt x="589" y="211"/>
                  </a:lnTo>
                  <a:lnTo>
                    <a:pt x="585" y="220"/>
                  </a:lnTo>
                  <a:lnTo>
                    <a:pt x="585" y="220"/>
                  </a:lnTo>
                  <a:lnTo>
                    <a:pt x="580" y="227"/>
                  </a:lnTo>
                  <a:lnTo>
                    <a:pt x="574" y="234"/>
                  </a:lnTo>
                  <a:lnTo>
                    <a:pt x="569" y="240"/>
                  </a:lnTo>
                  <a:lnTo>
                    <a:pt x="564" y="247"/>
                  </a:lnTo>
                  <a:lnTo>
                    <a:pt x="564" y="247"/>
                  </a:lnTo>
                  <a:lnTo>
                    <a:pt x="537" y="265"/>
                  </a:lnTo>
                  <a:lnTo>
                    <a:pt x="537" y="265"/>
                  </a:lnTo>
                  <a:lnTo>
                    <a:pt x="516" y="271"/>
                  </a:lnTo>
                  <a:lnTo>
                    <a:pt x="505" y="274"/>
                  </a:lnTo>
                  <a:lnTo>
                    <a:pt x="495" y="276"/>
                  </a:lnTo>
                  <a:lnTo>
                    <a:pt x="495" y="276"/>
                  </a:lnTo>
                  <a:lnTo>
                    <a:pt x="493" y="278"/>
                  </a:lnTo>
                  <a:lnTo>
                    <a:pt x="492" y="279"/>
                  </a:lnTo>
                  <a:lnTo>
                    <a:pt x="492" y="281"/>
                  </a:lnTo>
                  <a:lnTo>
                    <a:pt x="492" y="281"/>
                  </a:lnTo>
                  <a:lnTo>
                    <a:pt x="491" y="294"/>
                  </a:lnTo>
                  <a:lnTo>
                    <a:pt x="491" y="307"/>
                  </a:lnTo>
                  <a:lnTo>
                    <a:pt x="491" y="335"/>
                  </a:lnTo>
                  <a:lnTo>
                    <a:pt x="491" y="335"/>
                  </a:lnTo>
                  <a:lnTo>
                    <a:pt x="514" y="380"/>
                  </a:lnTo>
                  <a:lnTo>
                    <a:pt x="539" y="426"/>
                  </a:lnTo>
                  <a:lnTo>
                    <a:pt x="591" y="516"/>
                  </a:lnTo>
                  <a:lnTo>
                    <a:pt x="643" y="604"/>
                  </a:lnTo>
                  <a:lnTo>
                    <a:pt x="668" y="649"/>
                  </a:lnTo>
                  <a:lnTo>
                    <a:pt x="694" y="695"/>
                  </a:lnTo>
                  <a:lnTo>
                    <a:pt x="694" y="695"/>
                  </a:lnTo>
                  <a:lnTo>
                    <a:pt x="696" y="698"/>
                  </a:lnTo>
                  <a:lnTo>
                    <a:pt x="699" y="701"/>
                  </a:lnTo>
                  <a:lnTo>
                    <a:pt x="704" y="706"/>
                  </a:lnTo>
                  <a:lnTo>
                    <a:pt x="704" y="706"/>
                  </a:lnTo>
                  <a:lnTo>
                    <a:pt x="718" y="706"/>
                  </a:lnTo>
                  <a:lnTo>
                    <a:pt x="732" y="707"/>
                  </a:lnTo>
                  <a:lnTo>
                    <a:pt x="748" y="707"/>
                  </a:lnTo>
                  <a:lnTo>
                    <a:pt x="755" y="707"/>
                  </a:lnTo>
                  <a:lnTo>
                    <a:pt x="762" y="705"/>
                  </a:lnTo>
                  <a:lnTo>
                    <a:pt x="762" y="705"/>
                  </a:lnTo>
                  <a:lnTo>
                    <a:pt x="763" y="615"/>
                  </a:lnTo>
                  <a:lnTo>
                    <a:pt x="764" y="509"/>
                  </a:lnTo>
                  <a:lnTo>
                    <a:pt x="765" y="279"/>
                  </a:lnTo>
                  <a:lnTo>
                    <a:pt x="764" y="87"/>
                  </a:lnTo>
                  <a:lnTo>
                    <a:pt x="762" y="2"/>
                  </a:lnTo>
                  <a:lnTo>
                    <a:pt x="762" y="2"/>
                  </a:lnTo>
                  <a:close/>
                </a:path>
              </a:pathLst>
            </a:custGeom>
            <a:solidFill>
              <a:srgbClr val="F7F6E9"/>
            </a:solidFill>
            <a:ln w="9525">
              <a:noFill/>
              <a:round/>
              <a:headEnd/>
              <a:tailEnd/>
            </a:ln>
          </p:spPr>
          <p:txBody>
            <a:bodyPr/>
            <a:lstStyle/>
            <a:p>
              <a:pPr>
                <a:defRPr/>
              </a:pPr>
              <a:endParaRPr lang="en-US"/>
            </a:p>
          </p:txBody>
        </p:sp>
        <p:sp>
          <p:nvSpPr>
            <p:cNvPr id="13" name="Freeform 31"/>
            <p:cNvSpPr>
              <a:spLocks noChangeAspect="1"/>
            </p:cNvSpPr>
            <p:nvPr userDrawn="1"/>
          </p:nvSpPr>
          <p:spPr bwMode="auto">
            <a:xfrm>
              <a:off x="3746" y="3287"/>
              <a:ext cx="184" cy="351"/>
            </a:xfrm>
            <a:custGeom>
              <a:avLst/>
              <a:gdLst/>
              <a:ahLst/>
              <a:cxnLst>
                <a:cxn ang="0">
                  <a:pos x="308" y="268"/>
                </a:cxn>
                <a:cxn ang="0">
                  <a:pos x="58" y="268"/>
                </a:cxn>
                <a:cxn ang="0">
                  <a:pos x="58" y="0"/>
                </a:cxn>
                <a:cxn ang="0">
                  <a:pos x="0" y="0"/>
                </a:cxn>
                <a:cxn ang="0">
                  <a:pos x="0" y="702"/>
                </a:cxn>
                <a:cxn ang="0">
                  <a:pos x="56" y="702"/>
                </a:cxn>
                <a:cxn ang="0">
                  <a:pos x="56" y="338"/>
                </a:cxn>
                <a:cxn ang="0">
                  <a:pos x="310" y="338"/>
                </a:cxn>
                <a:cxn ang="0">
                  <a:pos x="368" y="0"/>
                </a:cxn>
                <a:cxn ang="0">
                  <a:pos x="308" y="0"/>
                </a:cxn>
                <a:cxn ang="0">
                  <a:pos x="308" y="268"/>
                </a:cxn>
              </a:cxnLst>
              <a:rect l="0" t="0" r="r" b="b"/>
              <a:pathLst>
                <a:path w="368" h="702">
                  <a:moveTo>
                    <a:pt x="308" y="268"/>
                  </a:moveTo>
                  <a:lnTo>
                    <a:pt x="58" y="268"/>
                  </a:lnTo>
                  <a:lnTo>
                    <a:pt x="58" y="0"/>
                  </a:lnTo>
                  <a:lnTo>
                    <a:pt x="0" y="0"/>
                  </a:lnTo>
                  <a:lnTo>
                    <a:pt x="0" y="702"/>
                  </a:lnTo>
                  <a:lnTo>
                    <a:pt x="56" y="702"/>
                  </a:lnTo>
                  <a:lnTo>
                    <a:pt x="56" y="338"/>
                  </a:lnTo>
                  <a:lnTo>
                    <a:pt x="310" y="338"/>
                  </a:lnTo>
                  <a:lnTo>
                    <a:pt x="368" y="0"/>
                  </a:lnTo>
                  <a:lnTo>
                    <a:pt x="308" y="0"/>
                  </a:lnTo>
                  <a:lnTo>
                    <a:pt x="308" y="268"/>
                  </a:lnTo>
                  <a:close/>
                </a:path>
              </a:pathLst>
            </a:custGeom>
            <a:solidFill>
              <a:srgbClr val="F7F6E9"/>
            </a:solidFill>
            <a:ln w="9525">
              <a:noFill/>
              <a:round/>
              <a:headEnd/>
              <a:tailEnd/>
            </a:ln>
          </p:spPr>
          <p:txBody>
            <a:bodyPr/>
            <a:lstStyle/>
            <a:p>
              <a:pPr>
                <a:defRPr/>
              </a:pPr>
              <a:endParaRPr lang="en-US"/>
            </a:p>
          </p:txBody>
        </p:sp>
      </p:gr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4" name="Date Placeholder 27"/>
          <p:cNvSpPr>
            <a:spLocks noGrp="1"/>
          </p:cNvSpPr>
          <p:nvPr>
            <p:ph type="dt" sz="half" idx="10"/>
          </p:nvPr>
        </p:nvSpPr>
        <p:spPr/>
        <p:txBody>
          <a:bodyPr/>
          <a:lstStyle>
            <a:lvl1pPr>
              <a:defRPr/>
            </a:lvl1pPr>
          </a:lstStyle>
          <a:p>
            <a:fld id="{CD7563EE-4436-471A-BBFE-1ADF9620803E}" type="datetimeFigureOut">
              <a:rPr lang="en-US" altLang="ko-KR"/>
              <a:pPr/>
              <a:t>11/8/2012</a:t>
            </a:fld>
            <a:endParaRPr lang="en-US" altLang="ko-KR"/>
          </a:p>
        </p:txBody>
      </p:sp>
      <p:sp>
        <p:nvSpPr>
          <p:cNvPr id="15" name="Footer Placeholder 16"/>
          <p:cNvSpPr>
            <a:spLocks noGrp="1"/>
          </p:cNvSpPr>
          <p:nvPr>
            <p:ph type="ftr" sz="quarter" idx="11"/>
          </p:nvPr>
        </p:nvSpPr>
        <p:spPr/>
        <p:txBody>
          <a:bodyPr/>
          <a:lstStyle>
            <a:lvl1pPr>
              <a:defRPr/>
            </a:lvl1pPr>
          </a:lstStyle>
          <a:p>
            <a:pPr>
              <a:defRPr/>
            </a:pPr>
            <a:endParaRPr lang="en-US"/>
          </a:p>
        </p:txBody>
      </p:sp>
      <p:sp>
        <p:nvSpPr>
          <p:cNvPr id="16" name="Slide Number Placeholder 28"/>
          <p:cNvSpPr>
            <a:spLocks noGrp="1"/>
          </p:cNvSpPr>
          <p:nvPr>
            <p:ph type="sldNum" sz="quarter" idx="12"/>
          </p:nvPr>
        </p:nvSpPr>
        <p:spPr/>
        <p:txBody>
          <a:bodyPr/>
          <a:lstStyle>
            <a:lvl1pPr>
              <a:defRPr/>
            </a:lvl1pPr>
          </a:lstStyle>
          <a:p>
            <a:fld id="{0AA916B2-A11C-456F-9F55-47100CCD0950}" type="slidenum">
              <a:rPr lang="en-US" altLang="ko-KR"/>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5D1FF43B-8F42-43B6-BD79-C0F93EFAA3C5}" type="datetimeFigureOut">
              <a:rPr lang="en-US" altLang="ko-KR"/>
              <a:pPr/>
              <a:t>11/8/2012</a:t>
            </a:fld>
            <a:endParaRPr lang="en-US" altLang="ko-KR"/>
          </a:p>
        </p:txBody>
      </p:sp>
      <p:sp>
        <p:nvSpPr>
          <p:cNvPr id="5"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6" name="Slide Number Placeholder 22"/>
          <p:cNvSpPr>
            <a:spLocks noGrp="1"/>
          </p:cNvSpPr>
          <p:nvPr>
            <p:ph type="sldNum" sz="quarter" idx="12"/>
          </p:nvPr>
        </p:nvSpPr>
        <p:spPr/>
        <p:txBody>
          <a:bodyPr/>
          <a:lstStyle>
            <a:lvl1pPr>
              <a:defRPr/>
            </a:lvl1pPr>
          </a:lstStyle>
          <a:p>
            <a:fld id="{B895242D-1DF1-4034-813C-0E21807EFB0D}" type="slidenum">
              <a:rPr lang="en-US" altLang="ko-K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F2AC6C1A-7825-46F7-809A-8415792CEC8C}" type="datetimeFigureOut">
              <a:rPr lang="en-US" altLang="ko-KR"/>
              <a:pPr/>
              <a:t>11/8/2012</a:t>
            </a:fld>
            <a:endParaRPr lang="en-US" altLang="ko-KR"/>
          </a:p>
        </p:txBody>
      </p:sp>
      <p:sp>
        <p:nvSpPr>
          <p:cNvPr id="5"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6" name="Slide Number Placeholder 22"/>
          <p:cNvSpPr>
            <a:spLocks noGrp="1"/>
          </p:cNvSpPr>
          <p:nvPr>
            <p:ph type="sldNum" sz="quarter" idx="12"/>
          </p:nvPr>
        </p:nvSpPr>
        <p:spPr/>
        <p:txBody>
          <a:bodyPr/>
          <a:lstStyle>
            <a:lvl1pPr>
              <a:defRPr/>
            </a:lvl1pPr>
          </a:lstStyle>
          <a:p>
            <a:fld id="{D10E5B87-DFD9-49E7-B391-E8D550C41414}"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fld id="{243AB046-CD04-422C-94D0-D62889EF2BAE}" type="datetimeFigureOut">
              <a:rPr lang="en-US" altLang="ko-KR"/>
              <a:pPr/>
              <a:t>11/8/2012</a:t>
            </a:fld>
            <a:endParaRPr lang="en-US" altLang="ko-KR"/>
          </a:p>
        </p:txBody>
      </p:sp>
      <p:sp>
        <p:nvSpPr>
          <p:cNvPr id="5"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6" name="Slide Number Placeholder 22"/>
          <p:cNvSpPr>
            <a:spLocks noGrp="1"/>
          </p:cNvSpPr>
          <p:nvPr>
            <p:ph type="sldNum" sz="quarter" idx="12"/>
          </p:nvPr>
        </p:nvSpPr>
        <p:spPr/>
        <p:txBody>
          <a:bodyPr/>
          <a:lstStyle>
            <a:lvl1pPr>
              <a:defRPr/>
            </a:lvl1pPr>
          </a:lstStyle>
          <a:p>
            <a:fld id="{9A58EE29-4967-459A-A313-9FBB3F5139EE}" type="slidenum">
              <a:rPr lang="en-US" altLang="ko-K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2"/>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5" name="Rounded Rectangle 1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defRPr/>
            </a:pPr>
            <a:endParaRPr lang="en-US"/>
          </a:p>
        </p:txBody>
      </p:sp>
      <p:sp>
        <p:nvSpPr>
          <p:cNvPr id="6" name="Rectangle 1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1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6493B863-A02C-4759-94B1-F92C10B6C71E}" type="datetimeFigureOut">
              <a:rPr lang="en-US" altLang="ko-KR"/>
              <a:pPr/>
              <a:t>11/8/2012</a:t>
            </a:fld>
            <a:endParaRPr lang="en-US" altLang="ko-K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t>Computer Model for Mental Health Resource Allocation &amp; Planning</a:t>
            </a:r>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fld id="{965CEE9B-BAFC-4B89-B2E3-0D0A0CAB6884}" type="slidenum">
              <a:rPr lang="en-US" altLang="ko-KR"/>
              <a:pPr/>
              <a:t>‹#›</a:t>
            </a:fld>
            <a:endParaRPr lang="en-US" altLang="ko-K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fld id="{35D9DB20-C6F6-4174-9094-F83D4A4EB91C}" type="datetimeFigureOut">
              <a:rPr lang="en-US" altLang="ko-KR"/>
              <a:pPr/>
              <a:t>11/8/2012</a:t>
            </a:fld>
            <a:endParaRPr lang="en-US" altLang="ko-KR"/>
          </a:p>
        </p:txBody>
      </p:sp>
      <p:sp>
        <p:nvSpPr>
          <p:cNvPr id="6"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7" name="Slide Number Placeholder 22"/>
          <p:cNvSpPr>
            <a:spLocks noGrp="1"/>
          </p:cNvSpPr>
          <p:nvPr>
            <p:ph type="sldNum" sz="quarter" idx="12"/>
          </p:nvPr>
        </p:nvSpPr>
        <p:spPr/>
        <p:txBody>
          <a:bodyPr/>
          <a:lstStyle>
            <a:lvl1pPr>
              <a:defRPr/>
            </a:lvl1pPr>
          </a:lstStyle>
          <a:p>
            <a:fld id="{05409C9C-CAAF-4FE6-864B-E860CA639CD8}" type="slidenum">
              <a:rPr lang="en-US" altLang="ko-K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fld id="{12750348-C17B-49AA-90D0-0D55D59BA0B8}" type="datetimeFigureOut">
              <a:rPr lang="en-US" altLang="ko-KR"/>
              <a:pPr/>
              <a:t>11/8/2012</a:t>
            </a:fld>
            <a:endParaRPr lang="en-US" altLang="ko-KR"/>
          </a:p>
        </p:txBody>
      </p:sp>
      <p:sp>
        <p:nvSpPr>
          <p:cNvPr id="8"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9" name="Slide Number Placeholder 22"/>
          <p:cNvSpPr>
            <a:spLocks noGrp="1"/>
          </p:cNvSpPr>
          <p:nvPr>
            <p:ph type="sldNum" sz="quarter" idx="12"/>
          </p:nvPr>
        </p:nvSpPr>
        <p:spPr/>
        <p:txBody>
          <a:bodyPr/>
          <a:lstStyle>
            <a:lvl1pPr>
              <a:defRPr/>
            </a:lvl1pPr>
          </a:lstStyle>
          <a:p>
            <a:fld id="{27B94D99-1CE4-4215-A873-FA3D090CAF9C}" type="slidenum">
              <a:rPr lang="en-US" altLang="ko-K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fld id="{9AF28530-A32D-4A6C-8E70-D0F12208A7FF}" type="datetimeFigureOut">
              <a:rPr lang="en-US" altLang="ko-KR"/>
              <a:pPr/>
              <a:t>11/8/2012</a:t>
            </a:fld>
            <a:endParaRPr lang="en-US" altLang="ko-KR"/>
          </a:p>
        </p:txBody>
      </p:sp>
      <p:sp>
        <p:nvSpPr>
          <p:cNvPr id="4"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5" name="Slide Number Placeholder 22"/>
          <p:cNvSpPr>
            <a:spLocks noGrp="1"/>
          </p:cNvSpPr>
          <p:nvPr>
            <p:ph type="sldNum" sz="quarter" idx="12"/>
          </p:nvPr>
        </p:nvSpPr>
        <p:spPr/>
        <p:txBody>
          <a:bodyPr/>
          <a:lstStyle>
            <a:lvl1pPr>
              <a:defRPr/>
            </a:lvl1pPr>
          </a:lstStyle>
          <a:p>
            <a:fld id="{C2C39B8E-09BE-4F75-AB44-DAD3F4FECD77}" type="slidenum">
              <a:rPr lang="en-US" altLang="ko-K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fld id="{5FAE05AC-0B39-43FD-B522-CECA64FB747B}" type="datetimeFigureOut">
              <a:rPr lang="en-US" altLang="ko-KR"/>
              <a:pPr/>
              <a:t>11/8/2012</a:t>
            </a:fld>
            <a:endParaRPr lang="en-US" altLang="ko-KR"/>
          </a:p>
        </p:txBody>
      </p:sp>
      <p:sp>
        <p:nvSpPr>
          <p:cNvPr id="3" name="Footer Placeholder 2"/>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4" name="Slide Number Placeholder 22"/>
          <p:cNvSpPr>
            <a:spLocks noGrp="1"/>
          </p:cNvSpPr>
          <p:nvPr>
            <p:ph type="sldNum" sz="quarter" idx="12"/>
          </p:nvPr>
        </p:nvSpPr>
        <p:spPr/>
        <p:txBody>
          <a:bodyPr/>
          <a:lstStyle>
            <a:lvl1pPr>
              <a:defRPr/>
            </a:lvl1pPr>
          </a:lstStyle>
          <a:p>
            <a:fld id="{F4716616-8FC8-4BDF-9B2C-70418D0396F7}" type="slidenum">
              <a:rPr lang="en-US" altLang="ko-K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12"/>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6" name="Rounded Rectangle 14"/>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fld id="{98DECE48-7C5B-4DE9-8AA8-920DADA9B472}" type="datetimeFigureOut">
              <a:rPr lang="en-US" altLang="ko-KR"/>
              <a:pPr/>
              <a:t>11/8/2012</a:t>
            </a:fld>
            <a:endParaRPr lang="en-US" altLang="ko-KR"/>
          </a:p>
        </p:txBody>
      </p:sp>
      <p:sp>
        <p:nvSpPr>
          <p:cNvPr id="8" name="Footer Placeholder 5"/>
          <p:cNvSpPr>
            <a:spLocks noGrp="1"/>
          </p:cNvSpPr>
          <p:nvPr>
            <p:ph type="ftr" sz="quarter" idx="11"/>
          </p:nvPr>
        </p:nvSpPr>
        <p:spPr/>
        <p:txBody>
          <a:bodyPr/>
          <a:lstStyle>
            <a:lvl1pPr>
              <a:defRPr/>
            </a:lvl1pPr>
          </a:lstStyle>
          <a:p>
            <a:pPr>
              <a:defRPr/>
            </a:pPr>
            <a:r>
              <a:rPr lang="en-US"/>
              <a:t>Computer Model for Mental Health Resource Allocation &amp; Planning</a:t>
            </a:r>
          </a:p>
        </p:txBody>
      </p:sp>
      <p:sp>
        <p:nvSpPr>
          <p:cNvPr id="9" name="Slide Number Placeholder 6"/>
          <p:cNvSpPr>
            <a:spLocks noGrp="1"/>
          </p:cNvSpPr>
          <p:nvPr>
            <p:ph type="sldNum" sz="quarter" idx="12"/>
          </p:nvPr>
        </p:nvSpPr>
        <p:spPr/>
        <p:txBody>
          <a:bodyPr/>
          <a:lstStyle>
            <a:lvl1pPr>
              <a:defRPr/>
            </a:lvl1pPr>
          </a:lstStyle>
          <a:p>
            <a:fld id="{1DA7231D-FD16-4EF0-AA50-4ED17010DA34}" type="slidenum">
              <a:rPr lang="en-US" altLang="ko-K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2"/>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14"/>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15"/>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fld id="{FF619ACC-3DD7-4CA3-ACA4-A2A9FB5618B7}" type="datetimeFigureOut">
              <a:rPr lang="en-US" altLang="ko-KR"/>
              <a:pPr/>
              <a:t>11/8/2012</a:t>
            </a:fld>
            <a:endParaRPr lang="en-US" altLang="ko-K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t>Computer Model for Mental Health Resource Allocation &amp; Planning</a:t>
            </a:r>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fld id="{91B1DDF1-793F-442C-B127-ED13A31D40EA}" type="slidenum">
              <a:rPr lang="en-US" altLang="ko-K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defRPr/>
            </a:pPr>
            <a:endParaRPr lang="en-US"/>
          </a:p>
        </p:txBody>
      </p:sp>
      <p:sp>
        <p:nvSpPr>
          <p:cNvPr id="4100"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ltLang="ko-KR" smtClean="0"/>
              <a:t>Click to edit Master title style</a:t>
            </a:r>
          </a:p>
        </p:txBody>
      </p:sp>
      <p:sp>
        <p:nvSpPr>
          <p:cNvPr id="4101"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defRPr sz="1400">
                <a:solidFill>
                  <a:schemeClr val="tx2"/>
                </a:solidFill>
                <a:ea typeface="굴림" pitchFamily="50" charset="-127"/>
              </a:defRPr>
            </a:lvl1pPr>
          </a:lstStyle>
          <a:p>
            <a:fld id="{A24860FC-27BA-421A-99B0-394F93131DB5}" type="datetimeFigureOut">
              <a:rPr lang="en-US" altLang="ko-KR"/>
              <a:pPr/>
              <a:t>11/8/2012</a:t>
            </a:fld>
            <a:endParaRPr lang="en-US" altLang="ko-K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r>
              <a:rPr lang="en-US"/>
              <a:t>Computer Model for Mental Health Resource Allocation &amp; Planning</a:t>
            </a: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itchFamily="34" charset="0"/>
                <a:ea typeface="굴림" pitchFamily="50" charset="-127"/>
              </a:defRPr>
            </a:lvl1pPr>
          </a:lstStyle>
          <a:p>
            <a:fld id="{49DD0EC5-0404-4CBD-95B0-0CF977B1B553}" type="slidenum">
              <a:rPr lang="en-US" altLang="ko-KR"/>
              <a:pPr/>
              <a:t>‹#›</a:t>
            </a:fld>
            <a:endParaRPr lang="en-US" altLang="ko-KR"/>
          </a:p>
        </p:txBody>
      </p:sp>
      <p:grpSp>
        <p:nvGrpSpPr>
          <p:cNvPr id="4105" name="Group 34"/>
          <p:cNvGrpSpPr>
            <a:grpSpLocks noChangeAspect="1"/>
          </p:cNvGrpSpPr>
          <p:nvPr userDrawn="1"/>
        </p:nvGrpSpPr>
        <p:grpSpPr bwMode="auto">
          <a:xfrm>
            <a:off x="6781800" y="5387975"/>
            <a:ext cx="2209800" cy="1458913"/>
            <a:chOff x="3746" y="3286"/>
            <a:chExt cx="537" cy="354"/>
          </a:xfrm>
        </p:grpSpPr>
        <p:sp>
          <p:nvSpPr>
            <p:cNvPr id="11" name="Freeform 35"/>
            <p:cNvSpPr>
              <a:spLocks noChangeAspect="1"/>
            </p:cNvSpPr>
            <p:nvPr userDrawn="1"/>
          </p:nvSpPr>
          <p:spPr bwMode="auto">
            <a:xfrm>
              <a:off x="3901" y="3286"/>
              <a:ext cx="382" cy="354"/>
            </a:xfrm>
            <a:custGeom>
              <a:avLst/>
              <a:gdLst/>
              <a:ahLst/>
              <a:cxnLst>
                <a:cxn ang="0">
                  <a:pos x="707" y="1"/>
                </a:cxn>
                <a:cxn ang="0">
                  <a:pos x="696" y="583"/>
                </a:cxn>
                <a:cxn ang="0">
                  <a:pos x="578" y="311"/>
                </a:cxn>
                <a:cxn ang="0">
                  <a:pos x="646" y="231"/>
                </a:cxn>
                <a:cxn ang="0">
                  <a:pos x="656" y="143"/>
                </a:cxn>
                <a:cxn ang="0">
                  <a:pos x="619" y="63"/>
                </a:cxn>
                <a:cxn ang="0">
                  <a:pos x="565" y="18"/>
                </a:cxn>
                <a:cxn ang="0">
                  <a:pos x="461" y="0"/>
                </a:cxn>
                <a:cxn ang="0">
                  <a:pos x="443" y="0"/>
                </a:cxn>
                <a:cxn ang="0">
                  <a:pos x="418" y="0"/>
                </a:cxn>
                <a:cxn ang="0">
                  <a:pos x="403" y="0"/>
                </a:cxn>
                <a:cxn ang="0">
                  <a:pos x="390" y="0"/>
                </a:cxn>
                <a:cxn ang="0">
                  <a:pos x="370" y="0"/>
                </a:cxn>
                <a:cxn ang="0">
                  <a:pos x="292" y="259"/>
                </a:cxn>
                <a:cxn ang="0">
                  <a:pos x="263" y="273"/>
                </a:cxn>
                <a:cxn ang="0">
                  <a:pos x="193" y="259"/>
                </a:cxn>
                <a:cxn ang="0">
                  <a:pos x="152" y="211"/>
                </a:cxn>
                <a:cxn ang="0">
                  <a:pos x="147" y="132"/>
                </a:cxn>
                <a:cxn ang="0">
                  <a:pos x="179" y="87"/>
                </a:cxn>
                <a:cxn ang="0">
                  <a:pos x="248" y="61"/>
                </a:cxn>
                <a:cxn ang="0">
                  <a:pos x="252" y="5"/>
                </a:cxn>
                <a:cxn ang="0">
                  <a:pos x="185" y="12"/>
                </a:cxn>
                <a:cxn ang="0">
                  <a:pos x="124" y="55"/>
                </a:cxn>
                <a:cxn ang="0">
                  <a:pos x="86" y="129"/>
                </a:cxn>
                <a:cxn ang="0">
                  <a:pos x="83" y="198"/>
                </a:cxn>
                <a:cxn ang="0">
                  <a:pos x="116" y="269"/>
                </a:cxn>
                <a:cxn ang="0">
                  <a:pos x="167" y="313"/>
                </a:cxn>
                <a:cxn ang="0">
                  <a:pos x="238" y="335"/>
                </a:cxn>
                <a:cxn ang="0">
                  <a:pos x="328" y="313"/>
                </a:cxn>
                <a:cxn ang="0">
                  <a:pos x="377" y="317"/>
                </a:cxn>
                <a:cxn ang="0">
                  <a:pos x="427" y="394"/>
                </a:cxn>
                <a:cxn ang="0">
                  <a:pos x="433" y="505"/>
                </a:cxn>
                <a:cxn ang="0">
                  <a:pos x="367" y="606"/>
                </a:cxn>
                <a:cxn ang="0">
                  <a:pos x="306" y="638"/>
                </a:cxn>
                <a:cxn ang="0">
                  <a:pos x="204" y="641"/>
                </a:cxn>
                <a:cxn ang="0">
                  <a:pos x="115" y="591"/>
                </a:cxn>
                <a:cxn ang="0">
                  <a:pos x="72" y="522"/>
                </a:cxn>
                <a:cxn ang="0">
                  <a:pos x="60" y="238"/>
                </a:cxn>
                <a:cxn ang="0">
                  <a:pos x="1" y="445"/>
                </a:cxn>
                <a:cxn ang="0">
                  <a:pos x="30" y="572"/>
                </a:cxn>
                <a:cxn ang="0">
                  <a:pos x="86" y="644"/>
                </a:cxn>
                <a:cxn ang="0">
                  <a:pos x="196" y="700"/>
                </a:cxn>
                <a:cxn ang="0">
                  <a:pos x="275" y="704"/>
                </a:cxn>
                <a:cxn ang="0">
                  <a:pos x="344" y="687"/>
                </a:cxn>
                <a:cxn ang="0">
                  <a:pos x="422" y="637"/>
                </a:cxn>
                <a:cxn ang="0">
                  <a:pos x="479" y="554"/>
                </a:cxn>
                <a:cxn ang="0">
                  <a:pos x="495" y="412"/>
                </a:cxn>
                <a:cxn ang="0">
                  <a:pos x="455" y="315"/>
                </a:cxn>
                <a:cxn ang="0">
                  <a:pos x="389" y="249"/>
                </a:cxn>
                <a:cxn ang="0">
                  <a:pos x="362" y="60"/>
                </a:cxn>
                <a:cxn ang="0">
                  <a:pos x="523" y="66"/>
                </a:cxn>
                <a:cxn ang="0">
                  <a:pos x="580" y="111"/>
                </a:cxn>
                <a:cxn ang="0">
                  <a:pos x="598" y="165"/>
                </a:cxn>
                <a:cxn ang="0">
                  <a:pos x="585" y="220"/>
                </a:cxn>
                <a:cxn ang="0">
                  <a:pos x="516" y="271"/>
                </a:cxn>
                <a:cxn ang="0">
                  <a:pos x="491" y="307"/>
                </a:cxn>
                <a:cxn ang="0">
                  <a:pos x="694" y="695"/>
                </a:cxn>
                <a:cxn ang="0">
                  <a:pos x="762" y="705"/>
                </a:cxn>
              </a:cxnLst>
              <a:rect l="0" t="0" r="r" b="b"/>
              <a:pathLst>
                <a:path w="765" h="707">
                  <a:moveTo>
                    <a:pt x="762" y="2"/>
                  </a:moveTo>
                  <a:lnTo>
                    <a:pt x="762" y="2"/>
                  </a:lnTo>
                  <a:lnTo>
                    <a:pt x="756" y="1"/>
                  </a:lnTo>
                  <a:lnTo>
                    <a:pt x="750" y="1"/>
                  </a:lnTo>
                  <a:lnTo>
                    <a:pt x="736" y="1"/>
                  </a:lnTo>
                  <a:lnTo>
                    <a:pt x="722" y="1"/>
                  </a:lnTo>
                  <a:lnTo>
                    <a:pt x="709" y="1"/>
                  </a:lnTo>
                  <a:lnTo>
                    <a:pt x="709" y="1"/>
                  </a:lnTo>
                  <a:lnTo>
                    <a:pt x="707" y="1"/>
                  </a:lnTo>
                  <a:lnTo>
                    <a:pt x="705" y="2"/>
                  </a:lnTo>
                  <a:lnTo>
                    <a:pt x="702" y="3"/>
                  </a:lnTo>
                  <a:lnTo>
                    <a:pt x="701" y="4"/>
                  </a:lnTo>
                  <a:lnTo>
                    <a:pt x="701" y="4"/>
                  </a:lnTo>
                  <a:lnTo>
                    <a:pt x="700" y="148"/>
                  </a:lnTo>
                  <a:lnTo>
                    <a:pt x="700" y="294"/>
                  </a:lnTo>
                  <a:lnTo>
                    <a:pt x="698" y="583"/>
                  </a:lnTo>
                  <a:lnTo>
                    <a:pt x="698" y="583"/>
                  </a:lnTo>
                  <a:lnTo>
                    <a:pt x="696" y="583"/>
                  </a:lnTo>
                  <a:lnTo>
                    <a:pt x="695" y="583"/>
                  </a:lnTo>
                  <a:lnTo>
                    <a:pt x="695" y="583"/>
                  </a:lnTo>
                  <a:lnTo>
                    <a:pt x="620" y="455"/>
                  </a:lnTo>
                  <a:lnTo>
                    <a:pt x="583" y="390"/>
                  </a:lnTo>
                  <a:lnTo>
                    <a:pt x="549" y="326"/>
                  </a:lnTo>
                  <a:lnTo>
                    <a:pt x="549" y="326"/>
                  </a:lnTo>
                  <a:lnTo>
                    <a:pt x="556" y="321"/>
                  </a:lnTo>
                  <a:lnTo>
                    <a:pt x="563" y="318"/>
                  </a:lnTo>
                  <a:lnTo>
                    <a:pt x="578" y="311"/>
                  </a:lnTo>
                  <a:lnTo>
                    <a:pt x="578" y="311"/>
                  </a:lnTo>
                  <a:lnTo>
                    <a:pt x="594" y="299"/>
                  </a:lnTo>
                  <a:lnTo>
                    <a:pt x="609" y="287"/>
                  </a:lnTo>
                  <a:lnTo>
                    <a:pt x="609" y="287"/>
                  </a:lnTo>
                  <a:lnTo>
                    <a:pt x="622" y="271"/>
                  </a:lnTo>
                  <a:lnTo>
                    <a:pt x="634" y="255"/>
                  </a:lnTo>
                  <a:lnTo>
                    <a:pt x="634" y="255"/>
                  </a:lnTo>
                  <a:lnTo>
                    <a:pt x="640" y="243"/>
                  </a:lnTo>
                  <a:lnTo>
                    <a:pt x="646" y="231"/>
                  </a:lnTo>
                  <a:lnTo>
                    <a:pt x="646" y="231"/>
                  </a:lnTo>
                  <a:lnTo>
                    <a:pt x="650" y="219"/>
                  </a:lnTo>
                  <a:lnTo>
                    <a:pt x="653" y="205"/>
                  </a:lnTo>
                  <a:lnTo>
                    <a:pt x="658" y="179"/>
                  </a:lnTo>
                  <a:lnTo>
                    <a:pt x="658" y="179"/>
                  </a:lnTo>
                  <a:lnTo>
                    <a:pt x="657" y="170"/>
                  </a:lnTo>
                  <a:lnTo>
                    <a:pt x="657" y="162"/>
                  </a:lnTo>
                  <a:lnTo>
                    <a:pt x="657" y="152"/>
                  </a:lnTo>
                  <a:lnTo>
                    <a:pt x="656" y="143"/>
                  </a:lnTo>
                  <a:lnTo>
                    <a:pt x="656" y="143"/>
                  </a:lnTo>
                  <a:lnTo>
                    <a:pt x="653" y="131"/>
                  </a:lnTo>
                  <a:lnTo>
                    <a:pt x="650" y="118"/>
                  </a:lnTo>
                  <a:lnTo>
                    <a:pt x="650" y="118"/>
                  </a:lnTo>
                  <a:lnTo>
                    <a:pt x="643" y="100"/>
                  </a:lnTo>
                  <a:lnTo>
                    <a:pt x="635" y="83"/>
                  </a:lnTo>
                  <a:lnTo>
                    <a:pt x="635" y="83"/>
                  </a:lnTo>
                  <a:lnTo>
                    <a:pt x="627" y="73"/>
                  </a:lnTo>
                  <a:lnTo>
                    <a:pt x="619" y="63"/>
                  </a:lnTo>
                  <a:lnTo>
                    <a:pt x="610" y="53"/>
                  </a:lnTo>
                  <a:lnTo>
                    <a:pt x="601" y="42"/>
                  </a:lnTo>
                  <a:lnTo>
                    <a:pt x="601" y="42"/>
                  </a:lnTo>
                  <a:lnTo>
                    <a:pt x="594" y="37"/>
                  </a:lnTo>
                  <a:lnTo>
                    <a:pt x="588" y="32"/>
                  </a:lnTo>
                  <a:lnTo>
                    <a:pt x="580" y="27"/>
                  </a:lnTo>
                  <a:lnTo>
                    <a:pt x="573" y="23"/>
                  </a:lnTo>
                  <a:lnTo>
                    <a:pt x="573" y="23"/>
                  </a:lnTo>
                  <a:lnTo>
                    <a:pt x="565" y="18"/>
                  </a:lnTo>
                  <a:lnTo>
                    <a:pt x="555" y="14"/>
                  </a:lnTo>
                  <a:lnTo>
                    <a:pt x="536" y="7"/>
                  </a:lnTo>
                  <a:lnTo>
                    <a:pt x="536" y="7"/>
                  </a:lnTo>
                  <a:lnTo>
                    <a:pt x="519" y="3"/>
                  </a:lnTo>
                  <a:lnTo>
                    <a:pt x="504" y="1"/>
                  </a:lnTo>
                  <a:lnTo>
                    <a:pt x="489" y="0"/>
                  </a:lnTo>
                  <a:lnTo>
                    <a:pt x="472" y="0"/>
                  </a:lnTo>
                  <a:lnTo>
                    <a:pt x="472" y="0"/>
                  </a:lnTo>
                  <a:lnTo>
                    <a:pt x="461" y="0"/>
                  </a:lnTo>
                  <a:lnTo>
                    <a:pt x="449" y="0"/>
                  </a:lnTo>
                  <a:lnTo>
                    <a:pt x="449" y="0"/>
                  </a:lnTo>
                  <a:lnTo>
                    <a:pt x="449" y="0"/>
                  </a:lnTo>
                  <a:lnTo>
                    <a:pt x="447" y="0"/>
                  </a:lnTo>
                  <a:lnTo>
                    <a:pt x="446" y="0"/>
                  </a:lnTo>
                  <a:lnTo>
                    <a:pt x="445" y="1"/>
                  </a:lnTo>
                  <a:lnTo>
                    <a:pt x="443" y="0"/>
                  </a:lnTo>
                  <a:lnTo>
                    <a:pt x="443" y="0"/>
                  </a:lnTo>
                  <a:lnTo>
                    <a:pt x="443" y="0"/>
                  </a:lnTo>
                  <a:lnTo>
                    <a:pt x="441" y="0"/>
                  </a:lnTo>
                  <a:lnTo>
                    <a:pt x="440" y="0"/>
                  </a:lnTo>
                  <a:lnTo>
                    <a:pt x="438" y="1"/>
                  </a:lnTo>
                  <a:lnTo>
                    <a:pt x="437" y="0"/>
                  </a:lnTo>
                  <a:lnTo>
                    <a:pt x="437" y="0"/>
                  </a:lnTo>
                  <a:lnTo>
                    <a:pt x="437" y="0"/>
                  </a:lnTo>
                  <a:lnTo>
                    <a:pt x="430" y="0"/>
                  </a:lnTo>
                  <a:lnTo>
                    <a:pt x="425" y="0"/>
                  </a:lnTo>
                  <a:lnTo>
                    <a:pt x="418" y="0"/>
                  </a:lnTo>
                  <a:lnTo>
                    <a:pt x="413" y="0"/>
                  </a:lnTo>
                  <a:lnTo>
                    <a:pt x="413" y="0"/>
                  </a:lnTo>
                  <a:lnTo>
                    <a:pt x="413" y="0"/>
                  </a:lnTo>
                  <a:lnTo>
                    <a:pt x="410" y="0"/>
                  </a:lnTo>
                  <a:lnTo>
                    <a:pt x="407" y="0"/>
                  </a:lnTo>
                  <a:lnTo>
                    <a:pt x="407" y="0"/>
                  </a:lnTo>
                  <a:lnTo>
                    <a:pt x="407" y="0"/>
                  </a:lnTo>
                  <a:lnTo>
                    <a:pt x="405" y="0"/>
                  </a:lnTo>
                  <a:lnTo>
                    <a:pt x="403" y="0"/>
                  </a:lnTo>
                  <a:lnTo>
                    <a:pt x="402" y="1"/>
                  </a:lnTo>
                  <a:lnTo>
                    <a:pt x="399" y="0"/>
                  </a:lnTo>
                  <a:lnTo>
                    <a:pt x="399" y="0"/>
                  </a:lnTo>
                  <a:lnTo>
                    <a:pt x="399" y="0"/>
                  </a:lnTo>
                  <a:lnTo>
                    <a:pt x="394" y="0"/>
                  </a:lnTo>
                  <a:lnTo>
                    <a:pt x="392" y="1"/>
                  </a:lnTo>
                  <a:lnTo>
                    <a:pt x="390" y="0"/>
                  </a:lnTo>
                  <a:lnTo>
                    <a:pt x="390" y="0"/>
                  </a:lnTo>
                  <a:lnTo>
                    <a:pt x="390" y="0"/>
                  </a:lnTo>
                  <a:lnTo>
                    <a:pt x="387" y="1"/>
                  </a:lnTo>
                  <a:lnTo>
                    <a:pt x="384" y="1"/>
                  </a:lnTo>
                  <a:lnTo>
                    <a:pt x="377" y="0"/>
                  </a:lnTo>
                  <a:lnTo>
                    <a:pt x="377" y="0"/>
                  </a:lnTo>
                  <a:lnTo>
                    <a:pt x="377" y="0"/>
                  </a:lnTo>
                  <a:lnTo>
                    <a:pt x="373" y="0"/>
                  </a:lnTo>
                  <a:lnTo>
                    <a:pt x="370" y="0"/>
                  </a:lnTo>
                  <a:lnTo>
                    <a:pt x="370" y="0"/>
                  </a:lnTo>
                  <a:lnTo>
                    <a:pt x="370" y="0"/>
                  </a:lnTo>
                  <a:lnTo>
                    <a:pt x="352" y="1"/>
                  </a:lnTo>
                  <a:lnTo>
                    <a:pt x="334" y="0"/>
                  </a:lnTo>
                  <a:lnTo>
                    <a:pt x="314" y="0"/>
                  </a:lnTo>
                  <a:lnTo>
                    <a:pt x="296" y="1"/>
                  </a:lnTo>
                  <a:lnTo>
                    <a:pt x="296" y="1"/>
                  </a:lnTo>
                  <a:lnTo>
                    <a:pt x="294" y="4"/>
                  </a:lnTo>
                  <a:lnTo>
                    <a:pt x="293" y="7"/>
                  </a:lnTo>
                  <a:lnTo>
                    <a:pt x="293" y="7"/>
                  </a:lnTo>
                  <a:lnTo>
                    <a:pt x="292" y="259"/>
                  </a:lnTo>
                  <a:lnTo>
                    <a:pt x="292" y="259"/>
                  </a:lnTo>
                  <a:lnTo>
                    <a:pt x="291" y="261"/>
                  </a:lnTo>
                  <a:lnTo>
                    <a:pt x="291" y="262"/>
                  </a:lnTo>
                  <a:lnTo>
                    <a:pt x="290" y="264"/>
                  </a:lnTo>
                  <a:lnTo>
                    <a:pt x="289" y="265"/>
                  </a:lnTo>
                  <a:lnTo>
                    <a:pt x="289" y="265"/>
                  </a:lnTo>
                  <a:lnTo>
                    <a:pt x="281" y="269"/>
                  </a:lnTo>
                  <a:lnTo>
                    <a:pt x="272" y="272"/>
                  </a:lnTo>
                  <a:lnTo>
                    <a:pt x="263" y="273"/>
                  </a:lnTo>
                  <a:lnTo>
                    <a:pt x="255" y="274"/>
                  </a:lnTo>
                  <a:lnTo>
                    <a:pt x="255" y="274"/>
                  </a:lnTo>
                  <a:lnTo>
                    <a:pt x="241" y="273"/>
                  </a:lnTo>
                  <a:lnTo>
                    <a:pt x="234" y="273"/>
                  </a:lnTo>
                  <a:lnTo>
                    <a:pt x="227" y="272"/>
                  </a:lnTo>
                  <a:lnTo>
                    <a:pt x="227" y="272"/>
                  </a:lnTo>
                  <a:lnTo>
                    <a:pt x="217" y="270"/>
                  </a:lnTo>
                  <a:lnTo>
                    <a:pt x="209" y="266"/>
                  </a:lnTo>
                  <a:lnTo>
                    <a:pt x="193" y="259"/>
                  </a:lnTo>
                  <a:lnTo>
                    <a:pt x="193" y="259"/>
                  </a:lnTo>
                  <a:lnTo>
                    <a:pt x="183" y="250"/>
                  </a:lnTo>
                  <a:lnTo>
                    <a:pt x="171" y="242"/>
                  </a:lnTo>
                  <a:lnTo>
                    <a:pt x="171" y="242"/>
                  </a:lnTo>
                  <a:lnTo>
                    <a:pt x="163" y="231"/>
                  </a:lnTo>
                  <a:lnTo>
                    <a:pt x="159" y="225"/>
                  </a:lnTo>
                  <a:lnTo>
                    <a:pt x="156" y="220"/>
                  </a:lnTo>
                  <a:lnTo>
                    <a:pt x="156" y="220"/>
                  </a:lnTo>
                  <a:lnTo>
                    <a:pt x="152" y="211"/>
                  </a:lnTo>
                  <a:lnTo>
                    <a:pt x="148" y="203"/>
                  </a:lnTo>
                  <a:lnTo>
                    <a:pt x="143" y="186"/>
                  </a:lnTo>
                  <a:lnTo>
                    <a:pt x="143" y="186"/>
                  </a:lnTo>
                  <a:lnTo>
                    <a:pt x="142" y="175"/>
                  </a:lnTo>
                  <a:lnTo>
                    <a:pt x="142" y="163"/>
                  </a:lnTo>
                  <a:lnTo>
                    <a:pt x="142" y="150"/>
                  </a:lnTo>
                  <a:lnTo>
                    <a:pt x="145" y="139"/>
                  </a:lnTo>
                  <a:lnTo>
                    <a:pt x="145" y="139"/>
                  </a:lnTo>
                  <a:lnTo>
                    <a:pt x="147" y="132"/>
                  </a:lnTo>
                  <a:lnTo>
                    <a:pt x="150" y="125"/>
                  </a:lnTo>
                  <a:lnTo>
                    <a:pt x="157" y="111"/>
                  </a:lnTo>
                  <a:lnTo>
                    <a:pt x="157" y="111"/>
                  </a:lnTo>
                  <a:lnTo>
                    <a:pt x="161" y="107"/>
                  </a:lnTo>
                  <a:lnTo>
                    <a:pt x="164" y="103"/>
                  </a:lnTo>
                  <a:lnTo>
                    <a:pt x="166" y="97"/>
                  </a:lnTo>
                  <a:lnTo>
                    <a:pt x="170" y="93"/>
                  </a:lnTo>
                  <a:lnTo>
                    <a:pt x="170" y="93"/>
                  </a:lnTo>
                  <a:lnTo>
                    <a:pt x="179" y="87"/>
                  </a:lnTo>
                  <a:lnTo>
                    <a:pt x="186" y="81"/>
                  </a:lnTo>
                  <a:lnTo>
                    <a:pt x="193" y="75"/>
                  </a:lnTo>
                  <a:lnTo>
                    <a:pt x="201" y="71"/>
                  </a:lnTo>
                  <a:lnTo>
                    <a:pt x="201" y="71"/>
                  </a:lnTo>
                  <a:lnTo>
                    <a:pt x="213" y="67"/>
                  </a:lnTo>
                  <a:lnTo>
                    <a:pt x="224" y="64"/>
                  </a:lnTo>
                  <a:lnTo>
                    <a:pt x="236" y="61"/>
                  </a:lnTo>
                  <a:lnTo>
                    <a:pt x="242" y="61"/>
                  </a:lnTo>
                  <a:lnTo>
                    <a:pt x="248" y="61"/>
                  </a:lnTo>
                  <a:lnTo>
                    <a:pt x="248" y="61"/>
                  </a:lnTo>
                  <a:lnTo>
                    <a:pt x="250" y="60"/>
                  </a:lnTo>
                  <a:lnTo>
                    <a:pt x="250" y="59"/>
                  </a:lnTo>
                  <a:lnTo>
                    <a:pt x="251" y="58"/>
                  </a:lnTo>
                  <a:lnTo>
                    <a:pt x="252" y="56"/>
                  </a:lnTo>
                  <a:lnTo>
                    <a:pt x="252" y="56"/>
                  </a:lnTo>
                  <a:lnTo>
                    <a:pt x="252" y="30"/>
                  </a:lnTo>
                  <a:lnTo>
                    <a:pt x="252" y="5"/>
                  </a:lnTo>
                  <a:lnTo>
                    <a:pt x="252" y="5"/>
                  </a:lnTo>
                  <a:lnTo>
                    <a:pt x="251" y="4"/>
                  </a:lnTo>
                  <a:lnTo>
                    <a:pt x="250" y="3"/>
                  </a:lnTo>
                  <a:lnTo>
                    <a:pt x="249" y="2"/>
                  </a:lnTo>
                  <a:lnTo>
                    <a:pt x="248" y="1"/>
                  </a:lnTo>
                  <a:lnTo>
                    <a:pt x="227" y="1"/>
                  </a:lnTo>
                  <a:lnTo>
                    <a:pt x="227" y="1"/>
                  </a:lnTo>
                  <a:lnTo>
                    <a:pt x="212" y="3"/>
                  </a:lnTo>
                  <a:lnTo>
                    <a:pt x="199" y="7"/>
                  </a:lnTo>
                  <a:lnTo>
                    <a:pt x="185" y="12"/>
                  </a:lnTo>
                  <a:lnTo>
                    <a:pt x="172" y="17"/>
                  </a:lnTo>
                  <a:lnTo>
                    <a:pt x="172" y="17"/>
                  </a:lnTo>
                  <a:lnTo>
                    <a:pt x="164" y="21"/>
                  </a:lnTo>
                  <a:lnTo>
                    <a:pt x="157" y="26"/>
                  </a:lnTo>
                  <a:lnTo>
                    <a:pt x="151" y="31"/>
                  </a:lnTo>
                  <a:lnTo>
                    <a:pt x="144" y="36"/>
                  </a:lnTo>
                  <a:lnTo>
                    <a:pt x="144" y="36"/>
                  </a:lnTo>
                  <a:lnTo>
                    <a:pt x="134" y="46"/>
                  </a:lnTo>
                  <a:lnTo>
                    <a:pt x="124" y="55"/>
                  </a:lnTo>
                  <a:lnTo>
                    <a:pt x="124" y="55"/>
                  </a:lnTo>
                  <a:lnTo>
                    <a:pt x="119" y="62"/>
                  </a:lnTo>
                  <a:lnTo>
                    <a:pt x="114" y="68"/>
                  </a:lnTo>
                  <a:lnTo>
                    <a:pt x="109" y="74"/>
                  </a:lnTo>
                  <a:lnTo>
                    <a:pt x="104" y="81"/>
                  </a:lnTo>
                  <a:lnTo>
                    <a:pt x="104" y="81"/>
                  </a:lnTo>
                  <a:lnTo>
                    <a:pt x="93" y="105"/>
                  </a:lnTo>
                  <a:lnTo>
                    <a:pt x="89" y="117"/>
                  </a:lnTo>
                  <a:lnTo>
                    <a:pt x="86" y="129"/>
                  </a:lnTo>
                  <a:lnTo>
                    <a:pt x="86" y="129"/>
                  </a:lnTo>
                  <a:lnTo>
                    <a:pt x="82" y="148"/>
                  </a:lnTo>
                  <a:lnTo>
                    <a:pt x="81" y="168"/>
                  </a:lnTo>
                  <a:lnTo>
                    <a:pt x="81" y="168"/>
                  </a:lnTo>
                  <a:lnTo>
                    <a:pt x="81" y="175"/>
                  </a:lnTo>
                  <a:lnTo>
                    <a:pt x="82" y="183"/>
                  </a:lnTo>
                  <a:lnTo>
                    <a:pt x="83" y="191"/>
                  </a:lnTo>
                  <a:lnTo>
                    <a:pt x="83" y="198"/>
                  </a:lnTo>
                  <a:lnTo>
                    <a:pt x="83" y="198"/>
                  </a:lnTo>
                  <a:lnTo>
                    <a:pt x="92" y="229"/>
                  </a:lnTo>
                  <a:lnTo>
                    <a:pt x="92" y="229"/>
                  </a:lnTo>
                  <a:lnTo>
                    <a:pt x="95" y="236"/>
                  </a:lnTo>
                  <a:lnTo>
                    <a:pt x="100" y="244"/>
                  </a:lnTo>
                  <a:lnTo>
                    <a:pt x="104" y="251"/>
                  </a:lnTo>
                  <a:lnTo>
                    <a:pt x="108" y="259"/>
                  </a:lnTo>
                  <a:lnTo>
                    <a:pt x="108" y="259"/>
                  </a:lnTo>
                  <a:lnTo>
                    <a:pt x="113" y="264"/>
                  </a:lnTo>
                  <a:lnTo>
                    <a:pt x="116" y="269"/>
                  </a:lnTo>
                  <a:lnTo>
                    <a:pt x="120" y="276"/>
                  </a:lnTo>
                  <a:lnTo>
                    <a:pt x="125" y="281"/>
                  </a:lnTo>
                  <a:lnTo>
                    <a:pt x="125" y="281"/>
                  </a:lnTo>
                  <a:lnTo>
                    <a:pt x="137" y="291"/>
                  </a:lnTo>
                  <a:lnTo>
                    <a:pt x="148" y="301"/>
                  </a:lnTo>
                  <a:lnTo>
                    <a:pt x="148" y="301"/>
                  </a:lnTo>
                  <a:lnTo>
                    <a:pt x="155" y="305"/>
                  </a:lnTo>
                  <a:lnTo>
                    <a:pt x="161" y="309"/>
                  </a:lnTo>
                  <a:lnTo>
                    <a:pt x="167" y="313"/>
                  </a:lnTo>
                  <a:lnTo>
                    <a:pt x="173" y="317"/>
                  </a:lnTo>
                  <a:lnTo>
                    <a:pt x="173" y="317"/>
                  </a:lnTo>
                  <a:lnTo>
                    <a:pt x="191" y="324"/>
                  </a:lnTo>
                  <a:lnTo>
                    <a:pt x="199" y="327"/>
                  </a:lnTo>
                  <a:lnTo>
                    <a:pt x="208" y="330"/>
                  </a:lnTo>
                  <a:lnTo>
                    <a:pt x="208" y="330"/>
                  </a:lnTo>
                  <a:lnTo>
                    <a:pt x="223" y="332"/>
                  </a:lnTo>
                  <a:lnTo>
                    <a:pt x="238" y="335"/>
                  </a:lnTo>
                  <a:lnTo>
                    <a:pt x="238" y="335"/>
                  </a:lnTo>
                  <a:lnTo>
                    <a:pt x="253" y="335"/>
                  </a:lnTo>
                  <a:lnTo>
                    <a:pt x="268" y="334"/>
                  </a:lnTo>
                  <a:lnTo>
                    <a:pt x="268" y="334"/>
                  </a:lnTo>
                  <a:lnTo>
                    <a:pt x="277" y="331"/>
                  </a:lnTo>
                  <a:lnTo>
                    <a:pt x="287" y="329"/>
                  </a:lnTo>
                  <a:lnTo>
                    <a:pt x="306" y="324"/>
                  </a:lnTo>
                  <a:lnTo>
                    <a:pt x="306" y="324"/>
                  </a:lnTo>
                  <a:lnTo>
                    <a:pt x="317" y="319"/>
                  </a:lnTo>
                  <a:lnTo>
                    <a:pt x="328" y="313"/>
                  </a:lnTo>
                  <a:lnTo>
                    <a:pt x="339" y="306"/>
                  </a:lnTo>
                  <a:lnTo>
                    <a:pt x="350" y="300"/>
                  </a:lnTo>
                  <a:lnTo>
                    <a:pt x="350" y="300"/>
                  </a:lnTo>
                  <a:lnTo>
                    <a:pt x="351" y="300"/>
                  </a:lnTo>
                  <a:lnTo>
                    <a:pt x="353" y="300"/>
                  </a:lnTo>
                  <a:lnTo>
                    <a:pt x="357" y="302"/>
                  </a:lnTo>
                  <a:lnTo>
                    <a:pt x="357" y="302"/>
                  </a:lnTo>
                  <a:lnTo>
                    <a:pt x="367" y="309"/>
                  </a:lnTo>
                  <a:lnTo>
                    <a:pt x="377" y="317"/>
                  </a:lnTo>
                  <a:lnTo>
                    <a:pt x="396" y="336"/>
                  </a:lnTo>
                  <a:lnTo>
                    <a:pt x="396" y="336"/>
                  </a:lnTo>
                  <a:lnTo>
                    <a:pt x="401" y="343"/>
                  </a:lnTo>
                  <a:lnTo>
                    <a:pt x="405" y="350"/>
                  </a:lnTo>
                  <a:lnTo>
                    <a:pt x="410" y="357"/>
                  </a:lnTo>
                  <a:lnTo>
                    <a:pt x="415" y="365"/>
                  </a:lnTo>
                  <a:lnTo>
                    <a:pt x="415" y="365"/>
                  </a:lnTo>
                  <a:lnTo>
                    <a:pt x="427" y="394"/>
                  </a:lnTo>
                  <a:lnTo>
                    <a:pt x="427" y="394"/>
                  </a:lnTo>
                  <a:lnTo>
                    <a:pt x="434" y="415"/>
                  </a:lnTo>
                  <a:lnTo>
                    <a:pt x="439" y="436"/>
                  </a:lnTo>
                  <a:lnTo>
                    <a:pt x="439" y="436"/>
                  </a:lnTo>
                  <a:lnTo>
                    <a:pt x="439" y="455"/>
                  </a:lnTo>
                  <a:lnTo>
                    <a:pt x="439" y="473"/>
                  </a:lnTo>
                  <a:lnTo>
                    <a:pt x="439" y="473"/>
                  </a:lnTo>
                  <a:lnTo>
                    <a:pt x="438" y="484"/>
                  </a:lnTo>
                  <a:lnTo>
                    <a:pt x="435" y="495"/>
                  </a:lnTo>
                  <a:lnTo>
                    <a:pt x="433" y="505"/>
                  </a:lnTo>
                  <a:lnTo>
                    <a:pt x="429" y="518"/>
                  </a:lnTo>
                  <a:lnTo>
                    <a:pt x="429" y="518"/>
                  </a:lnTo>
                  <a:lnTo>
                    <a:pt x="424" y="532"/>
                  </a:lnTo>
                  <a:lnTo>
                    <a:pt x="417" y="546"/>
                  </a:lnTo>
                  <a:lnTo>
                    <a:pt x="400" y="574"/>
                  </a:lnTo>
                  <a:lnTo>
                    <a:pt x="400" y="574"/>
                  </a:lnTo>
                  <a:lnTo>
                    <a:pt x="389" y="585"/>
                  </a:lnTo>
                  <a:lnTo>
                    <a:pt x="378" y="596"/>
                  </a:lnTo>
                  <a:lnTo>
                    <a:pt x="367" y="606"/>
                  </a:lnTo>
                  <a:lnTo>
                    <a:pt x="361" y="611"/>
                  </a:lnTo>
                  <a:lnTo>
                    <a:pt x="355" y="615"/>
                  </a:lnTo>
                  <a:lnTo>
                    <a:pt x="355" y="615"/>
                  </a:lnTo>
                  <a:lnTo>
                    <a:pt x="343" y="621"/>
                  </a:lnTo>
                  <a:lnTo>
                    <a:pt x="332" y="629"/>
                  </a:lnTo>
                  <a:lnTo>
                    <a:pt x="319" y="634"/>
                  </a:lnTo>
                  <a:lnTo>
                    <a:pt x="313" y="637"/>
                  </a:lnTo>
                  <a:lnTo>
                    <a:pt x="306" y="638"/>
                  </a:lnTo>
                  <a:lnTo>
                    <a:pt x="306" y="638"/>
                  </a:lnTo>
                  <a:lnTo>
                    <a:pt x="285" y="643"/>
                  </a:lnTo>
                  <a:lnTo>
                    <a:pt x="263" y="647"/>
                  </a:lnTo>
                  <a:lnTo>
                    <a:pt x="263" y="647"/>
                  </a:lnTo>
                  <a:lnTo>
                    <a:pt x="255" y="647"/>
                  </a:lnTo>
                  <a:lnTo>
                    <a:pt x="245" y="646"/>
                  </a:lnTo>
                  <a:lnTo>
                    <a:pt x="236" y="646"/>
                  </a:lnTo>
                  <a:lnTo>
                    <a:pt x="227" y="646"/>
                  </a:lnTo>
                  <a:lnTo>
                    <a:pt x="227" y="646"/>
                  </a:lnTo>
                  <a:lnTo>
                    <a:pt x="204" y="641"/>
                  </a:lnTo>
                  <a:lnTo>
                    <a:pt x="182" y="634"/>
                  </a:lnTo>
                  <a:lnTo>
                    <a:pt x="182" y="634"/>
                  </a:lnTo>
                  <a:lnTo>
                    <a:pt x="166" y="628"/>
                  </a:lnTo>
                  <a:lnTo>
                    <a:pt x="152" y="619"/>
                  </a:lnTo>
                  <a:lnTo>
                    <a:pt x="152" y="619"/>
                  </a:lnTo>
                  <a:lnTo>
                    <a:pt x="143" y="613"/>
                  </a:lnTo>
                  <a:lnTo>
                    <a:pt x="133" y="606"/>
                  </a:lnTo>
                  <a:lnTo>
                    <a:pt x="115" y="591"/>
                  </a:lnTo>
                  <a:lnTo>
                    <a:pt x="115" y="591"/>
                  </a:lnTo>
                  <a:lnTo>
                    <a:pt x="111" y="586"/>
                  </a:lnTo>
                  <a:lnTo>
                    <a:pt x="108" y="582"/>
                  </a:lnTo>
                  <a:lnTo>
                    <a:pt x="104" y="577"/>
                  </a:lnTo>
                  <a:lnTo>
                    <a:pt x="100" y="574"/>
                  </a:lnTo>
                  <a:lnTo>
                    <a:pt x="100" y="574"/>
                  </a:lnTo>
                  <a:lnTo>
                    <a:pt x="92" y="561"/>
                  </a:lnTo>
                  <a:lnTo>
                    <a:pt x="84" y="548"/>
                  </a:lnTo>
                  <a:lnTo>
                    <a:pt x="78" y="535"/>
                  </a:lnTo>
                  <a:lnTo>
                    <a:pt x="72" y="522"/>
                  </a:lnTo>
                  <a:lnTo>
                    <a:pt x="72" y="522"/>
                  </a:lnTo>
                  <a:lnTo>
                    <a:pt x="68" y="510"/>
                  </a:lnTo>
                  <a:lnTo>
                    <a:pt x="65" y="498"/>
                  </a:lnTo>
                  <a:lnTo>
                    <a:pt x="62" y="487"/>
                  </a:lnTo>
                  <a:lnTo>
                    <a:pt x="62" y="476"/>
                  </a:lnTo>
                  <a:lnTo>
                    <a:pt x="62" y="476"/>
                  </a:lnTo>
                  <a:lnTo>
                    <a:pt x="60" y="416"/>
                  </a:lnTo>
                  <a:lnTo>
                    <a:pt x="60" y="357"/>
                  </a:lnTo>
                  <a:lnTo>
                    <a:pt x="60" y="238"/>
                  </a:lnTo>
                  <a:lnTo>
                    <a:pt x="60" y="119"/>
                  </a:lnTo>
                  <a:lnTo>
                    <a:pt x="60" y="60"/>
                  </a:lnTo>
                  <a:lnTo>
                    <a:pt x="58" y="1"/>
                  </a:lnTo>
                  <a:lnTo>
                    <a:pt x="0" y="341"/>
                  </a:lnTo>
                  <a:lnTo>
                    <a:pt x="0" y="341"/>
                  </a:lnTo>
                  <a:lnTo>
                    <a:pt x="1" y="422"/>
                  </a:lnTo>
                  <a:lnTo>
                    <a:pt x="1" y="422"/>
                  </a:lnTo>
                  <a:lnTo>
                    <a:pt x="1" y="422"/>
                  </a:lnTo>
                  <a:lnTo>
                    <a:pt x="1" y="445"/>
                  </a:lnTo>
                  <a:lnTo>
                    <a:pt x="1" y="468"/>
                  </a:lnTo>
                  <a:lnTo>
                    <a:pt x="1" y="468"/>
                  </a:lnTo>
                  <a:lnTo>
                    <a:pt x="4" y="496"/>
                  </a:lnTo>
                  <a:lnTo>
                    <a:pt x="6" y="510"/>
                  </a:lnTo>
                  <a:lnTo>
                    <a:pt x="10" y="524"/>
                  </a:lnTo>
                  <a:lnTo>
                    <a:pt x="10" y="524"/>
                  </a:lnTo>
                  <a:lnTo>
                    <a:pt x="14" y="536"/>
                  </a:lnTo>
                  <a:lnTo>
                    <a:pt x="19" y="548"/>
                  </a:lnTo>
                  <a:lnTo>
                    <a:pt x="30" y="572"/>
                  </a:lnTo>
                  <a:lnTo>
                    <a:pt x="30" y="572"/>
                  </a:lnTo>
                  <a:lnTo>
                    <a:pt x="37" y="585"/>
                  </a:lnTo>
                  <a:lnTo>
                    <a:pt x="44" y="597"/>
                  </a:lnTo>
                  <a:lnTo>
                    <a:pt x="44" y="597"/>
                  </a:lnTo>
                  <a:lnTo>
                    <a:pt x="52" y="607"/>
                  </a:lnTo>
                  <a:lnTo>
                    <a:pt x="60" y="617"/>
                  </a:lnTo>
                  <a:lnTo>
                    <a:pt x="78" y="637"/>
                  </a:lnTo>
                  <a:lnTo>
                    <a:pt x="78" y="637"/>
                  </a:lnTo>
                  <a:lnTo>
                    <a:pt x="86" y="644"/>
                  </a:lnTo>
                  <a:lnTo>
                    <a:pt x="95" y="651"/>
                  </a:lnTo>
                  <a:lnTo>
                    <a:pt x="113" y="665"/>
                  </a:lnTo>
                  <a:lnTo>
                    <a:pt x="113" y="665"/>
                  </a:lnTo>
                  <a:lnTo>
                    <a:pt x="127" y="672"/>
                  </a:lnTo>
                  <a:lnTo>
                    <a:pt x="139" y="678"/>
                  </a:lnTo>
                  <a:lnTo>
                    <a:pt x="152" y="686"/>
                  </a:lnTo>
                  <a:lnTo>
                    <a:pt x="165" y="692"/>
                  </a:lnTo>
                  <a:lnTo>
                    <a:pt x="165" y="692"/>
                  </a:lnTo>
                  <a:lnTo>
                    <a:pt x="196" y="700"/>
                  </a:lnTo>
                  <a:lnTo>
                    <a:pt x="212" y="703"/>
                  </a:lnTo>
                  <a:lnTo>
                    <a:pt x="228" y="705"/>
                  </a:lnTo>
                  <a:lnTo>
                    <a:pt x="228" y="705"/>
                  </a:lnTo>
                  <a:lnTo>
                    <a:pt x="243" y="706"/>
                  </a:lnTo>
                  <a:lnTo>
                    <a:pt x="251" y="706"/>
                  </a:lnTo>
                  <a:lnTo>
                    <a:pt x="258" y="706"/>
                  </a:lnTo>
                  <a:lnTo>
                    <a:pt x="258" y="706"/>
                  </a:lnTo>
                  <a:lnTo>
                    <a:pt x="266" y="705"/>
                  </a:lnTo>
                  <a:lnTo>
                    <a:pt x="275" y="704"/>
                  </a:lnTo>
                  <a:lnTo>
                    <a:pt x="285" y="703"/>
                  </a:lnTo>
                  <a:lnTo>
                    <a:pt x="295" y="703"/>
                  </a:lnTo>
                  <a:lnTo>
                    <a:pt x="295" y="703"/>
                  </a:lnTo>
                  <a:lnTo>
                    <a:pt x="305" y="700"/>
                  </a:lnTo>
                  <a:lnTo>
                    <a:pt x="314" y="697"/>
                  </a:lnTo>
                  <a:lnTo>
                    <a:pt x="324" y="694"/>
                  </a:lnTo>
                  <a:lnTo>
                    <a:pt x="335" y="692"/>
                  </a:lnTo>
                  <a:lnTo>
                    <a:pt x="335" y="692"/>
                  </a:lnTo>
                  <a:lnTo>
                    <a:pt x="344" y="687"/>
                  </a:lnTo>
                  <a:lnTo>
                    <a:pt x="354" y="683"/>
                  </a:lnTo>
                  <a:lnTo>
                    <a:pt x="363" y="678"/>
                  </a:lnTo>
                  <a:lnTo>
                    <a:pt x="372" y="674"/>
                  </a:lnTo>
                  <a:lnTo>
                    <a:pt x="372" y="674"/>
                  </a:lnTo>
                  <a:lnTo>
                    <a:pt x="383" y="668"/>
                  </a:lnTo>
                  <a:lnTo>
                    <a:pt x="393" y="661"/>
                  </a:lnTo>
                  <a:lnTo>
                    <a:pt x="412" y="648"/>
                  </a:lnTo>
                  <a:lnTo>
                    <a:pt x="412" y="648"/>
                  </a:lnTo>
                  <a:lnTo>
                    <a:pt x="422" y="637"/>
                  </a:lnTo>
                  <a:lnTo>
                    <a:pt x="427" y="632"/>
                  </a:lnTo>
                  <a:lnTo>
                    <a:pt x="434" y="627"/>
                  </a:lnTo>
                  <a:lnTo>
                    <a:pt x="434" y="627"/>
                  </a:lnTo>
                  <a:lnTo>
                    <a:pt x="452" y="601"/>
                  </a:lnTo>
                  <a:lnTo>
                    <a:pt x="461" y="589"/>
                  </a:lnTo>
                  <a:lnTo>
                    <a:pt x="469" y="576"/>
                  </a:lnTo>
                  <a:lnTo>
                    <a:pt x="469" y="576"/>
                  </a:lnTo>
                  <a:lnTo>
                    <a:pt x="474" y="565"/>
                  </a:lnTo>
                  <a:lnTo>
                    <a:pt x="479" y="554"/>
                  </a:lnTo>
                  <a:lnTo>
                    <a:pt x="483" y="544"/>
                  </a:lnTo>
                  <a:lnTo>
                    <a:pt x="488" y="533"/>
                  </a:lnTo>
                  <a:lnTo>
                    <a:pt x="488" y="533"/>
                  </a:lnTo>
                  <a:lnTo>
                    <a:pt x="492" y="517"/>
                  </a:lnTo>
                  <a:lnTo>
                    <a:pt x="495" y="499"/>
                  </a:lnTo>
                  <a:lnTo>
                    <a:pt x="500" y="467"/>
                  </a:lnTo>
                  <a:lnTo>
                    <a:pt x="500" y="467"/>
                  </a:lnTo>
                  <a:lnTo>
                    <a:pt x="497" y="430"/>
                  </a:lnTo>
                  <a:lnTo>
                    <a:pt x="495" y="412"/>
                  </a:lnTo>
                  <a:lnTo>
                    <a:pt x="492" y="394"/>
                  </a:lnTo>
                  <a:lnTo>
                    <a:pt x="492" y="394"/>
                  </a:lnTo>
                  <a:lnTo>
                    <a:pt x="487" y="378"/>
                  </a:lnTo>
                  <a:lnTo>
                    <a:pt x="480" y="364"/>
                  </a:lnTo>
                  <a:lnTo>
                    <a:pt x="468" y="336"/>
                  </a:lnTo>
                  <a:lnTo>
                    <a:pt x="468" y="336"/>
                  </a:lnTo>
                  <a:lnTo>
                    <a:pt x="463" y="328"/>
                  </a:lnTo>
                  <a:lnTo>
                    <a:pt x="459" y="321"/>
                  </a:lnTo>
                  <a:lnTo>
                    <a:pt x="455" y="315"/>
                  </a:lnTo>
                  <a:lnTo>
                    <a:pt x="450" y="308"/>
                  </a:lnTo>
                  <a:lnTo>
                    <a:pt x="450" y="308"/>
                  </a:lnTo>
                  <a:lnTo>
                    <a:pt x="444" y="300"/>
                  </a:lnTo>
                  <a:lnTo>
                    <a:pt x="437" y="293"/>
                  </a:lnTo>
                  <a:lnTo>
                    <a:pt x="429" y="286"/>
                  </a:lnTo>
                  <a:lnTo>
                    <a:pt x="423" y="278"/>
                  </a:lnTo>
                  <a:lnTo>
                    <a:pt x="423" y="278"/>
                  </a:lnTo>
                  <a:lnTo>
                    <a:pt x="407" y="263"/>
                  </a:lnTo>
                  <a:lnTo>
                    <a:pt x="389" y="249"/>
                  </a:lnTo>
                  <a:lnTo>
                    <a:pt x="389" y="249"/>
                  </a:lnTo>
                  <a:lnTo>
                    <a:pt x="379" y="245"/>
                  </a:lnTo>
                  <a:lnTo>
                    <a:pt x="371" y="240"/>
                  </a:lnTo>
                  <a:lnTo>
                    <a:pt x="355" y="229"/>
                  </a:lnTo>
                  <a:lnTo>
                    <a:pt x="355" y="229"/>
                  </a:lnTo>
                  <a:lnTo>
                    <a:pt x="354" y="145"/>
                  </a:lnTo>
                  <a:lnTo>
                    <a:pt x="355" y="62"/>
                  </a:lnTo>
                  <a:lnTo>
                    <a:pt x="355" y="62"/>
                  </a:lnTo>
                  <a:lnTo>
                    <a:pt x="362" y="60"/>
                  </a:lnTo>
                  <a:lnTo>
                    <a:pt x="368" y="59"/>
                  </a:lnTo>
                  <a:lnTo>
                    <a:pt x="368" y="59"/>
                  </a:lnTo>
                  <a:lnTo>
                    <a:pt x="401" y="60"/>
                  </a:lnTo>
                  <a:lnTo>
                    <a:pt x="433" y="60"/>
                  </a:lnTo>
                  <a:lnTo>
                    <a:pt x="465" y="60"/>
                  </a:lnTo>
                  <a:lnTo>
                    <a:pt x="498" y="61"/>
                  </a:lnTo>
                  <a:lnTo>
                    <a:pt x="498" y="61"/>
                  </a:lnTo>
                  <a:lnTo>
                    <a:pt x="523" y="66"/>
                  </a:lnTo>
                  <a:lnTo>
                    <a:pt x="523" y="66"/>
                  </a:lnTo>
                  <a:lnTo>
                    <a:pt x="529" y="69"/>
                  </a:lnTo>
                  <a:lnTo>
                    <a:pt x="536" y="71"/>
                  </a:lnTo>
                  <a:lnTo>
                    <a:pt x="542" y="74"/>
                  </a:lnTo>
                  <a:lnTo>
                    <a:pt x="547" y="78"/>
                  </a:lnTo>
                  <a:lnTo>
                    <a:pt x="547" y="78"/>
                  </a:lnTo>
                  <a:lnTo>
                    <a:pt x="557" y="85"/>
                  </a:lnTo>
                  <a:lnTo>
                    <a:pt x="565" y="93"/>
                  </a:lnTo>
                  <a:lnTo>
                    <a:pt x="580" y="111"/>
                  </a:lnTo>
                  <a:lnTo>
                    <a:pt x="580" y="111"/>
                  </a:lnTo>
                  <a:lnTo>
                    <a:pt x="583" y="117"/>
                  </a:lnTo>
                  <a:lnTo>
                    <a:pt x="586" y="123"/>
                  </a:lnTo>
                  <a:lnTo>
                    <a:pt x="589" y="128"/>
                  </a:lnTo>
                  <a:lnTo>
                    <a:pt x="591" y="133"/>
                  </a:lnTo>
                  <a:lnTo>
                    <a:pt x="591" y="133"/>
                  </a:lnTo>
                  <a:lnTo>
                    <a:pt x="595" y="148"/>
                  </a:lnTo>
                  <a:lnTo>
                    <a:pt x="597" y="156"/>
                  </a:lnTo>
                  <a:lnTo>
                    <a:pt x="598" y="165"/>
                  </a:lnTo>
                  <a:lnTo>
                    <a:pt x="598" y="165"/>
                  </a:lnTo>
                  <a:lnTo>
                    <a:pt x="597" y="171"/>
                  </a:lnTo>
                  <a:lnTo>
                    <a:pt x="597" y="177"/>
                  </a:lnTo>
                  <a:lnTo>
                    <a:pt x="597" y="183"/>
                  </a:lnTo>
                  <a:lnTo>
                    <a:pt x="596" y="189"/>
                  </a:lnTo>
                  <a:lnTo>
                    <a:pt x="596" y="189"/>
                  </a:lnTo>
                  <a:lnTo>
                    <a:pt x="593" y="196"/>
                  </a:lnTo>
                  <a:lnTo>
                    <a:pt x="591" y="204"/>
                  </a:lnTo>
                  <a:lnTo>
                    <a:pt x="589" y="211"/>
                  </a:lnTo>
                  <a:lnTo>
                    <a:pt x="585" y="220"/>
                  </a:lnTo>
                  <a:lnTo>
                    <a:pt x="585" y="220"/>
                  </a:lnTo>
                  <a:lnTo>
                    <a:pt x="580" y="227"/>
                  </a:lnTo>
                  <a:lnTo>
                    <a:pt x="574" y="234"/>
                  </a:lnTo>
                  <a:lnTo>
                    <a:pt x="569" y="240"/>
                  </a:lnTo>
                  <a:lnTo>
                    <a:pt x="564" y="247"/>
                  </a:lnTo>
                  <a:lnTo>
                    <a:pt x="564" y="247"/>
                  </a:lnTo>
                  <a:lnTo>
                    <a:pt x="537" y="265"/>
                  </a:lnTo>
                  <a:lnTo>
                    <a:pt x="537" y="265"/>
                  </a:lnTo>
                  <a:lnTo>
                    <a:pt x="516" y="271"/>
                  </a:lnTo>
                  <a:lnTo>
                    <a:pt x="505" y="274"/>
                  </a:lnTo>
                  <a:lnTo>
                    <a:pt x="495" y="276"/>
                  </a:lnTo>
                  <a:lnTo>
                    <a:pt x="495" y="276"/>
                  </a:lnTo>
                  <a:lnTo>
                    <a:pt x="493" y="278"/>
                  </a:lnTo>
                  <a:lnTo>
                    <a:pt x="492" y="279"/>
                  </a:lnTo>
                  <a:lnTo>
                    <a:pt x="492" y="281"/>
                  </a:lnTo>
                  <a:lnTo>
                    <a:pt x="492" y="281"/>
                  </a:lnTo>
                  <a:lnTo>
                    <a:pt x="491" y="294"/>
                  </a:lnTo>
                  <a:lnTo>
                    <a:pt x="491" y="307"/>
                  </a:lnTo>
                  <a:lnTo>
                    <a:pt x="491" y="335"/>
                  </a:lnTo>
                  <a:lnTo>
                    <a:pt x="491" y="335"/>
                  </a:lnTo>
                  <a:lnTo>
                    <a:pt x="514" y="380"/>
                  </a:lnTo>
                  <a:lnTo>
                    <a:pt x="539" y="426"/>
                  </a:lnTo>
                  <a:lnTo>
                    <a:pt x="591" y="516"/>
                  </a:lnTo>
                  <a:lnTo>
                    <a:pt x="643" y="604"/>
                  </a:lnTo>
                  <a:lnTo>
                    <a:pt x="668" y="649"/>
                  </a:lnTo>
                  <a:lnTo>
                    <a:pt x="694" y="695"/>
                  </a:lnTo>
                  <a:lnTo>
                    <a:pt x="694" y="695"/>
                  </a:lnTo>
                  <a:lnTo>
                    <a:pt x="696" y="698"/>
                  </a:lnTo>
                  <a:lnTo>
                    <a:pt x="699" y="701"/>
                  </a:lnTo>
                  <a:lnTo>
                    <a:pt x="704" y="706"/>
                  </a:lnTo>
                  <a:lnTo>
                    <a:pt x="704" y="706"/>
                  </a:lnTo>
                  <a:lnTo>
                    <a:pt x="718" y="706"/>
                  </a:lnTo>
                  <a:lnTo>
                    <a:pt x="732" y="707"/>
                  </a:lnTo>
                  <a:lnTo>
                    <a:pt x="748" y="707"/>
                  </a:lnTo>
                  <a:lnTo>
                    <a:pt x="755" y="707"/>
                  </a:lnTo>
                  <a:lnTo>
                    <a:pt x="762" y="705"/>
                  </a:lnTo>
                  <a:lnTo>
                    <a:pt x="762" y="705"/>
                  </a:lnTo>
                  <a:lnTo>
                    <a:pt x="763" y="615"/>
                  </a:lnTo>
                  <a:lnTo>
                    <a:pt x="764" y="509"/>
                  </a:lnTo>
                  <a:lnTo>
                    <a:pt x="765" y="279"/>
                  </a:lnTo>
                  <a:lnTo>
                    <a:pt x="764" y="87"/>
                  </a:lnTo>
                  <a:lnTo>
                    <a:pt x="762" y="2"/>
                  </a:lnTo>
                  <a:lnTo>
                    <a:pt x="762" y="2"/>
                  </a:lnTo>
                  <a:close/>
                </a:path>
              </a:pathLst>
            </a:custGeom>
            <a:solidFill>
              <a:srgbClr val="F7F6E9"/>
            </a:solidFill>
            <a:ln w="9525">
              <a:noFill/>
              <a:round/>
              <a:headEnd/>
              <a:tailEnd/>
            </a:ln>
          </p:spPr>
          <p:txBody>
            <a:bodyPr/>
            <a:lstStyle/>
            <a:p>
              <a:pPr>
                <a:defRPr/>
              </a:pPr>
              <a:endParaRPr lang="en-US"/>
            </a:p>
          </p:txBody>
        </p:sp>
        <p:sp>
          <p:nvSpPr>
            <p:cNvPr id="12" name="Freeform 36"/>
            <p:cNvSpPr>
              <a:spLocks noChangeAspect="1"/>
            </p:cNvSpPr>
            <p:nvPr userDrawn="1"/>
          </p:nvSpPr>
          <p:spPr bwMode="auto">
            <a:xfrm>
              <a:off x="3746" y="3287"/>
              <a:ext cx="184" cy="351"/>
            </a:xfrm>
            <a:custGeom>
              <a:avLst/>
              <a:gdLst/>
              <a:ahLst/>
              <a:cxnLst>
                <a:cxn ang="0">
                  <a:pos x="308" y="268"/>
                </a:cxn>
                <a:cxn ang="0">
                  <a:pos x="58" y="268"/>
                </a:cxn>
                <a:cxn ang="0">
                  <a:pos x="58" y="0"/>
                </a:cxn>
                <a:cxn ang="0">
                  <a:pos x="0" y="0"/>
                </a:cxn>
                <a:cxn ang="0">
                  <a:pos x="0" y="702"/>
                </a:cxn>
                <a:cxn ang="0">
                  <a:pos x="56" y="702"/>
                </a:cxn>
                <a:cxn ang="0">
                  <a:pos x="56" y="338"/>
                </a:cxn>
                <a:cxn ang="0">
                  <a:pos x="310" y="338"/>
                </a:cxn>
                <a:cxn ang="0">
                  <a:pos x="368" y="0"/>
                </a:cxn>
                <a:cxn ang="0">
                  <a:pos x="308" y="0"/>
                </a:cxn>
                <a:cxn ang="0">
                  <a:pos x="308" y="268"/>
                </a:cxn>
              </a:cxnLst>
              <a:rect l="0" t="0" r="r" b="b"/>
              <a:pathLst>
                <a:path w="368" h="702">
                  <a:moveTo>
                    <a:pt x="308" y="268"/>
                  </a:moveTo>
                  <a:lnTo>
                    <a:pt x="58" y="268"/>
                  </a:lnTo>
                  <a:lnTo>
                    <a:pt x="58" y="0"/>
                  </a:lnTo>
                  <a:lnTo>
                    <a:pt x="0" y="0"/>
                  </a:lnTo>
                  <a:lnTo>
                    <a:pt x="0" y="702"/>
                  </a:lnTo>
                  <a:lnTo>
                    <a:pt x="56" y="702"/>
                  </a:lnTo>
                  <a:lnTo>
                    <a:pt x="56" y="338"/>
                  </a:lnTo>
                  <a:lnTo>
                    <a:pt x="310" y="338"/>
                  </a:lnTo>
                  <a:lnTo>
                    <a:pt x="368" y="0"/>
                  </a:lnTo>
                  <a:lnTo>
                    <a:pt x="308" y="0"/>
                  </a:lnTo>
                  <a:lnTo>
                    <a:pt x="308" y="268"/>
                  </a:lnTo>
                  <a:close/>
                </a:path>
              </a:pathLst>
            </a:custGeom>
            <a:solidFill>
              <a:srgbClr val="F7F6E9"/>
            </a:solidFill>
            <a:ln w="9525">
              <a:no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27" r:id="rId1"/>
    <p:sldLayoutId id="2147483720" r:id="rId2"/>
    <p:sldLayoutId id="2147483728" r:id="rId3"/>
    <p:sldLayoutId id="2147483721" r:id="rId4"/>
    <p:sldLayoutId id="2147483722" r:id="rId5"/>
    <p:sldLayoutId id="2147483723" r:id="rId6"/>
    <p:sldLayoutId id="2147483724" r:id="rId7"/>
    <p:sldLayoutId id="2147483729" r:id="rId8"/>
    <p:sldLayoutId id="2147483730" r:id="rId9"/>
    <p:sldLayoutId id="2147483725" r:id="rId10"/>
    <p:sldLayoutId id="2147483726"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talkvietnam.com/uploads/2012/07/people-register-korean-language-test-work-south-korea-photo-sggp-490044.jp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who.int/mental_health/policy/en/policy_plans_revision.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457200" y="3276600"/>
            <a:ext cx="7848600" cy="2667000"/>
          </a:xfrm>
        </p:spPr>
        <p:txBody>
          <a:bodyPr/>
          <a:lstStyle/>
          <a:p>
            <a:pPr eaLnBrk="1" hangingPunct="1"/>
            <a:r>
              <a:rPr lang="en-US" altLang="ko-KR" b="1" dirty="0" smtClean="0">
                <a:ea typeface="굴림" pitchFamily="50" charset="-127"/>
              </a:rPr>
              <a:t>H. Stephen </a:t>
            </a:r>
            <a:r>
              <a:rPr lang="en-US" altLang="ko-KR" b="1" dirty="0" err="1" smtClean="0">
                <a:ea typeface="굴림" pitchFamily="50" charset="-127"/>
              </a:rPr>
              <a:t>Leff</a:t>
            </a:r>
            <a:r>
              <a:rPr lang="en-US" altLang="ko-KR" b="1" dirty="0" smtClean="0">
                <a:ea typeface="굴림" pitchFamily="50" charset="-127"/>
              </a:rPr>
              <a:t>, Ph.D.</a:t>
            </a:r>
          </a:p>
          <a:p>
            <a:pPr eaLnBrk="1" hangingPunct="1"/>
            <a:r>
              <a:rPr lang="en-US" altLang="ko-KR" b="1" dirty="0" smtClean="0">
                <a:ea typeface="굴림" pitchFamily="50" charset="-127"/>
              </a:rPr>
              <a:t>Department of Psychiatry, Harvard Medical School at Cambridge Health Alliance</a:t>
            </a:r>
          </a:p>
          <a:p>
            <a:pPr eaLnBrk="1" hangingPunct="1"/>
            <a:r>
              <a:rPr lang="en-US" altLang="ko-KR" b="1" dirty="0" smtClean="0">
                <a:ea typeface="굴림" pitchFamily="50" charset="-127"/>
              </a:rPr>
              <a:t>Human Services Research Institute</a:t>
            </a:r>
          </a:p>
          <a:p>
            <a:pPr eaLnBrk="1" hangingPunct="1"/>
            <a:r>
              <a:rPr lang="en-US" altLang="ko-KR" b="1" dirty="0" smtClean="0">
                <a:ea typeface="굴림" pitchFamily="50" charset="-127"/>
              </a:rPr>
              <a:t>November 2, 2012</a:t>
            </a:r>
          </a:p>
          <a:p>
            <a:pPr eaLnBrk="1" hangingPunct="1"/>
            <a:endParaRPr lang="en-US" altLang="ko-KR" dirty="0" smtClean="0">
              <a:ea typeface="굴림" pitchFamily="50" charset="-127"/>
            </a:endParaRPr>
          </a:p>
        </p:txBody>
      </p:sp>
      <p:sp>
        <p:nvSpPr>
          <p:cNvPr id="9219" name="Rectangle 3"/>
          <p:cNvSpPr>
            <a:spLocks noChangeArrowheads="1"/>
          </p:cNvSpPr>
          <p:nvPr/>
        </p:nvSpPr>
        <p:spPr bwMode="auto">
          <a:xfrm>
            <a:off x="304800" y="1576388"/>
            <a:ext cx="8610600" cy="862012"/>
          </a:xfrm>
          <a:prstGeom prst="rect">
            <a:avLst/>
          </a:prstGeom>
          <a:noFill/>
          <a:ln w="9525">
            <a:noFill/>
            <a:miter lim="800000"/>
            <a:headEnd/>
            <a:tailEnd/>
          </a:ln>
        </p:spPr>
        <p:txBody>
          <a:bodyPr>
            <a:spAutoFit/>
          </a:bodyPr>
          <a:lstStyle/>
          <a:p>
            <a:pPr algn="ctr">
              <a:spcBef>
                <a:spcPct val="0"/>
              </a:spcBef>
              <a:buNone/>
            </a:pPr>
            <a:r>
              <a:rPr lang="en-US" altLang="ko-KR" sz="3200" b="1" dirty="0">
                <a:ea typeface="굴림" pitchFamily="50" charset="-127"/>
              </a:rPr>
              <a:t>Planning for Quality Improvement</a:t>
            </a:r>
            <a:r>
              <a:rPr lang="en-US" altLang="ko-KR" b="1" dirty="0">
                <a:ea typeface="굴림" pitchFamily="50" charset="-127"/>
              </a:rPr>
              <a:t/>
            </a:r>
            <a:br>
              <a:rPr lang="en-US" altLang="ko-KR" b="1" dirty="0">
                <a:ea typeface="굴림" pitchFamily="50" charset="-127"/>
              </a:rPr>
            </a:br>
            <a:endParaRPr lang="en-US" altLang="ko-KR" b="1" dirty="0">
              <a:ea typeface="굴림" pitchFamily="50" charset="-127"/>
            </a:endParaRPr>
          </a:p>
        </p:txBody>
      </p:sp>
      <p:sp>
        <p:nvSpPr>
          <p:cNvPr id="9220" name="Rectangle 6"/>
          <p:cNvSpPr>
            <a:spLocks noChangeArrowheads="1"/>
          </p:cNvSpPr>
          <p:nvPr/>
        </p:nvSpPr>
        <p:spPr bwMode="auto">
          <a:xfrm>
            <a:off x="609600" y="2133600"/>
            <a:ext cx="7848600" cy="830263"/>
          </a:xfrm>
          <a:prstGeom prst="rect">
            <a:avLst/>
          </a:prstGeom>
          <a:noFill/>
          <a:ln w="9525">
            <a:noFill/>
            <a:miter lim="800000"/>
            <a:headEnd/>
            <a:tailEnd/>
          </a:ln>
        </p:spPr>
        <p:txBody>
          <a:bodyPr>
            <a:spAutoFit/>
          </a:bodyPr>
          <a:lstStyle/>
          <a:p>
            <a:pPr algn="ctr">
              <a:buNone/>
            </a:pPr>
            <a:r>
              <a:rPr lang="en-US" altLang="ko-KR" sz="2400" b="1" dirty="0">
                <a:solidFill>
                  <a:srgbClr val="000000"/>
                </a:solidFill>
                <a:ea typeface="굴림" pitchFamily="50" charset="-127"/>
              </a:rPr>
              <a:t>A Presentation to the World Health Organization Symposium on Quality Improvement</a:t>
            </a:r>
            <a:endParaRPr lang="en-US" altLang="ko-KR" sz="2400" dirty="0">
              <a:solidFill>
                <a:srgbClr val="000000"/>
              </a:solidFill>
              <a:ea typeface="굴림" pitchFamily="50"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912813" y="712788"/>
            <a:ext cx="6858000" cy="1143000"/>
          </a:xfrm>
        </p:spPr>
        <p:txBody>
          <a:bodyPr>
            <a:normAutofit/>
          </a:bodyPr>
          <a:lstStyle/>
          <a:p>
            <a:pPr algn="ctr" eaLnBrk="1" fontAlgn="auto" hangingPunct="1">
              <a:spcAft>
                <a:spcPts val="0"/>
              </a:spcAft>
              <a:defRPr/>
            </a:pPr>
            <a:r>
              <a:rPr lang="en-US" sz="3200" b="1" dirty="0"/>
              <a:t>Mental Health System Planning:  </a:t>
            </a:r>
            <a:r>
              <a:rPr lang="en-US" sz="3200" b="1" dirty="0" smtClean="0"/>
              <a:t>Like Putting Puzzle Pieces </a:t>
            </a:r>
            <a:r>
              <a:rPr lang="en-US" sz="3200" b="1" dirty="0"/>
              <a:t>Together</a:t>
            </a:r>
          </a:p>
        </p:txBody>
      </p:sp>
    </p:spTree>
    <p:controls>
      <p:control spid="2050" name="ShockwaveFlash1" r:id="rId2" imgW="6069878" imgH="4414195"/>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sz="quarter" idx="1"/>
          </p:nvPr>
        </p:nvSpPr>
        <p:spPr>
          <a:xfrm>
            <a:off x="914400" y="2057400"/>
            <a:ext cx="7772400" cy="3962400"/>
          </a:xfrm>
        </p:spPr>
        <p:txBody>
          <a:bodyPr/>
          <a:lstStyle/>
          <a:p>
            <a:pPr eaLnBrk="1" hangingPunct="1"/>
            <a:endParaRPr lang="en-US" altLang="ko-KR" smtClean="0">
              <a:ea typeface="굴림" pitchFamily="50" charset="-127"/>
            </a:endParaRPr>
          </a:p>
          <a:p>
            <a:pPr eaLnBrk="1" hangingPunct="1"/>
            <a:endParaRPr lang="en-US" altLang="ko-KR" smtClean="0">
              <a:ea typeface="굴림" pitchFamily="50" charset="-127"/>
            </a:endParaRPr>
          </a:p>
          <a:p>
            <a:pPr eaLnBrk="1" hangingPunct="1"/>
            <a:endParaRPr lang="en-US" altLang="ko-KR" smtClean="0">
              <a:ea typeface="굴림" pitchFamily="50" charset="-127"/>
            </a:endParaRPr>
          </a:p>
          <a:p>
            <a:pPr eaLnBrk="1" hangingPunct="1"/>
            <a:endParaRPr lang="en-US" altLang="ko-KR" smtClean="0">
              <a:ea typeface="굴림" pitchFamily="50" charset="-127"/>
            </a:endParaRPr>
          </a:p>
        </p:txBody>
      </p:sp>
      <p:sp>
        <p:nvSpPr>
          <p:cNvPr id="13315" name="Title 5"/>
          <p:cNvSpPr>
            <a:spLocks noGrp="1"/>
          </p:cNvSpPr>
          <p:nvPr>
            <p:ph type="title"/>
          </p:nvPr>
        </p:nvSpPr>
        <p:spPr>
          <a:xfrm>
            <a:off x="685800" y="762000"/>
            <a:ext cx="7772400" cy="838200"/>
          </a:xfrm>
          <a:ln w="28575">
            <a:solidFill>
              <a:schemeClr val="tx1"/>
            </a:solidFill>
          </a:ln>
        </p:spPr>
        <p:txBody>
          <a:bodyPr/>
          <a:lstStyle/>
          <a:p>
            <a:pPr algn="ct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200" dirty="0" smtClean="0">
                <a:ea typeface="굴림" pitchFamily="50" charset="-127"/>
              </a:rPr>
              <a:t/>
            </a:r>
            <a:br>
              <a:rPr lang="en-US" altLang="ko-KR" sz="2200" dirty="0" smtClean="0">
                <a:ea typeface="굴림" pitchFamily="50" charset="-127"/>
              </a:rPr>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t/>
            </a:r>
            <a:br>
              <a:rPr lang="en-US" altLang="ko-KR" sz="2400" b="1" dirty="0" smtClean="0"/>
            </a:br>
            <a:r>
              <a:rPr lang="en-US" altLang="ko-KR" sz="2400" b="1" dirty="0" smtClean="0">
                <a:latin typeface="Times New Roman" pitchFamily="18" charset="0"/>
                <a:cs typeface="Times New Roman" pitchFamily="18" charset="0"/>
              </a:rPr>
              <a:t>Planning Begins with System Participants (Stakeholders) Identifying Goals and Values</a:t>
            </a:r>
            <a:endParaRPr lang="en-US" altLang="ko-KR" sz="2200" dirty="0" smtClean="0">
              <a:ea typeface="굴림" pitchFamily="50" charset="-127"/>
            </a:endParaRPr>
          </a:p>
        </p:txBody>
      </p:sp>
      <p:sp>
        <p:nvSpPr>
          <p:cNvPr id="13316" name="TextBox 6"/>
          <p:cNvSpPr txBox="1">
            <a:spLocks noChangeArrowheads="1"/>
          </p:cNvSpPr>
          <p:nvPr/>
        </p:nvSpPr>
        <p:spPr bwMode="auto">
          <a:xfrm>
            <a:off x="1828800" y="304800"/>
            <a:ext cx="4724400" cy="461963"/>
          </a:xfrm>
          <a:prstGeom prst="rect">
            <a:avLst/>
          </a:prstGeom>
          <a:noFill/>
          <a:ln w="9525">
            <a:noFill/>
            <a:miter lim="800000"/>
            <a:headEnd/>
            <a:tailEnd/>
          </a:ln>
        </p:spPr>
        <p:txBody>
          <a:bodyPr>
            <a:spAutoFit/>
          </a:bodyPr>
          <a:lstStyle/>
          <a:p>
            <a:pPr algn="ctr">
              <a:buFontTx/>
              <a:buNone/>
            </a:pPr>
            <a:r>
              <a:rPr lang="ko-KR" altLang="en-US" sz="2400" b="1">
                <a:latin typeface="Times New Roman" pitchFamily="18" charset="0"/>
                <a:cs typeface="Times New Roman" pitchFamily="18" charset="0"/>
              </a:rPr>
              <a:t>정책</a:t>
            </a:r>
            <a:endParaRPr lang="ko-KR" altLang="en-US" sz="2400">
              <a:latin typeface="Times New Roman" pitchFamily="18" charset="0"/>
              <a:cs typeface="Times New Roman" pitchFamily="18" charset="0"/>
            </a:endParaRPr>
          </a:p>
        </p:txBody>
      </p:sp>
      <p:pic>
        <p:nvPicPr>
          <p:cNvPr id="13317" name="Picture 7" descr="http://talkvietnam.com/uploads/2012/07/people-register-korean-language-test-work-south-korea-photo-sggp-490044.jpg">
            <a:hlinkClick r:id="rId3"/>
          </p:cNvPr>
          <p:cNvPicPr>
            <a:picLocks noChangeAspect="1" noChangeArrowheads="1"/>
          </p:cNvPicPr>
          <p:nvPr/>
        </p:nvPicPr>
        <p:blipFill>
          <a:blip r:embed="rId4" cstate="print"/>
          <a:srcRect/>
          <a:stretch>
            <a:fillRect/>
          </a:stretch>
        </p:blipFill>
        <p:spPr bwMode="auto">
          <a:xfrm>
            <a:off x="1066800" y="1752600"/>
            <a:ext cx="7467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3400" y="152400"/>
            <a:ext cx="7772400" cy="838200"/>
          </a:xfrm>
          <a:ln>
            <a:solidFill>
              <a:schemeClr val="tx1"/>
            </a:solidFill>
          </a:ln>
        </p:spPr>
        <p:txBody>
          <a:bodyPr/>
          <a:lstStyle/>
          <a:p>
            <a:pPr algn="ctr"/>
            <a:r>
              <a:rPr lang="en-US" altLang="ko-KR" sz="2200" b="1" dirty="0" smtClean="0">
                <a:latin typeface="Times New Roman" pitchFamily="18" charset="0"/>
                <a:ea typeface="굴림" pitchFamily="50" charset="-127"/>
                <a:cs typeface="Times New Roman" pitchFamily="18" charset="0"/>
              </a:rPr>
              <a:t>Quality Begins and Ends with Consumer: Example of a Functional Level Scale For Needs Assessment</a:t>
            </a:r>
          </a:p>
        </p:txBody>
      </p:sp>
      <p:pic>
        <p:nvPicPr>
          <p:cNvPr id="14339" name="Picture 2"/>
          <p:cNvPicPr>
            <a:picLocks noGrp="1" noChangeAspect="1" noChangeArrowheads="1"/>
          </p:cNvPicPr>
          <p:nvPr>
            <p:ph sz="quarter" idx="1"/>
          </p:nvPr>
        </p:nvPicPr>
        <p:blipFill>
          <a:blip r:embed="rId3" cstate="print"/>
          <a:srcRect/>
          <a:stretch>
            <a:fillRect/>
          </a:stretch>
        </p:blipFill>
        <p:spPr>
          <a:xfrm>
            <a:off x="304800" y="1066800"/>
            <a:ext cx="8610600" cy="5791200"/>
          </a:xfrm>
          <a:noFill/>
        </p:spPr>
      </p:pic>
      <p:sp>
        <p:nvSpPr>
          <p:cNvPr id="14340" name="TextBox 4"/>
          <p:cNvSpPr txBox="1">
            <a:spLocks noChangeArrowheads="1"/>
          </p:cNvSpPr>
          <p:nvPr/>
        </p:nvSpPr>
        <p:spPr bwMode="auto">
          <a:xfrm>
            <a:off x="4724400" y="2971800"/>
            <a:ext cx="3124200" cy="461963"/>
          </a:xfrm>
          <a:prstGeom prst="rect">
            <a:avLst/>
          </a:prstGeom>
          <a:solidFill>
            <a:srgbClr val="FFFF00"/>
          </a:solidFill>
          <a:ln w="28575">
            <a:solidFill>
              <a:schemeClr val="tx1"/>
            </a:solidFill>
            <a:miter lim="800000"/>
            <a:headEnd/>
            <a:tailEnd/>
          </a:ln>
        </p:spPr>
        <p:txBody>
          <a:bodyPr>
            <a:spAutoFit/>
          </a:bodyPr>
          <a:lstStyle/>
          <a:p>
            <a:pPr algn="ctr">
              <a:buFontTx/>
              <a:buNone/>
            </a:pPr>
            <a:r>
              <a:rPr lang="ko-KR" altLang="en-US" sz="2400" b="1"/>
              <a:t>기능수준</a:t>
            </a:r>
            <a:endParaRPr lang="ko-KR" altLang="en-US" sz="2400" b="1">
              <a:ea typeface="굴림" pitchFamily="50" charset="-127"/>
            </a:endParaRPr>
          </a:p>
        </p:txBody>
      </p:sp>
      <p:cxnSp>
        <p:nvCxnSpPr>
          <p:cNvPr id="7" name="Straight Arrow Connector 6"/>
          <p:cNvCxnSpPr/>
          <p:nvPr/>
        </p:nvCxnSpPr>
        <p:spPr>
          <a:xfrm flipH="1">
            <a:off x="3352800" y="3200400"/>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274638"/>
            <a:ext cx="7772400" cy="792162"/>
          </a:xfrm>
        </p:spPr>
        <p:txBody>
          <a:bodyPr/>
          <a:lstStyle/>
          <a:p>
            <a:pPr algn="ctr"/>
            <a:r>
              <a:rPr lang="en-US" altLang="ko-KR" sz="2000" b="1" dirty="0" smtClean="0">
                <a:latin typeface="Times New Roman" pitchFamily="18" charset="0"/>
                <a:ea typeface="굴림" pitchFamily="50" charset="-127"/>
                <a:cs typeface="Times New Roman" pitchFamily="18" charset="0"/>
              </a:rPr>
              <a:t>Another Example of  a Functional Level Scale For Needs Assessment:  Global Assessment of Functioning Scale</a:t>
            </a:r>
          </a:p>
        </p:txBody>
      </p:sp>
      <p:pic>
        <p:nvPicPr>
          <p:cNvPr id="15365" name="Picture 5" descr="http://postfiles7.naver.net/20120509_118/yr01003_1336566631998Xq4Gn_JPEG/GAF.jpg?type=w2"/>
          <p:cNvPicPr>
            <a:picLocks noChangeAspect="1" noChangeArrowheads="1"/>
          </p:cNvPicPr>
          <p:nvPr/>
        </p:nvPicPr>
        <p:blipFill>
          <a:blip r:embed="rId3" cstate="print"/>
          <a:srcRect/>
          <a:stretch>
            <a:fillRect/>
          </a:stretch>
        </p:blipFill>
        <p:spPr bwMode="auto">
          <a:xfrm>
            <a:off x="1905000" y="1141892"/>
            <a:ext cx="5314950" cy="539225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14400" y="152400"/>
            <a:ext cx="7772400" cy="715963"/>
          </a:xfrm>
          <a:ln w="28575">
            <a:solidFill>
              <a:schemeClr val="tx1"/>
            </a:solidFill>
          </a:ln>
        </p:spPr>
        <p:txBody>
          <a:bodyPr/>
          <a:lstStyle/>
          <a:p>
            <a:pPr algn="ctr"/>
            <a:r>
              <a:rPr lang="en-US" altLang="ko-KR" sz="2000" b="1" dirty="0" smtClean="0">
                <a:latin typeface="Times New Roman" pitchFamily="18" charset="0"/>
                <a:ea typeface="굴림" pitchFamily="50" charset="-127"/>
                <a:cs typeface="Times New Roman" pitchFamily="18" charset="0"/>
              </a:rPr>
              <a:t>Example of Instrument for Translating  Functional Levels into Service Needs - </a:t>
            </a:r>
            <a:r>
              <a:rPr lang="ko-KR" altLang="en-US" sz="2000" b="1" dirty="0" smtClean="0"/>
              <a:t>서비스 계획 및 평가 조사</a:t>
            </a:r>
            <a:endParaRPr lang="ko-KR" altLang="en-US" sz="2000" b="1" dirty="0" smtClean="0">
              <a:latin typeface="Times New Roman" pitchFamily="18" charset="0"/>
              <a:ea typeface="굴림" pitchFamily="50" charset="-127"/>
              <a:cs typeface="Times New Roman" pitchFamily="18" charset="0"/>
            </a:endParaRPr>
          </a:p>
        </p:txBody>
      </p:sp>
      <p:pic>
        <p:nvPicPr>
          <p:cNvPr id="16387" name="Picture 4"/>
          <p:cNvPicPr>
            <a:picLocks noGrp="1" noChangeAspect="1" noChangeArrowheads="1"/>
          </p:cNvPicPr>
          <p:nvPr>
            <p:ph sz="quarter" idx="1"/>
          </p:nvPr>
        </p:nvPicPr>
        <p:blipFill>
          <a:blip r:embed="rId3" cstate="print"/>
          <a:srcRect/>
          <a:stretch>
            <a:fillRect/>
          </a:stretch>
        </p:blipFill>
        <p:spPr>
          <a:xfrm>
            <a:off x="1219200" y="914400"/>
            <a:ext cx="7086600" cy="5791200"/>
          </a:xfrm>
          <a:noFill/>
        </p:spPr>
      </p:pic>
      <p:sp>
        <p:nvSpPr>
          <p:cNvPr id="16388" name="Rectangle 9"/>
          <p:cNvSpPr>
            <a:spLocks noChangeArrowheads="1"/>
          </p:cNvSpPr>
          <p:nvPr/>
        </p:nvSpPr>
        <p:spPr bwMode="auto">
          <a:xfrm>
            <a:off x="0" y="1066800"/>
            <a:ext cx="1108075" cy="369888"/>
          </a:xfrm>
          <a:prstGeom prst="rect">
            <a:avLst/>
          </a:prstGeom>
          <a:noFill/>
          <a:ln w="28575">
            <a:solidFill>
              <a:schemeClr val="tx1"/>
            </a:solidFill>
            <a:miter lim="800000"/>
            <a:headEnd/>
            <a:tailEnd/>
          </a:ln>
        </p:spPr>
        <p:txBody>
          <a:bodyPr wrap="none">
            <a:spAutoFit/>
          </a:bodyPr>
          <a:lstStyle/>
          <a:p>
            <a:pPr>
              <a:buFontTx/>
              <a:buNone/>
            </a:pPr>
            <a:r>
              <a:rPr lang="ko-KR" altLang="en-US" b="1"/>
              <a:t>기능수준</a:t>
            </a:r>
            <a:endParaRPr lang="ko-KR" altLang="en-US" b="1">
              <a:ea typeface="굴림" pitchFamily="50" charset="-127"/>
            </a:endParaRPr>
          </a:p>
        </p:txBody>
      </p:sp>
      <p:cxnSp>
        <p:nvCxnSpPr>
          <p:cNvPr id="14" name="Straight Arrow Connector 13"/>
          <p:cNvCxnSpPr/>
          <p:nvPr/>
        </p:nvCxnSpPr>
        <p:spPr>
          <a:xfrm>
            <a:off x="1066800" y="1371600"/>
            <a:ext cx="6858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0" name="Rectangle 15"/>
          <p:cNvSpPr>
            <a:spLocks noChangeArrowheads="1"/>
          </p:cNvSpPr>
          <p:nvPr/>
        </p:nvSpPr>
        <p:spPr bwMode="auto">
          <a:xfrm>
            <a:off x="457498" y="2971800"/>
            <a:ext cx="461665" cy="1828800"/>
          </a:xfrm>
          <a:prstGeom prst="rect">
            <a:avLst/>
          </a:prstGeom>
          <a:noFill/>
          <a:ln w="28575">
            <a:solidFill>
              <a:schemeClr val="tx1"/>
            </a:solidFill>
            <a:miter lim="800000"/>
            <a:headEnd/>
            <a:tailEnd/>
          </a:ln>
        </p:spPr>
        <p:txBody>
          <a:bodyPr vert="eaVert" wrap="square">
            <a:spAutoFit/>
          </a:bodyPr>
          <a:lstStyle/>
          <a:p>
            <a:pPr>
              <a:buFontTx/>
              <a:buNone/>
            </a:pPr>
            <a:r>
              <a:rPr lang="ko-KR" altLang="en-US" b="1"/>
              <a:t>정신보건서비스</a:t>
            </a:r>
            <a:endParaRPr lang="ko-KR" altLang="en-US" b="1">
              <a:ea typeface="굴림" pitchFamily="50" charset="-127"/>
            </a:endParaRPr>
          </a:p>
        </p:txBody>
      </p:sp>
      <p:sp>
        <p:nvSpPr>
          <p:cNvPr id="9" name="TextBox 8"/>
          <p:cNvSpPr txBox="1"/>
          <p:nvPr/>
        </p:nvSpPr>
        <p:spPr>
          <a:xfrm>
            <a:off x="1219200" y="1676401"/>
            <a:ext cx="1371600" cy="246221"/>
          </a:xfrm>
          <a:prstGeom prst="rect">
            <a:avLst/>
          </a:prstGeom>
          <a:solidFill>
            <a:schemeClr val="bg1"/>
          </a:solidFill>
        </p:spPr>
        <p:txBody>
          <a:bodyPr wrap="square" rtlCol="0">
            <a:spAutoFit/>
          </a:bodyPr>
          <a:lstStyle/>
          <a:p>
            <a:endParaRPr lang="en-US" sz="1000" dirty="0"/>
          </a:p>
        </p:txBody>
      </p:sp>
      <p:sp>
        <p:nvSpPr>
          <p:cNvPr id="8" name="TextBox 7"/>
          <p:cNvSpPr txBox="1"/>
          <p:nvPr/>
        </p:nvSpPr>
        <p:spPr>
          <a:xfrm>
            <a:off x="1219200" y="1676401"/>
            <a:ext cx="1371600" cy="307777"/>
          </a:xfrm>
          <a:prstGeom prst="rect">
            <a:avLst/>
          </a:prstGeom>
          <a:solidFill>
            <a:srgbClr val="FFFF00"/>
          </a:solidFill>
          <a:ln>
            <a:solidFill>
              <a:schemeClr val="tx1"/>
            </a:solidFill>
          </a:ln>
        </p:spPr>
        <p:txBody>
          <a:bodyPr wrap="square" rtlCol="0">
            <a:spAutoFit/>
          </a:bodyPr>
          <a:lstStyle/>
          <a:p>
            <a:pPr algn="l">
              <a:buNone/>
            </a:pPr>
            <a:r>
              <a:rPr lang="en-US" sz="1400" b="1" dirty="0" smtClean="0"/>
              <a:t>RAFLS Rating</a:t>
            </a:r>
            <a:endParaRPr lang="en-US" sz="14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Grp="1" noChangeAspect="1" noChangeArrowheads="1"/>
          </p:cNvPicPr>
          <p:nvPr>
            <p:ph sz="quarter" idx="1"/>
          </p:nvPr>
        </p:nvPicPr>
        <p:blipFill>
          <a:blip r:embed="rId3" cstate="print"/>
          <a:srcRect/>
          <a:stretch>
            <a:fillRect/>
          </a:stretch>
        </p:blipFill>
        <p:spPr>
          <a:xfrm>
            <a:off x="1828800" y="914400"/>
            <a:ext cx="5705475" cy="5943600"/>
          </a:xfrm>
          <a:noFill/>
        </p:spPr>
      </p:pic>
      <p:sp>
        <p:nvSpPr>
          <p:cNvPr id="17411" name="TextBox 5"/>
          <p:cNvSpPr txBox="1">
            <a:spLocks noChangeArrowheads="1"/>
          </p:cNvSpPr>
          <p:nvPr/>
        </p:nvSpPr>
        <p:spPr bwMode="auto">
          <a:xfrm>
            <a:off x="533400" y="152400"/>
            <a:ext cx="8153400" cy="708025"/>
          </a:xfrm>
          <a:prstGeom prst="rect">
            <a:avLst/>
          </a:prstGeom>
          <a:noFill/>
          <a:ln w="28575">
            <a:solidFill>
              <a:schemeClr val="tx1"/>
            </a:solidFill>
            <a:miter lim="800000"/>
            <a:headEnd/>
            <a:tailEnd/>
          </a:ln>
        </p:spPr>
        <p:txBody>
          <a:bodyPr>
            <a:spAutoFit/>
          </a:bodyPr>
          <a:lstStyle/>
          <a:p>
            <a:pPr algn="ctr">
              <a:buFontTx/>
              <a:buNone/>
            </a:pPr>
            <a:r>
              <a:rPr lang="en-US" altLang="ko-KR" sz="2000" dirty="0">
                <a:ea typeface="굴림" pitchFamily="50" charset="-127"/>
              </a:rPr>
              <a:t>Another Example of </a:t>
            </a:r>
            <a:r>
              <a:rPr lang="en-US" altLang="ko-KR" sz="2000" dirty="0" smtClean="0">
                <a:ea typeface="굴림" pitchFamily="50" charset="-127"/>
              </a:rPr>
              <a:t>Instrument for Assessing Service Needs: </a:t>
            </a:r>
            <a:r>
              <a:rPr lang="en-US" altLang="ko-KR" sz="2000" dirty="0">
                <a:ea typeface="굴림" pitchFamily="50" charset="-127"/>
              </a:rPr>
              <a:t>The </a:t>
            </a:r>
            <a:r>
              <a:rPr lang="en-US" altLang="ko-KR" sz="2000" dirty="0" err="1">
                <a:ea typeface="굴림" pitchFamily="50" charset="-127"/>
              </a:rPr>
              <a:t>Camberwell</a:t>
            </a:r>
            <a:r>
              <a:rPr lang="en-US" altLang="ko-KR" sz="2000" dirty="0">
                <a:ea typeface="굴림" pitchFamily="50" charset="-127"/>
              </a:rPr>
              <a:t> assessment of needs (</a:t>
            </a:r>
            <a:r>
              <a:rPr lang="ko-KR" altLang="en-US" sz="2000" dirty="0"/>
              <a:t>욕구사정 </a:t>
            </a:r>
            <a:r>
              <a:rPr lang="en-US" altLang="ko-KR" sz="2000" dirty="0"/>
              <a:t>) </a:t>
            </a:r>
            <a:r>
              <a:rPr lang="en-US" altLang="ko-KR" sz="2000" dirty="0">
                <a:ea typeface="굴림" pitchFamily="50" charset="-127"/>
              </a:rPr>
              <a:t>short appraisal schedule</a:t>
            </a:r>
          </a:p>
        </p:txBody>
      </p:sp>
      <p:sp>
        <p:nvSpPr>
          <p:cNvPr id="17412" name="Rectangle 6"/>
          <p:cNvSpPr>
            <a:spLocks noChangeArrowheads="1"/>
          </p:cNvSpPr>
          <p:nvPr/>
        </p:nvSpPr>
        <p:spPr bwMode="auto">
          <a:xfrm>
            <a:off x="1143298" y="2362200"/>
            <a:ext cx="461665" cy="1801813"/>
          </a:xfrm>
          <a:prstGeom prst="rect">
            <a:avLst/>
          </a:prstGeom>
          <a:noFill/>
          <a:ln w="28575">
            <a:solidFill>
              <a:schemeClr val="tx1"/>
            </a:solidFill>
            <a:miter lim="800000"/>
            <a:headEnd/>
            <a:tailEnd/>
          </a:ln>
        </p:spPr>
        <p:txBody>
          <a:bodyPr vert="eaVert" wrap="square">
            <a:spAutoFit/>
          </a:bodyPr>
          <a:lstStyle/>
          <a:p>
            <a:pPr>
              <a:buFontTx/>
              <a:buNone/>
            </a:pPr>
            <a:r>
              <a:rPr lang="ko-KR" altLang="en-US" b="1"/>
              <a:t>정신보건서비스</a:t>
            </a:r>
            <a:endParaRPr lang="ko-KR" altLang="en-US" b="1">
              <a:ea typeface="굴림" pitchFamily="50" charset="-127"/>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74638"/>
            <a:ext cx="7772400" cy="487362"/>
          </a:xfrm>
          <a:ln w="28575">
            <a:solidFill>
              <a:schemeClr val="tx1"/>
            </a:solidFill>
          </a:ln>
        </p:spPr>
        <p:txBody>
          <a:bodyPr/>
          <a:lstStyle/>
          <a:p>
            <a:pPr algn="ctr" eaLnBrk="1" hangingPunct="1"/>
            <a:r>
              <a:rPr lang="en-US" altLang="ko-KR" sz="2000" b="1" smtClean="0">
                <a:latin typeface="Times New Roman" pitchFamily="18" charset="0"/>
                <a:ea typeface="굴림" pitchFamily="50" charset="-127"/>
                <a:cs typeface="Times New Roman" pitchFamily="18" charset="0"/>
              </a:rPr>
              <a:t>An Example of an Instrument for Measuring Services and Unit Costs</a:t>
            </a:r>
          </a:p>
        </p:txBody>
      </p:sp>
      <p:pic>
        <p:nvPicPr>
          <p:cNvPr id="18435" name="Picture 5" descr="services screenshot"/>
          <p:cNvPicPr>
            <a:picLocks noChangeAspect="1" noChangeArrowheads="1"/>
          </p:cNvPicPr>
          <p:nvPr/>
        </p:nvPicPr>
        <p:blipFill>
          <a:blip r:embed="rId3" cstate="print"/>
          <a:srcRect/>
          <a:stretch>
            <a:fillRect/>
          </a:stretch>
        </p:blipFill>
        <p:spPr bwMode="auto">
          <a:xfrm>
            <a:off x="1066800" y="685800"/>
            <a:ext cx="7696200" cy="5791200"/>
          </a:xfrm>
          <a:prstGeom prst="rect">
            <a:avLst/>
          </a:prstGeom>
          <a:noFill/>
          <a:ln w="9525">
            <a:noFill/>
            <a:miter lim="800000"/>
            <a:headEnd/>
            <a:tailEnd/>
          </a:ln>
        </p:spPr>
      </p:pic>
      <p:sp>
        <p:nvSpPr>
          <p:cNvPr id="18436" name="Rectangle 3"/>
          <p:cNvSpPr>
            <a:spLocks noChangeArrowheads="1"/>
          </p:cNvSpPr>
          <p:nvPr/>
        </p:nvSpPr>
        <p:spPr bwMode="auto">
          <a:xfrm>
            <a:off x="1600498" y="3200401"/>
            <a:ext cx="461665" cy="1804988"/>
          </a:xfrm>
          <a:prstGeom prst="rect">
            <a:avLst/>
          </a:prstGeom>
          <a:noFill/>
          <a:ln w="28575">
            <a:solidFill>
              <a:schemeClr val="tx1"/>
            </a:solidFill>
            <a:miter lim="800000"/>
            <a:headEnd/>
            <a:tailEnd/>
          </a:ln>
        </p:spPr>
        <p:txBody>
          <a:bodyPr vert="eaVert" wrap="square">
            <a:spAutoFit/>
          </a:bodyPr>
          <a:lstStyle/>
          <a:p>
            <a:pPr>
              <a:buFontTx/>
              <a:buNone/>
            </a:pPr>
            <a:r>
              <a:rPr lang="ko-KR" altLang="en-US" b="1" dirty="0"/>
              <a:t>정신보건서비스</a:t>
            </a:r>
            <a:endParaRPr lang="ko-KR" altLang="en-US" b="1" dirty="0">
              <a:ea typeface="굴림" pitchFamily="50" charset="-127"/>
            </a:endParaRPr>
          </a:p>
        </p:txBody>
      </p:sp>
      <p:sp>
        <p:nvSpPr>
          <p:cNvPr id="18437" name="Rectangle 4"/>
          <p:cNvSpPr>
            <a:spLocks noChangeArrowheads="1"/>
          </p:cNvSpPr>
          <p:nvPr/>
        </p:nvSpPr>
        <p:spPr bwMode="auto">
          <a:xfrm>
            <a:off x="4999038" y="2438400"/>
            <a:ext cx="1408112" cy="369888"/>
          </a:xfrm>
          <a:prstGeom prst="rect">
            <a:avLst/>
          </a:prstGeom>
          <a:noFill/>
          <a:ln w="28575">
            <a:solidFill>
              <a:schemeClr val="tx1"/>
            </a:solidFill>
            <a:miter lim="800000"/>
            <a:headEnd/>
            <a:tailEnd/>
          </a:ln>
        </p:spPr>
        <p:txBody>
          <a:bodyPr wrap="none">
            <a:spAutoFit/>
          </a:bodyPr>
          <a:lstStyle/>
          <a:p>
            <a:pPr>
              <a:buFontTx/>
              <a:buNone/>
            </a:pPr>
            <a:r>
              <a:rPr lang="ko-KR" altLang="en-US" b="1"/>
              <a:t>서비스 비용</a:t>
            </a:r>
            <a:endParaRPr lang="ko-KR" altLang="en-US" b="1">
              <a:ea typeface="굴림" pitchFamily="50" charset="-127"/>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052" name="Picture 196" descr="person"/>
          <p:cNvPicPr>
            <a:picLocks noChangeAspect="1" noChangeArrowheads="1"/>
          </p:cNvPicPr>
          <p:nvPr/>
        </p:nvPicPr>
        <p:blipFill>
          <a:blip r:embed="rId3" cstate="print"/>
          <a:srcRect/>
          <a:stretch>
            <a:fillRect/>
          </a:stretch>
        </p:blipFill>
        <p:spPr bwMode="auto">
          <a:xfrm>
            <a:off x="4953000" y="2743200"/>
            <a:ext cx="198438" cy="457200"/>
          </a:xfrm>
          <a:prstGeom prst="rect">
            <a:avLst/>
          </a:prstGeom>
          <a:noFill/>
          <a:ln w="9525">
            <a:noFill/>
            <a:miter lim="800000"/>
            <a:headEnd/>
            <a:tailEnd/>
          </a:ln>
        </p:spPr>
      </p:pic>
      <p:pic>
        <p:nvPicPr>
          <p:cNvPr id="250054" name="Picture 198" descr="person"/>
          <p:cNvPicPr>
            <a:picLocks noChangeAspect="1" noChangeArrowheads="1"/>
          </p:cNvPicPr>
          <p:nvPr/>
        </p:nvPicPr>
        <p:blipFill>
          <a:blip r:embed="rId3" cstate="print"/>
          <a:srcRect/>
          <a:stretch>
            <a:fillRect/>
          </a:stretch>
        </p:blipFill>
        <p:spPr bwMode="auto">
          <a:xfrm>
            <a:off x="5130800" y="2743200"/>
            <a:ext cx="198438" cy="457200"/>
          </a:xfrm>
          <a:prstGeom prst="rect">
            <a:avLst/>
          </a:prstGeom>
          <a:noFill/>
          <a:ln w="9525">
            <a:noFill/>
            <a:miter lim="800000"/>
            <a:headEnd/>
            <a:tailEnd/>
          </a:ln>
        </p:spPr>
      </p:pic>
      <p:pic>
        <p:nvPicPr>
          <p:cNvPr id="250056" name="Picture 200" descr="person"/>
          <p:cNvPicPr>
            <a:picLocks noChangeAspect="1" noChangeArrowheads="1"/>
          </p:cNvPicPr>
          <p:nvPr/>
        </p:nvPicPr>
        <p:blipFill>
          <a:blip r:embed="rId3" cstate="print"/>
          <a:srcRect/>
          <a:stretch>
            <a:fillRect/>
          </a:stretch>
        </p:blipFill>
        <p:spPr bwMode="auto">
          <a:xfrm>
            <a:off x="5334000" y="2743200"/>
            <a:ext cx="198438" cy="457200"/>
          </a:xfrm>
          <a:prstGeom prst="rect">
            <a:avLst/>
          </a:prstGeom>
          <a:noFill/>
          <a:ln w="9525">
            <a:noFill/>
            <a:miter lim="800000"/>
            <a:headEnd/>
            <a:tailEnd/>
          </a:ln>
        </p:spPr>
      </p:pic>
      <p:pic>
        <p:nvPicPr>
          <p:cNvPr id="250058" name="Picture 202" descr="person"/>
          <p:cNvPicPr>
            <a:picLocks noChangeAspect="1" noChangeArrowheads="1"/>
          </p:cNvPicPr>
          <p:nvPr/>
        </p:nvPicPr>
        <p:blipFill>
          <a:blip r:embed="rId3" cstate="print"/>
          <a:srcRect/>
          <a:stretch>
            <a:fillRect/>
          </a:stretch>
        </p:blipFill>
        <p:spPr bwMode="auto">
          <a:xfrm>
            <a:off x="5486400" y="2667000"/>
            <a:ext cx="198438" cy="457200"/>
          </a:xfrm>
          <a:prstGeom prst="rect">
            <a:avLst/>
          </a:prstGeom>
          <a:noFill/>
          <a:ln w="9525">
            <a:noFill/>
            <a:miter lim="800000"/>
            <a:headEnd/>
            <a:tailEnd/>
          </a:ln>
        </p:spPr>
      </p:pic>
      <p:pic>
        <p:nvPicPr>
          <p:cNvPr id="250060" name="Picture 204" descr="person"/>
          <p:cNvPicPr>
            <a:picLocks noChangeAspect="1" noChangeArrowheads="1"/>
          </p:cNvPicPr>
          <p:nvPr/>
        </p:nvPicPr>
        <p:blipFill>
          <a:blip r:embed="rId3" cstate="print"/>
          <a:srcRect/>
          <a:stretch>
            <a:fillRect/>
          </a:stretch>
        </p:blipFill>
        <p:spPr bwMode="auto">
          <a:xfrm>
            <a:off x="5486400" y="2590800"/>
            <a:ext cx="198438" cy="457200"/>
          </a:xfrm>
          <a:prstGeom prst="rect">
            <a:avLst/>
          </a:prstGeom>
          <a:noFill/>
          <a:ln w="9525">
            <a:noFill/>
            <a:miter lim="800000"/>
            <a:headEnd/>
            <a:tailEnd/>
          </a:ln>
        </p:spPr>
      </p:pic>
      <p:pic>
        <p:nvPicPr>
          <p:cNvPr id="250046" name="Picture 190" descr="person"/>
          <p:cNvPicPr>
            <a:picLocks noChangeAspect="1" noChangeArrowheads="1"/>
          </p:cNvPicPr>
          <p:nvPr/>
        </p:nvPicPr>
        <p:blipFill>
          <a:blip r:embed="rId3" cstate="print"/>
          <a:srcRect/>
          <a:stretch>
            <a:fillRect/>
          </a:stretch>
        </p:blipFill>
        <p:spPr bwMode="auto">
          <a:xfrm>
            <a:off x="3657600" y="2362200"/>
            <a:ext cx="198438" cy="457200"/>
          </a:xfrm>
          <a:prstGeom prst="rect">
            <a:avLst/>
          </a:prstGeom>
          <a:noFill/>
          <a:ln w="9525">
            <a:noFill/>
            <a:miter lim="800000"/>
            <a:headEnd/>
            <a:tailEnd/>
          </a:ln>
        </p:spPr>
      </p:pic>
      <p:pic>
        <p:nvPicPr>
          <p:cNvPr id="250047" name="Picture 191" descr="person"/>
          <p:cNvPicPr>
            <a:picLocks noChangeAspect="1" noChangeArrowheads="1"/>
          </p:cNvPicPr>
          <p:nvPr/>
        </p:nvPicPr>
        <p:blipFill>
          <a:blip r:embed="rId3" cstate="print"/>
          <a:srcRect/>
          <a:stretch>
            <a:fillRect/>
          </a:stretch>
        </p:blipFill>
        <p:spPr bwMode="auto">
          <a:xfrm>
            <a:off x="3810000" y="2514600"/>
            <a:ext cx="198438" cy="457200"/>
          </a:xfrm>
          <a:prstGeom prst="rect">
            <a:avLst/>
          </a:prstGeom>
          <a:noFill/>
          <a:ln w="9525">
            <a:noFill/>
            <a:miter lim="800000"/>
            <a:headEnd/>
            <a:tailEnd/>
          </a:ln>
        </p:spPr>
      </p:pic>
      <p:pic>
        <p:nvPicPr>
          <p:cNvPr id="250048" name="Picture 192" descr="person"/>
          <p:cNvPicPr>
            <a:picLocks noChangeAspect="1" noChangeArrowheads="1"/>
          </p:cNvPicPr>
          <p:nvPr/>
        </p:nvPicPr>
        <p:blipFill>
          <a:blip r:embed="rId3" cstate="print"/>
          <a:srcRect/>
          <a:stretch>
            <a:fillRect/>
          </a:stretch>
        </p:blipFill>
        <p:spPr bwMode="auto">
          <a:xfrm>
            <a:off x="3886200" y="2590800"/>
            <a:ext cx="198438" cy="457200"/>
          </a:xfrm>
          <a:prstGeom prst="rect">
            <a:avLst/>
          </a:prstGeom>
          <a:noFill/>
          <a:ln w="9525">
            <a:noFill/>
            <a:miter lim="800000"/>
            <a:headEnd/>
            <a:tailEnd/>
          </a:ln>
        </p:spPr>
      </p:pic>
      <p:pic>
        <p:nvPicPr>
          <p:cNvPr id="250049" name="Picture 193" descr="person"/>
          <p:cNvPicPr>
            <a:picLocks noChangeAspect="1" noChangeArrowheads="1"/>
          </p:cNvPicPr>
          <p:nvPr/>
        </p:nvPicPr>
        <p:blipFill>
          <a:blip r:embed="rId3" cstate="print"/>
          <a:srcRect/>
          <a:stretch>
            <a:fillRect/>
          </a:stretch>
        </p:blipFill>
        <p:spPr bwMode="auto">
          <a:xfrm>
            <a:off x="4038600" y="2743200"/>
            <a:ext cx="198438" cy="457200"/>
          </a:xfrm>
          <a:prstGeom prst="rect">
            <a:avLst/>
          </a:prstGeom>
          <a:noFill/>
          <a:ln w="9525">
            <a:noFill/>
            <a:miter lim="800000"/>
            <a:headEnd/>
            <a:tailEnd/>
          </a:ln>
        </p:spPr>
      </p:pic>
      <p:pic>
        <p:nvPicPr>
          <p:cNvPr id="250050" name="Picture 194" descr="person"/>
          <p:cNvPicPr>
            <a:picLocks noChangeAspect="1" noChangeArrowheads="1"/>
          </p:cNvPicPr>
          <p:nvPr/>
        </p:nvPicPr>
        <p:blipFill>
          <a:blip r:embed="rId3" cstate="print"/>
          <a:srcRect/>
          <a:stretch>
            <a:fillRect/>
          </a:stretch>
        </p:blipFill>
        <p:spPr bwMode="auto">
          <a:xfrm>
            <a:off x="4267200" y="2667000"/>
            <a:ext cx="198438" cy="457200"/>
          </a:xfrm>
          <a:prstGeom prst="rect">
            <a:avLst/>
          </a:prstGeom>
          <a:noFill/>
          <a:ln w="9525">
            <a:noFill/>
            <a:miter lim="800000"/>
            <a:headEnd/>
            <a:tailEnd/>
          </a:ln>
        </p:spPr>
      </p:pic>
      <p:sp>
        <p:nvSpPr>
          <p:cNvPr id="19468" name="Rectangle 2"/>
          <p:cNvSpPr>
            <a:spLocks noGrp="1" noChangeArrowheads="1"/>
          </p:cNvSpPr>
          <p:nvPr>
            <p:ph type="title"/>
          </p:nvPr>
        </p:nvSpPr>
        <p:spPr>
          <a:xfrm>
            <a:off x="914400" y="274638"/>
            <a:ext cx="7772400" cy="868362"/>
          </a:xfrm>
          <a:ln w="28575">
            <a:solidFill>
              <a:schemeClr val="tx1"/>
            </a:solidFill>
          </a:ln>
        </p:spPr>
        <p:txBody>
          <a:bodyPr/>
          <a:lstStyle/>
          <a:p>
            <a:pPr algn="ctr" eaLnBrk="1" hangingPunct="1"/>
            <a:r>
              <a:rPr lang="en-US" altLang="ko-KR" sz="2200" b="1" dirty="0" smtClean="0">
                <a:latin typeface="Times New Roman" pitchFamily="18" charset="0"/>
                <a:ea typeface="굴림" pitchFamily="50" charset="-127"/>
                <a:cs typeface="Times New Roman" pitchFamily="18" charset="0"/>
              </a:rPr>
              <a:t>Monitoring Transitions Between States: Particularly Useful Way to Measure Outcomes for Planning - </a:t>
            </a:r>
            <a:r>
              <a:rPr lang="ko-KR" altLang="en-US" sz="2400" b="1" dirty="0" smtClean="0"/>
              <a:t>성과</a:t>
            </a:r>
            <a:endParaRPr lang="ko-KR" altLang="en-US" sz="2200" b="1" dirty="0" smtClean="0">
              <a:latin typeface="Times New Roman" pitchFamily="18" charset="0"/>
              <a:ea typeface="굴림" pitchFamily="50" charset="-127"/>
              <a:cs typeface="Times New Roman" pitchFamily="18" charset="0"/>
            </a:endParaRPr>
          </a:p>
        </p:txBody>
      </p:sp>
      <p:sp>
        <p:nvSpPr>
          <p:cNvPr id="19469" name="Line 4"/>
          <p:cNvSpPr>
            <a:spLocks noChangeShapeType="1"/>
          </p:cNvSpPr>
          <p:nvPr/>
        </p:nvSpPr>
        <p:spPr bwMode="auto">
          <a:xfrm>
            <a:off x="4648200" y="3733800"/>
            <a:ext cx="0" cy="1981200"/>
          </a:xfrm>
          <a:prstGeom prst="line">
            <a:avLst/>
          </a:prstGeom>
          <a:noFill/>
          <a:ln w="28575">
            <a:solidFill>
              <a:srgbClr val="DDDDDD"/>
            </a:solidFill>
            <a:prstDash val="sysDot"/>
            <a:round/>
            <a:headEnd/>
            <a:tailEnd/>
          </a:ln>
        </p:spPr>
        <p:txBody>
          <a:bodyPr wrap="none" anchor="ctr"/>
          <a:lstStyle/>
          <a:p>
            <a:endParaRPr lang="ko-KR" altLang="en-US"/>
          </a:p>
        </p:txBody>
      </p:sp>
      <p:sp>
        <p:nvSpPr>
          <p:cNvPr id="19470" name="Text Box 5"/>
          <p:cNvSpPr txBox="1">
            <a:spLocks noChangeArrowheads="1"/>
          </p:cNvSpPr>
          <p:nvPr/>
        </p:nvSpPr>
        <p:spPr bwMode="auto">
          <a:xfrm>
            <a:off x="1819275" y="4267200"/>
            <a:ext cx="1838325" cy="366713"/>
          </a:xfrm>
          <a:prstGeom prst="rect">
            <a:avLst/>
          </a:prstGeom>
          <a:noFill/>
          <a:ln w="9525" algn="ctr">
            <a:noFill/>
            <a:miter lim="800000"/>
            <a:headEnd/>
            <a:tailEnd/>
          </a:ln>
        </p:spPr>
        <p:txBody>
          <a:bodyPr wrap="none">
            <a:spAutoFit/>
          </a:bodyPr>
          <a:lstStyle/>
          <a:p>
            <a:pPr>
              <a:buFontTx/>
              <a:buNone/>
            </a:pPr>
            <a:r>
              <a:rPr lang="en-US" altLang="ko-KR" b="1">
                <a:ea typeface="굴림" pitchFamily="50" charset="-127"/>
              </a:rPr>
              <a:t>Current System</a:t>
            </a:r>
          </a:p>
        </p:txBody>
      </p:sp>
      <p:sp>
        <p:nvSpPr>
          <p:cNvPr id="19471" name="Text Box 6"/>
          <p:cNvSpPr txBox="1">
            <a:spLocks noChangeArrowheads="1"/>
          </p:cNvSpPr>
          <p:nvPr/>
        </p:nvSpPr>
        <p:spPr bwMode="auto">
          <a:xfrm>
            <a:off x="6059488" y="4267200"/>
            <a:ext cx="1408112" cy="366713"/>
          </a:xfrm>
          <a:prstGeom prst="rect">
            <a:avLst/>
          </a:prstGeom>
          <a:noFill/>
          <a:ln w="9525" algn="ctr">
            <a:noFill/>
            <a:miter lim="800000"/>
            <a:headEnd/>
            <a:tailEnd/>
          </a:ln>
        </p:spPr>
        <p:txBody>
          <a:bodyPr wrap="none">
            <a:spAutoFit/>
          </a:bodyPr>
          <a:lstStyle/>
          <a:p>
            <a:pPr>
              <a:buFontTx/>
              <a:buNone/>
            </a:pPr>
            <a:r>
              <a:rPr lang="en-US" altLang="ko-KR" b="1" dirty="0" err="1">
                <a:ea typeface="굴림" pitchFamily="50" charset="-127"/>
              </a:rPr>
              <a:t>EbP</a:t>
            </a:r>
            <a:r>
              <a:rPr lang="en-US" altLang="ko-KR" b="1" dirty="0">
                <a:ea typeface="굴림" pitchFamily="50" charset="-127"/>
              </a:rPr>
              <a:t> System</a:t>
            </a:r>
          </a:p>
        </p:txBody>
      </p:sp>
      <p:pic>
        <p:nvPicPr>
          <p:cNvPr id="19472" name="Picture 7" descr="FLgroup01"/>
          <p:cNvPicPr>
            <a:picLocks noChangeAspect="1" noChangeArrowheads="1"/>
          </p:cNvPicPr>
          <p:nvPr/>
        </p:nvPicPr>
        <p:blipFill>
          <a:blip r:embed="rId4" cstate="print"/>
          <a:srcRect/>
          <a:stretch>
            <a:fillRect/>
          </a:stretch>
        </p:blipFill>
        <p:spPr bwMode="auto">
          <a:xfrm>
            <a:off x="3581400" y="2305050"/>
            <a:ext cx="2038350" cy="1200150"/>
          </a:xfrm>
          <a:prstGeom prst="rect">
            <a:avLst/>
          </a:prstGeom>
          <a:noFill/>
          <a:ln w="9525">
            <a:noFill/>
            <a:miter lim="800000"/>
            <a:headEnd/>
            <a:tailEnd/>
          </a:ln>
        </p:spPr>
      </p:pic>
      <p:grpSp>
        <p:nvGrpSpPr>
          <p:cNvPr id="2" name="Group 11"/>
          <p:cNvGrpSpPr>
            <a:grpSpLocks/>
          </p:cNvGrpSpPr>
          <p:nvPr/>
        </p:nvGrpSpPr>
        <p:grpSpPr bwMode="auto">
          <a:xfrm>
            <a:off x="3200400" y="2362200"/>
            <a:ext cx="228600" cy="1066800"/>
            <a:chOff x="1632" y="1632"/>
            <a:chExt cx="144" cy="864"/>
          </a:xfrm>
        </p:grpSpPr>
        <p:sp>
          <p:nvSpPr>
            <p:cNvPr id="19576" name="Line 8"/>
            <p:cNvSpPr>
              <a:spLocks noChangeShapeType="1"/>
            </p:cNvSpPr>
            <p:nvPr/>
          </p:nvSpPr>
          <p:spPr bwMode="auto">
            <a:xfrm flipH="1">
              <a:off x="1632" y="1640"/>
              <a:ext cx="144" cy="0"/>
            </a:xfrm>
            <a:prstGeom prst="line">
              <a:avLst/>
            </a:prstGeom>
            <a:noFill/>
            <a:ln w="28575">
              <a:solidFill>
                <a:srgbClr val="FF0000"/>
              </a:solidFill>
              <a:round/>
              <a:headEnd/>
              <a:tailEnd/>
            </a:ln>
          </p:spPr>
          <p:txBody>
            <a:bodyPr wrap="none" anchor="ctr"/>
            <a:lstStyle/>
            <a:p>
              <a:endParaRPr lang="ko-KR" altLang="en-US"/>
            </a:p>
          </p:txBody>
        </p:sp>
        <p:sp>
          <p:nvSpPr>
            <p:cNvPr id="19577" name="Line 9"/>
            <p:cNvSpPr>
              <a:spLocks noChangeShapeType="1"/>
            </p:cNvSpPr>
            <p:nvPr/>
          </p:nvSpPr>
          <p:spPr bwMode="auto">
            <a:xfrm flipH="1">
              <a:off x="1632" y="2486"/>
              <a:ext cx="144" cy="0"/>
            </a:xfrm>
            <a:prstGeom prst="line">
              <a:avLst/>
            </a:prstGeom>
            <a:noFill/>
            <a:ln w="28575">
              <a:solidFill>
                <a:srgbClr val="FF0000"/>
              </a:solidFill>
              <a:round/>
              <a:headEnd/>
              <a:tailEnd/>
            </a:ln>
          </p:spPr>
          <p:txBody>
            <a:bodyPr wrap="none" anchor="ctr"/>
            <a:lstStyle/>
            <a:p>
              <a:endParaRPr lang="ko-KR" altLang="en-US"/>
            </a:p>
          </p:txBody>
        </p:sp>
        <p:sp>
          <p:nvSpPr>
            <p:cNvPr id="19578" name="Line 10"/>
            <p:cNvSpPr>
              <a:spLocks noChangeShapeType="1"/>
            </p:cNvSpPr>
            <p:nvPr/>
          </p:nvSpPr>
          <p:spPr bwMode="auto">
            <a:xfrm>
              <a:off x="1632" y="1632"/>
              <a:ext cx="0" cy="864"/>
            </a:xfrm>
            <a:prstGeom prst="line">
              <a:avLst/>
            </a:prstGeom>
            <a:noFill/>
            <a:ln w="28575">
              <a:solidFill>
                <a:srgbClr val="FF0000"/>
              </a:solidFill>
              <a:round/>
              <a:headEnd/>
              <a:tailEnd/>
            </a:ln>
          </p:spPr>
          <p:txBody>
            <a:bodyPr wrap="none" anchor="ctr"/>
            <a:lstStyle/>
            <a:p>
              <a:endParaRPr lang="ko-KR" altLang="en-US"/>
            </a:p>
          </p:txBody>
        </p:sp>
      </p:grpSp>
      <p:grpSp>
        <p:nvGrpSpPr>
          <p:cNvPr id="3" name="Group 12"/>
          <p:cNvGrpSpPr>
            <a:grpSpLocks/>
          </p:cNvGrpSpPr>
          <p:nvPr/>
        </p:nvGrpSpPr>
        <p:grpSpPr bwMode="auto">
          <a:xfrm flipH="1">
            <a:off x="5791200" y="2362200"/>
            <a:ext cx="228600" cy="1066800"/>
            <a:chOff x="1632" y="1632"/>
            <a:chExt cx="144" cy="864"/>
          </a:xfrm>
        </p:grpSpPr>
        <p:sp>
          <p:nvSpPr>
            <p:cNvPr id="19573" name="Line 13"/>
            <p:cNvSpPr>
              <a:spLocks noChangeShapeType="1"/>
            </p:cNvSpPr>
            <p:nvPr/>
          </p:nvSpPr>
          <p:spPr bwMode="auto">
            <a:xfrm flipH="1">
              <a:off x="1632" y="1640"/>
              <a:ext cx="144" cy="0"/>
            </a:xfrm>
            <a:prstGeom prst="line">
              <a:avLst/>
            </a:prstGeom>
            <a:noFill/>
            <a:ln w="28575">
              <a:solidFill>
                <a:srgbClr val="FF0000"/>
              </a:solidFill>
              <a:round/>
              <a:headEnd/>
              <a:tailEnd/>
            </a:ln>
          </p:spPr>
          <p:txBody>
            <a:bodyPr wrap="none" anchor="ctr"/>
            <a:lstStyle/>
            <a:p>
              <a:endParaRPr lang="ko-KR" altLang="en-US"/>
            </a:p>
          </p:txBody>
        </p:sp>
        <p:sp>
          <p:nvSpPr>
            <p:cNvPr id="19574" name="Line 14"/>
            <p:cNvSpPr>
              <a:spLocks noChangeShapeType="1"/>
            </p:cNvSpPr>
            <p:nvPr/>
          </p:nvSpPr>
          <p:spPr bwMode="auto">
            <a:xfrm flipH="1">
              <a:off x="1632" y="2486"/>
              <a:ext cx="144" cy="0"/>
            </a:xfrm>
            <a:prstGeom prst="line">
              <a:avLst/>
            </a:prstGeom>
            <a:noFill/>
            <a:ln w="28575">
              <a:solidFill>
                <a:srgbClr val="FF0000"/>
              </a:solidFill>
              <a:round/>
              <a:headEnd/>
              <a:tailEnd/>
            </a:ln>
          </p:spPr>
          <p:txBody>
            <a:bodyPr wrap="none" anchor="ctr"/>
            <a:lstStyle/>
            <a:p>
              <a:endParaRPr lang="ko-KR" altLang="en-US"/>
            </a:p>
          </p:txBody>
        </p:sp>
        <p:sp>
          <p:nvSpPr>
            <p:cNvPr id="19575" name="Line 15"/>
            <p:cNvSpPr>
              <a:spLocks noChangeShapeType="1"/>
            </p:cNvSpPr>
            <p:nvPr/>
          </p:nvSpPr>
          <p:spPr bwMode="auto">
            <a:xfrm>
              <a:off x="1632" y="1632"/>
              <a:ext cx="0" cy="864"/>
            </a:xfrm>
            <a:prstGeom prst="line">
              <a:avLst/>
            </a:prstGeom>
            <a:noFill/>
            <a:ln w="28575">
              <a:solidFill>
                <a:srgbClr val="FF0000"/>
              </a:solidFill>
              <a:round/>
              <a:headEnd/>
              <a:tailEnd/>
            </a:ln>
          </p:spPr>
          <p:txBody>
            <a:bodyPr wrap="none" anchor="ctr"/>
            <a:lstStyle/>
            <a:p>
              <a:endParaRPr lang="ko-KR" altLang="en-US"/>
            </a:p>
          </p:txBody>
        </p:sp>
      </p:grpSp>
      <p:sp>
        <p:nvSpPr>
          <p:cNvPr id="249874" name="Rectangle 18"/>
          <p:cNvSpPr>
            <a:spLocks noChangeArrowheads="1"/>
          </p:cNvSpPr>
          <p:nvPr/>
        </p:nvSpPr>
        <p:spPr bwMode="auto">
          <a:xfrm>
            <a:off x="3505200" y="3581400"/>
            <a:ext cx="1752600" cy="533400"/>
          </a:xfrm>
          <a:prstGeom prst="rect">
            <a:avLst/>
          </a:prstGeom>
          <a:solidFill>
            <a:schemeClr val="bg1">
              <a:alpha val="85097"/>
            </a:schemeClr>
          </a:solidFill>
          <a:ln w="9525" algn="ctr">
            <a:noFill/>
            <a:miter lim="800000"/>
            <a:headEnd/>
            <a:tailEnd/>
          </a:ln>
        </p:spPr>
        <p:txBody>
          <a:bodyPr wrap="none" anchor="ctr"/>
          <a:lstStyle/>
          <a:p>
            <a:pPr algn="ctr">
              <a:buFontTx/>
              <a:buNone/>
            </a:pPr>
            <a:r>
              <a:rPr lang="ko-KR" altLang="en-US" b="1" dirty="0"/>
              <a:t>정신보건서비스</a:t>
            </a:r>
            <a:endParaRPr lang="ko-KR" altLang="en-US" b="1" dirty="0">
              <a:ea typeface="굴림" pitchFamily="50" charset="-127"/>
            </a:endParaRPr>
          </a:p>
        </p:txBody>
      </p:sp>
      <p:sp>
        <p:nvSpPr>
          <p:cNvPr id="249873" name="Text Box 17"/>
          <p:cNvSpPr txBox="1">
            <a:spLocks noChangeArrowheads="1"/>
          </p:cNvSpPr>
          <p:nvPr/>
        </p:nvSpPr>
        <p:spPr bwMode="auto">
          <a:xfrm>
            <a:off x="3352800" y="3367088"/>
            <a:ext cx="1981200" cy="366712"/>
          </a:xfrm>
          <a:prstGeom prst="rect">
            <a:avLst/>
          </a:prstGeom>
          <a:noFill/>
          <a:ln w="9525" algn="ctr">
            <a:noFill/>
            <a:miter lim="800000"/>
            <a:headEnd/>
            <a:tailEnd/>
          </a:ln>
        </p:spPr>
        <p:txBody>
          <a:bodyPr>
            <a:spAutoFit/>
          </a:bodyPr>
          <a:lstStyle/>
          <a:p>
            <a:pPr>
              <a:buFontTx/>
              <a:buNone/>
            </a:pPr>
            <a:r>
              <a:rPr lang="en-US" altLang="ko-KR" b="1">
                <a:solidFill>
                  <a:srgbClr val="800000"/>
                </a:solidFill>
                <a:ea typeface="굴림" pitchFamily="50" charset="-127"/>
              </a:rPr>
              <a:t>Receive service</a:t>
            </a:r>
          </a:p>
        </p:txBody>
      </p:sp>
      <p:sp>
        <p:nvSpPr>
          <p:cNvPr id="19477" name="Text Box 21"/>
          <p:cNvSpPr txBox="1">
            <a:spLocks noChangeArrowheads="1"/>
          </p:cNvSpPr>
          <p:nvPr/>
        </p:nvSpPr>
        <p:spPr bwMode="auto">
          <a:xfrm>
            <a:off x="3429000" y="1447800"/>
            <a:ext cx="2382838" cy="396875"/>
          </a:xfrm>
          <a:prstGeom prst="rect">
            <a:avLst/>
          </a:prstGeom>
          <a:noFill/>
          <a:ln w="9525" algn="ctr">
            <a:noFill/>
            <a:miter lim="800000"/>
            <a:headEnd/>
            <a:tailEnd/>
          </a:ln>
        </p:spPr>
        <p:txBody>
          <a:bodyPr wrap="none">
            <a:spAutoFit/>
          </a:bodyPr>
          <a:lstStyle/>
          <a:p>
            <a:pPr>
              <a:buFontTx/>
              <a:buNone/>
            </a:pPr>
            <a:r>
              <a:rPr lang="en-US" altLang="ko-KR" sz="2000" b="1">
                <a:ea typeface="굴림" pitchFamily="50" charset="-127"/>
              </a:rPr>
              <a:t>Functional Level 3</a:t>
            </a:r>
          </a:p>
        </p:txBody>
      </p:sp>
      <p:sp>
        <p:nvSpPr>
          <p:cNvPr id="19478" name="AutoShape 27"/>
          <p:cNvSpPr>
            <a:spLocks noChangeArrowheads="1"/>
          </p:cNvSpPr>
          <p:nvPr/>
        </p:nvSpPr>
        <p:spPr bwMode="auto">
          <a:xfrm>
            <a:off x="4038600" y="49530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479" name="Text Box 43"/>
          <p:cNvSpPr txBox="1">
            <a:spLocks noChangeArrowheads="1"/>
          </p:cNvSpPr>
          <p:nvPr/>
        </p:nvSpPr>
        <p:spPr bwMode="auto">
          <a:xfrm>
            <a:off x="4165600" y="4775200"/>
            <a:ext cx="261938"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FL6</a:t>
            </a:r>
          </a:p>
        </p:txBody>
      </p:sp>
      <p:pic>
        <p:nvPicPr>
          <p:cNvPr id="19480" name="Picture 69" descr="person"/>
          <p:cNvPicPr>
            <a:picLocks noChangeAspect="1" noChangeArrowheads="1"/>
          </p:cNvPicPr>
          <p:nvPr/>
        </p:nvPicPr>
        <p:blipFill>
          <a:blip r:embed="rId3" cstate="print"/>
          <a:srcRect/>
          <a:stretch>
            <a:fillRect/>
          </a:stretch>
        </p:blipFill>
        <p:spPr bwMode="auto">
          <a:xfrm>
            <a:off x="1047750" y="6083300"/>
            <a:ext cx="95250" cy="219075"/>
          </a:xfrm>
          <a:prstGeom prst="rect">
            <a:avLst/>
          </a:prstGeom>
          <a:noFill/>
          <a:ln w="9525">
            <a:noFill/>
            <a:miter lim="800000"/>
            <a:headEnd/>
            <a:tailEnd/>
          </a:ln>
        </p:spPr>
      </p:pic>
      <p:sp>
        <p:nvSpPr>
          <p:cNvPr id="19481" name="AutoShape 20"/>
          <p:cNvSpPr>
            <a:spLocks noChangeArrowheads="1"/>
          </p:cNvSpPr>
          <p:nvPr/>
        </p:nvSpPr>
        <p:spPr bwMode="auto">
          <a:xfrm>
            <a:off x="762000" y="49530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482" name="Text Box 38"/>
          <p:cNvSpPr txBox="1">
            <a:spLocks noChangeArrowheads="1"/>
          </p:cNvSpPr>
          <p:nvPr/>
        </p:nvSpPr>
        <p:spPr bwMode="auto">
          <a:xfrm>
            <a:off x="889000" y="4775200"/>
            <a:ext cx="261938"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FL1</a:t>
            </a:r>
          </a:p>
        </p:txBody>
      </p:sp>
      <p:grpSp>
        <p:nvGrpSpPr>
          <p:cNvPr id="4" name="Group 185"/>
          <p:cNvGrpSpPr>
            <a:grpSpLocks/>
          </p:cNvGrpSpPr>
          <p:nvPr/>
        </p:nvGrpSpPr>
        <p:grpSpPr bwMode="auto">
          <a:xfrm>
            <a:off x="960438" y="5105400"/>
            <a:ext cx="133350" cy="701675"/>
            <a:chOff x="605" y="3216"/>
            <a:chExt cx="84" cy="442"/>
          </a:xfrm>
        </p:grpSpPr>
        <p:pic>
          <p:nvPicPr>
            <p:cNvPr id="19571" name="Picture 70" descr="person"/>
            <p:cNvPicPr>
              <a:picLocks noChangeAspect="1" noChangeArrowheads="1"/>
            </p:cNvPicPr>
            <p:nvPr/>
          </p:nvPicPr>
          <p:blipFill>
            <a:blip r:embed="rId3" cstate="print"/>
            <a:srcRect/>
            <a:stretch>
              <a:fillRect/>
            </a:stretch>
          </p:blipFill>
          <p:spPr bwMode="auto">
            <a:xfrm>
              <a:off x="612" y="3216"/>
              <a:ext cx="60" cy="138"/>
            </a:xfrm>
            <a:prstGeom prst="rect">
              <a:avLst/>
            </a:prstGeom>
            <a:noFill/>
            <a:ln w="9525">
              <a:noFill/>
              <a:miter lim="800000"/>
              <a:headEnd/>
              <a:tailEnd/>
            </a:ln>
          </p:spPr>
        </p:pic>
        <p:sp>
          <p:nvSpPr>
            <p:cNvPr id="249950" name="Text Box 94"/>
            <p:cNvSpPr txBox="1">
              <a:spLocks noChangeArrowheads="1"/>
            </p:cNvSpPr>
            <p:nvPr/>
          </p:nvSpPr>
          <p:spPr bwMode="auto">
            <a:xfrm>
              <a:off x="605" y="3485"/>
              <a:ext cx="84"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pPr>
              <a:r>
                <a:rPr lang="en-US" altLang="ko-KR" b="1">
                  <a:solidFill>
                    <a:srgbClr val="FF0000"/>
                  </a:solidFill>
                  <a:effectLst>
                    <a:outerShdw blurRad="38100" dist="38100" dir="2700000" algn="tl">
                      <a:srgbClr val="C0C0C0"/>
                    </a:outerShdw>
                  </a:effectLst>
                  <a:ea typeface="굴림" pitchFamily="50" charset="-127"/>
                </a:rPr>
                <a:t>5</a:t>
              </a:r>
            </a:p>
          </p:txBody>
        </p:sp>
      </p:grpSp>
      <p:sp>
        <p:nvSpPr>
          <p:cNvPr id="19484" name="AutoShape 23"/>
          <p:cNvSpPr>
            <a:spLocks noChangeArrowheads="1"/>
          </p:cNvSpPr>
          <p:nvPr/>
        </p:nvSpPr>
        <p:spPr bwMode="auto">
          <a:xfrm>
            <a:off x="1416050" y="49530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485" name="Text Box 39"/>
          <p:cNvSpPr txBox="1">
            <a:spLocks noChangeArrowheads="1"/>
          </p:cNvSpPr>
          <p:nvPr/>
        </p:nvSpPr>
        <p:spPr bwMode="auto">
          <a:xfrm>
            <a:off x="1543050" y="4775200"/>
            <a:ext cx="261938"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FL2</a:t>
            </a:r>
          </a:p>
        </p:txBody>
      </p:sp>
      <p:grpSp>
        <p:nvGrpSpPr>
          <p:cNvPr id="5" name="Group 186"/>
          <p:cNvGrpSpPr>
            <a:grpSpLocks/>
          </p:cNvGrpSpPr>
          <p:nvPr/>
        </p:nvGrpSpPr>
        <p:grpSpPr bwMode="auto">
          <a:xfrm>
            <a:off x="1519238" y="5060950"/>
            <a:ext cx="266700" cy="746125"/>
            <a:chOff x="957" y="3188"/>
            <a:chExt cx="168" cy="470"/>
          </a:xfrm>
        </p:grpSpPr>
        <p:grpSp>
          <p:nvGrpSpPr>
            <p:cNvPr id="19567" name="Group 78"/>
            <p:cNvGrpSpPr>
              <a:grpSpLocks/>
            </p:cNvGrpSpPr>
            <p:nvPr/>
          </p:nvGrpSpPr>
          <p:grpSpPr bwMode="auto">
            <a:xfrm>
              <a:off x="994" y="3188"/>
              <a:ext cx="128" cy="198"/>
              <a:chOff x="928" y="3188"/>
              <a:chExt cx="128" cy="198"/>
            </a:xfrm>
          </p:grpSpPr>
          <p:pic>
            <p:nvPicPr>
              <p:cNvPr id="19569" name="Picture 71" descr="person"/>
              <p:cNvPicPr>
                <a:picLocks noChangeAspect="1" noChangeArrowheads="1"/>
              </p:cNvPicPr>
              <p:nvPr/>
            </p:nvPicPr>
            <p:blipFill>
              <a:blip r:embed="rId3" cstate="print"/>
              <a:srcRect/>
              <a:stretch>
                <a:fillRect/>
              </a:stretch>
            </p:blipFill>
            <p:spPr bwMode="auto">
              <a:xfrm>
                <a:off x="928" y="3188"/>
                <a:ext cx="60" cy="138"/>
              </a:xfrm>
              <a:prstGeom prst="rect">
                <a:avLst/>
              </a:prstGeom>
              <a:noFill/>
              <a:ln w="9525">
                <a:noFill/>
                <a:miter lim="800000"/>
                <a:headEnd/>
                <a:tailEnd/>
              </a:ln>
            </p:spPr>
          </p:pic>
          <p:pic>
            <p:nvPicPr>
              <p:cNvPr id="19570" name="Picture 72" descr="person"/>
              <p:cNvPicPr>
                <a:picLocks noChangeAspect="1" noChangeArrowheads="1"/>
              </p:cNvPicPr>
              <p:nvPr/>
            </p:nvPicPr>
            <p:blipFill>
              <a:blip r:embed="rId3" cstate="print"/>
              <a:srcRect/>
              <a:stretch>
                <a:fillRect/>
              </a:stretch>
            </p:blipFill>
            <p:spPr bwMode="auto">
              <a:xfrm>
                <a:off x="996" y="3248"/>
                <a:ext cx="60" cy="138"/>
              </a:xfrm>
              <a:prstGeom prst="rect">
                <a:avLst/>
              </a:prstGeom>
              <a:noFill/>
              <a:ln w="9525">
                <a:noFill/>
                <a:miter lim="800000"/>
                <a:headEnd/>
                <a:tailEnd/>
              </a:ln>
            </p:spPr>
          </p:pic>
        </p:grpSp>
        <p:sp>
          <p:nvSpPr>
            <p:cNvPr id="249951" name="Text Box 95"/>
            <p:cNvSpPr txBox="1">
              <a:spLocks noChangeArrowheads="1"/>
            </p:cNvSpPr>
            <p:nvPr/>
          </p:nvSpPr>
          <p:spPr bwMode="auto">
            <a:xfrm>
              <a:off x="957" y="3485"/>
              <a:ext cx="168"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defRPr/>
              </a:pPr>
              <a:r>
                <a:rPr lang="en-US" b="1">
                  <a:solidFill>
                    <a:srgbClr val="CC6600"/>
                  </a:solidFill>
                  <a:effectLst>
                    <a:outerShdw blurRad="38100" dist="38100" dir="2700000" algn="tl">
                      <a:srgbClr val="C0C0C0"/>
                    </a:outerShdw>
                  </a:effectLst>
                </a:rPr>
                <a:t>10</a:t>
              </a:r>
            </a:p>
          </p:txBody>
        </p:sp>
      </p:grpSp>
      <p:sp>
        <p:nvSpPr>
          <p:cNvPr id="19487" name="AutoShape 24"/>
          <p:cNvSpPr>
            <a:spLocks noChangeArrowheads="1"/>
          </p:cNvSpPr>
          <p:nvPr/>
        </p:nvSpPr>
        <p:spPr bwMode="auto">
          <a:xfrm>
            <a:off x="2071688" y="49530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488" name="Text Box 40"/>
          <p:cNvSpPr txBox="1">
            <a:spLocks noChangeArrowheads="1"/>
          </p:cNvSpPr>
          <p:nvPr/>
        </p:nvSpPr>
        <p:spPr bwMode="auto">
          <a:xfrm>
            <a:off x="2198688" y="4775200"/>
            <a:ext cx="261937"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FL3</a:t>
            </a:r>
          </a:p>
        </p:txBody>
      </p:sp>
      <p:grpSp>
        <p:nvGrpSpPr>
          <p:cNvPr id="7" name="Group 187"/>
          <p:cNvGrpSpPr>
            <a:grpSpLocks/>
          </p:cNvGrpSpPr>
          <p:nvPr/>
        </p:nvGrpSpPr>
        <p:grpSpPr bwMode="auto">
          <a:xfrm>
            <a:off x="2128838" y="4976813"/>
            <a:ext cx="442912" cy="830262"/>
            <a:chOff x="1341" y="3135"/>
            <a:chExt cx="279" cy="523"/>
          </a:xfrm>
        </p:grpSpPr>
        <p:grpSp>
          <p:nvGrpSpPr>
            <p:cNvPr id="19552" name="Group 92"/>
            <p:cNvGrpSpPr>
              <a:grpSpLocks/>
            </p:cNvGrpSpPr>
            <p:nvPr/>
          </p:nvGrpSpPr>
          <p:grpSpPr bwMode="auto">
            <a:xfrm>
              <a:off x="1341" y="3135"/>
              <a:ext cx="279" cy="298"/>
              <a:chOff x="1200" y="3551"/>
              <a:chExt cx="279" cy="298"/>
            </a:xfrm>
          </p:grpSpPr>
          <p:pic>
            <p:nvPicPr>
              <p:cNvPr id="19554" name="Picture 83" descr="person"/>
              <p:cNvPicPr>
                <a:picLocks noChangeAspect="1" noChangeArrowheads="1"/>
              </p:cNvPicPr>
              <p:nvPr/>
            </p:nvPicPr>
            <p:blipFill>
              <a:blip r:embed="rId3" cstate="print"/>
              <a:srcRect/>
              <a:stretch>
                <a:fillRect/>
              </a:stretch>
            </p:blipFill>
            <p:spPr bwMode="auto">
              <a:xfrm>
                <a:off x="1312" y="3551"/>
                <a:ext cx="60" cy="138"/>
              </a:xfrm>
              <a:prstGeom prst="rect">
                <a:avLst/>
              </a:prstGeom>
              <a:noFill/>
              <a:ln w="9525">
                <a:noFill/>
                <a:miter lim="800000"/>
                <a:headEnd/>
                <a:tailEnd/>
              </a:ln>
            </p:spPr>
          </p:pic>
          <p:pic>
            <p:nvPicPr>
              <p:cNvPr id="19555" name="Picture 82" descr="person"/>
              <p:cNvPicPr>
                <a:picLocks noChangeAspect="1" noChangeArrowheads="1"/>
              </p:cNvPicPr>
              <p:nvPr/>
            </p:nvPicPr>
            <p:blipFill>
              <a:blip r:embed="rId3" cstate="print"/>
              <a:srcRect/>
              <a:stretch>
                <a:fillRect/>
              </a:stretch>
            </p:blipFill>
            <p:spPr bwMode="auto">
              <a:xfrm>
                <a:off x="1268" y="3567"/>
                <a:ext cx="60" cy="138"/>
              </a:xfrm>
              <a:prstGeom prst="rect">
                <a:avLst/>
              </a:prstGeom>
              <a:noFill/>
              <a:ln w="9525">
                <a:noFill/>
                <a:miter lim="800000"/>
                <a:headEnd/>
                <a:tailEnd/>
              </a:ln>
            </p:spPr>
          </p:pic>
          <p:pic>
            <p:nvPicPr>
              <p:cNvPr id="19556" name="Picture 79" descr="person"/>
              <p:cNvPicPr>
                <a:picLocks noChangeAspect="1" noChangeArrowheads="1"/>
              </p:cNvPicPr>
              <p:nvPr/>
            </p:nvPicPr>
            <p:blipFill>
              <a:blip r:embed="rId3" cstate="print"/>
              <a:srcRect/>
              <a:stretch>
                <a:fillRect/>
              </a:stretch>
            </p:blipFill>
            <p:spPr bwMode="auto">
              <a:xfrm>
                <a:off x="1200" y="3567"/>
                <a:ext cx="60" cy="138"/>
              </a:xfrm>
              <a:prstGeom prst="rect">
                <a:avLst/>
              </a:prstGeom>
              <a:noFill/>
              <a:ln w="9525">
                <a:noFill/>
                <a:miter lim="800000"/>
                <a:headEnd/>
                <a:tailEnd/>
              </a:ln>
            </p:spPr>
          </p:pic>
          <p:pic>
            <p:nvPicPr>
              <p:cNvPr id="19557" name="Picture 80" descr="person"/>
              <p:cNvPicPr>
                <a:picLocks noChangeAspect="1" noChangeArrowheads="1"/>
              </p:cNvPicPr>
              <p:nvPr/>
            </p:nvPicPr>
            <p:blipFill>
              <a:blip r:embed="rId3" cstate="print"/>
              <a:srcRect/>
              <a:stretch>
                <a:fillRect/>
              </a:stretch>
            </p:blipFill>
            <p:spPr bwMode="auto">
              <a:xfrm>
                <a:off x="1240" y="3615"/>
                <a:ext cx="60" cy="138"/>
              </a:xfrm>
              <a:prstGeom prst="rect">
                <a:avLst/>
              </a:prstGeom>
              <a:noFill/>
              <a:ln w="9525">
                <a:noFill/>
                <a:miter lim="800000"/>
                <a:headEnd/>
                <a:tailEnd/>
              </a:ln>
            </p:spPr>
          </p:pic>
          <p:pic>
            <p:nvPicPr>
              <p:cNvPr id="19558" name="Picture 81" descr="person"/>
              <p:cNvPicPr>
                <a:picLocks noChangeAspect="1" noChangeArrowheads="1"/>
              </p:cNvPicPr>
              <p:nvPr/>
            </p:nvPicPr>
            <p:blipFill>
              <a:blip r:embed="rId3" cstate="print"/>
              <a:srcRect/>
              <a:stretch>
                <a:fillRect/>
              </a:stretch>
            </p:blipFill>
            <p:spPr bwMode="auto">
              <a:xfrm>
                <a:off x="1296" y="3663"/>
                <a:ext cx="60" cy="138"/>
              </a:xfrm>
              <a:prstGeom prst="rect">
                <a:avLst/>
              </a:prstGeom>
              <a:noFill/>
              <a:ln w="9525">
                <a:noFill/>
                <a:miter lim="800000"/>
                <a:headEnd/>
                <a:tailEnd/>
              </a:ln>
            </p:spPr>
          </p:pic>
          <p:pic>
            <p:nvPicPr>
              <p:cNvPr id="19559" name="Picture 85" descr="person"/>
              <p:cNvPicPr>
                <a:picLocks noChangeAspect="1" noChangeArrowheads="1"/>
              </p:cNvPicPr>
              <p:nvPr/>
            </p:nvPicPr>
            <p:blipFill>
              <a:blip r:embed="rId3" cstate="print"/>
              <a:srcRect/>
              <a:stretch>
                <a:fillRect/>
              </a:stretch>
            </p:blipFill>
            <p:spPr bwMode="auto">
              <a:xfrm>
                <a:off x="1392" y="3615"/>
                <a:ext cx="60" cy="138"/>
              </a:xfrm>
              <a:prstGeom prst="rect">
                <a:avLst/>
              </a:prstGeom>
              <a:noFill/>
              <a:ln w="9525">
                <a:noFill/>
                <a:miter lim="800000"/>
                <a:headEnd/>
                <a:tailEnd/>
              </a:ln>
            </p:spPr>
          </p:pic>
          <p:pic>
            <p:nvPicPr>
              <p:cNvPr id="19560" name="Picture 87" descr="person"/>
              <p:cNvPicPr>
                <a:picLocks noChangeAspect="1" noChangeArrowheads="1"/>
              </p:cNvPicPr>
              <p:nvPr/>
            </p:nvPicPr>
            <p:blipFill>
              <a:blip r:embed="rId3" cstate="print"/>
              <a:srcRect/>
              <a:stretch>
                <a:fillRect/>
              </a:stretch>
            </p:blipFill>
            <p:spPr bwMode="auto">
              <a:xfrm>
                <a:off x="1200" y="3663"/>
                <a:ext cx="60" cy="138"/>
              </a:xfrm>
              <a:prstGeom prst="rect">
                <a:avLst/>
              </a:prstGeom>
              <a:noFill/>
              <a:ln w="9525">
                <a:noFill/>
                <a:miter lim="800000"/>
                <a:headEnd/>
                <a:tailEnd/>
              </a:ln>
            </p:spPr>
          </p:pic>
          <p:pic>
            <p:nvPicPr>
              <p:cNvPr id="19561" name="Picture 88" descr="person"/>
              <p:cNvPicPr>
                <a:picLocks noChangeAspect="1" noChangeArrowheads="1"/>
              </p:cNvPicPr>
              <p:nvPr/>
            </p:nvPicPr>
            <p:blipFill>
              <a:blip r:embed="rId3" cstate="print"/>
              <a:srcRect/>
              <a:stretch>
                <a:fillRect/>
              </a:stretch>
            </p:blipFill>
            <p:spPr bwMode="auto">
              <a:xfrm>
                <a:off x="1344" y="3567"/>
                <a:ext cx="60" cy="138"/>
              </a:xfrm>
              <a:prstGeom prst="rect">
                <a:avLst/>
              </a:prstGeom>
              <a:noFill/>
              <a:ln w="9525">
                <a:noFill/>
                <a:miter lim="800000"/>
                <a:headEnd/>
                <a:tailEnd/>
              </a:ln>
            </p:spPr>
          </p:pic>
          <p:pic>
            <p:nvPicPr>
              <p:cNvPr id="19562" name="Picture 89" descr="person"/>
              <p:cNvPicPr>
                <a:picLocks noChangeAspect="1" noChangeArrowheads="1"/>
              </p:cNvPicPr>
              <p:nvPr/>
            </p:nvPicPr>
            <p:blipFill>
              <a:blip r:embed="rId3" cstate="print"/>
              <a:srcRect/>
              <a:stretch>
                <a:fillRect/>
              </a:stretch>
            </p:blipFill>
            <p:spPr bwMode="auto">
              <a:xfrm>
                <a:off x="1248" y="3711"/>
                <a:ext cx="60" cy="138"/>
              </a:xfrm>
              <a:prstGeom prst="rect">
                <a:avLst/>
              </a:prstGeom>
              <a:noFill/>
              <a:ln w="9525">
                <a:noFill/>
                <a:miter lim="800000"/>
                <a:headEnd/>
                <a:tailEnd/>
              </a:ln>
            </p:spPr>
          </p:pic>
          <p:pic>
            <p:nvPicPr>
              <p:cNvPr id="19563" name="Picture 90" descr="person"/>
              <p:cNvPicPr>
                <a:picLocks noChangeAspect="1" noChangeArrowheads="1"/>
              </p:cNvPicPr>
              <p:nvPr/>
            </p:nvPicPr>
            <p:blipFill>
              <a:blip r:embed="rId3" cstate="print"/>
              <a:srcRect/>
              <a:stretch>
                <a:fillRect/>
              </a:stretch>
            </p:blipFill>
            <p:spPr bwMode="auto">
              <a:xfrm>
                <a:off x="1419" y="3663"/>
                <a:ext cx="60" cy="138"/>
              </a:xfrm>
              <a:prstGeom prst="rect">
                <a:avLst/>
              </a:prstGeom>
              <a:noFill/>
              <a:ln w="9525">
                <a:noFill/>
                <a:miter lim="800000"/>
                <a:headEnd/>
                <a:tailEnd/>
              </a:ln>
            </p:spPr>
          </p:pic>
          <p:pic>
            <p:nvPicPr>
              <p:cNvPr id="19564" name="Picture 91" descr="person"/>
              <p:cNvPicPr>
                <a:picLocks noChangeAspect="1" noChangeArrowheads="1"/>
              </p:cNvPicPr>
              <p:nvPr/>
            </p:nvPicPr>
            <p:blipFill>
              <a:blip r:embed="rId3" cstate="print"/>
              <a:srcRect/>
              <a:stretch>
                <a:fillRect/>
              </a:stretch>
            </p:blipFill>
            <p:spPr bwMode="auto">
              <a:xfrm>
                <a:off x="1392" y="3711"/>
                <a:ext cx="60" cy="138"/>
              </a:xfrm>
              <a:prstGeom prst="rect">
                <a:avLst/>
              </a:prstGeom>
              <a:noFill/>
              <a:ln w="9525">
                <a:noFill/>
                <a:miter lim="800000"/>
                <a:headEnd/>
                <a:tailEnd/>
              </a:ln>
            </p:spPr>
          </p:pic>
          <p:pic>
            <p:nvPicPr>
              <p:cNvPr id="19565" name="Picture 84" descr="person"/>
              <p:cNvPicPr>
                <a:picLocks noChangeAspect="1" noChangeArrowheads="1"/>
              </p:cNvPicPr>
              <p:nvPr/>
            </p:nvPicPr>
            <p:blipFill>
              <a:blip r:embed="rId3" cstate="print"/>
              <a:srcRect/>
              <a:stretch>
                <a:fillRect/>
              </a:stretch>
            </p:blipFill>
            <p:spPr bwMode="auto">
              <a:xfrm>
                <a:off x="1344" y="3615"/>
                <a:ext cx="60" cy="138"/>
              </a:xfrm>
              <a:prstGeom prst="rect">
                <a:avLst/>
              </a:prstGeom>
              <a:noFill/>
              <a:ln w="9525">
                <a:noFill/>
                <a:miter lim="800000"/>
                <a:headEnd/>
                <a:tailEnd/>
              </a:ln>
            </p:spPr>
          </p:pic>
          <p:pic>
            <p:nvPicPr>
              <p:cNvPr id="19566" name="Picture 86" descr="person"/>
              <p:cNvPicPr>
                <a:picLocks noChangeAspect="1" noChangeArrowheads="1"/>
              </p:cNvPicPr>
              <p:nvPr/>
            </p:nvPicPr>
            <p:blipFill>
              <a:blip r:embed="rId3" cstate="print"/>
              <a:srcRect/>
              <a:stretch>
                <a:fillRect/>
              </a:stretch>
            </p:blipFill>
            <p:spPr bwMode="auto">
              <a:xfrm>
                <a:off x="1344" y="3696"/>
                <a:ext cx="60" cy="138"/>
              </a:xfrm>
              <a:prstGeom prst="rect">
                <a:avLst/>
              </a:prstGeom>
              <a:noFill/>
              <a:ln w="9525">
                <a:noFill/>
                <a:miter lim="800000"/>
                <a:headEnd/>
                <a:tailEnd/>
              </a:ln>
            </p:spPr>
          </p:pic>
        </p:grpSp>
        <p:sp>
          <p:nvSpPr>
            <p:cNvPr id="249952" name="Text Box 96"/>
            <p:cNvSpPr txBox="1">
              <a:spLocks noChangeArrowheads="1"/>
            </p:cNvSpPr>
            <p:nvPr/>
          </p:nvSpPr>
          <p:spPr bwMode="auto">
            <a:xfrm>
              <a:off x="1378" y="3485"/>
              <a:ext cx="168"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defRPr/>
              </a:pPr>
              <a:r>
                <a:rPr lang="en-US" b="1">
                  <a:solidFill>
                    <a:srgbClr val="FF9933"/>
                  </a:solidFill>
                  <a:effectLst>
                    <a:outerShdw blurRad="38100" dist="38100" dir="2700000" algn="tl">
                      <a:srgbClr val="C0C0C0"/>
                    </a:outerShdw>
                  </a:effectLst>
                </a:rPr>
                <a:t>65</a:t>
              </a:r>
            </a:p>
          </p:txBody>
        </p:sp>
      </p:grpSp>
      <p:sp>
        <p:nvSpPr>
          <p:cNvPr id="19490" name="AutoShape 25"/>
          <p:cNvSpPr>
            <a:spLocks noChangeArrowheads="1"/>
          </p:cNvSpPr>
          <p:nvPr/>
        </p:nvSpPr>
        <p:spPr bwMode="auto">
          <a:xfrm>
            <a:off x="2727325" y="49530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491" name="Text Box 41"/>
          <p:cNvSpPr txBox="1">
            <a:spLocks noChangeArrowheads="1"/>
          </p:cNvSpPr>
          <p:nvPr/>
        </p:nvSpPr>
        <p:spPr bwMode="auto">
          <a:xfrm>
            <a:off x="2854325" y="4775200"/>
            <a:ext cx="261938"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FL4</a:t>
            </a:r>
          </a:p>
        </p:txBody>
      </p:sp>
      <p:grpSp>
        <p:nvGrpSpPr>
          <p:cNvPr id="9" name="Group 188"/>
          <p:cNvGrpSpPr>
            <a:grpSpLocks/>
          </p:cNvGrpSpPr>
          <p:nvPr/>
        </p:nvGrpSpPr>
        <p:grpSpPr bwMode="auto">
          <a:xfrm>
            <a:off x="2830513" y="5029200"/>
            <a:ext cx="303212" cy="777875"/>
            <a:chOff x="1783" y="3168"/>
            <a:chExt cx="191" cy="490"/>
          </a:xfrm>
        </p:grpSpPr>
        <p:grpSp>
          <p:nvGrpSpPr>
            <p:cNvPr id="19547" name="Group 77"/>
            <p:cNvGrpSpPr>
              <a:grpSpLocks/>
            </p:cNvGrpSpPr>
            <p:nvPr/>
          </p:nvGrpSpPr>
          <p:grpSpPr bwMode="auto">
            <a:xfrm>
              <a:off x="1798" y="3168"/>
              <a:ext cx="176" cy="234"/>
              <a:chOff x="1600" y="3168"/>
              <a:chExt cx="176" cy="234"/>
            </a:xfrm>
          </p:grpSpPr>
          <p:pic>
            <p:nvPicPr>
              <p:cNvPr id="19549" name="Picture 73" descr="person"/>
              <p:cNvPicPr>
                <a:picLocks noChangeAspect="1" noChangeArrowheads="1"/>
              </p:cNvPicPr>
              <p:nvPr/>
            </p:nvPicPr>
            <p:blipFill>
              <a:blip r:embed="rId3" cstate="print"/>
              <a:srcRect/>
              <a:stretch>
                <a:fillRect/>
              </a:stretch>
            </p:blipFill>
            <p:spPr bwMode="auto">
              <a:xfrm>
                <a:off x="1600" y="3168"/>
                <a:ext cx="60" cy="138"/>
              </a:xfrm>
              <a:prstGeom prst="rect">
                <a:avLst/>
              </a:prstGeom>
              <a:noFill/>
              <a:ln w="9525">
                <a:noFill/>
                <a:miter lim="800000"/>
                <a:headEnd/>
                <a:tailEnd/>
              </a:ln>
            </p:spPr>
          </p:pic>
          <p:pic>
            <p:nvPicPr>
              <p:cNvPr id="19550" name="Picture 74" descr="person"/>
              <p:cNvPicPr>
                <a:picLocks noChangeAspect="1" noChangeArrowheads="1"/>
              </p:cNvPicPr>
              <p:nvPr/>
            </p:nvPicPr>
            <p:blipFill>
              <a:blip r:embed="rId3" cstate="print"/>
              <a:srcRect/>
              <a:stretch>
                <a:fillRect/>
              </a:stretch>
            </p:blipFill>
            <p:spPr bwMode="auto">
              <a:xfrm>
                <a:off x="1716" y="3174"/>
                <a:ext cx="60" cy="138"/>
              </a:xfrm>
              <a:prstGeom prst="rect">
                <a:avLst/>
              </a:prstGeom>
              <a:noFill/>
              <a:ln w="9525">
                <a:noFill/>
                <a:miter lim="800000"/>
                <a:headEnd/>
                <a:tailEnd/>
              </a:ln>
            </p:spPr>
          </p:pic>
          <p:pic>
            <p:nvPicPr>
              <p:cNvPr id="19551" name="Picture 75" descr="person"/>
              <p:cNvPicPr>
                <a:picLocks noChangeAspect="1" noChangeArrowheads="1"/>
              </p:cNvPicPr>
              <p:nvPr/>
            </p:nvPicPr>
            <p:blipFill>
              <a:blip r:embed="rId3" cstate="print"/>
              <a:srcRect/>
              <a:stretch>
                <a:fillRect/>
              </a:stretch>
            </p:blipFill>
            <p:spPr bwMode="auto">
              <a:xfrm>
                <a:off x="1652" y="3264"/>
                <a:ext cx="60" cy="138"/>
              </a:xfrm>
              <a:prstGeom prst="rect">
                <a:avLst/>
              </a:prstGeom>
              <a:noFill/>
              <a:ln w="9525">
                <a:noFill/>
                <a:miter lim="800000"/>
                <a:headEnd/>
                <a:tailEnd/>
              </a:ln>
            </p:spPr>
          </p:pic>
        </p:grpSp>
        <p:sp>
          <p:nvSpPr>
            <p:cNvPr id="249953" name="Text Box 97"/>
            <p:cNvSpPr txBox="1">
              <a:spLocks noChangeArrowheads="1"/>
            </p:cNvSpPr>
            <p:nvPr/>
          </p:nvSpPr>
          <p:spPr bwMode="auto">
            <a:xfrm>
              <a:off x="1783" y="3485"/>
              <a:ext cx="168"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defRPr/>
              </a:pPr>
              <a:r>
                <a:rPr lang="en-US" b="1">
                  <a:solidFill>
                    <a:srgbClr val="FFCC00"/>
                  </a:solidFill>
                  <a:effectLst>
                    <a:outerShdw blurRad="38100" dist="38100" dir="2700000" algn="tl">
                      <a:srgbClr val="C0C0C0"/>
                    </a:outerShdw>
                  </a:effectLst>
                </a:rPr>
                <a:t>15</a:t>
              </a:r>
            </a:p>
          </p:txBody>
        </p:sp>
      </p:grpSp>
      <p:sp>
        <p:nvSpPr>
          <p:cNvPr id="19493" name="Text Box 42"/>
          <p:cNvSpPr txBox="1">
            <a:spLocks noChangeArrowheads="1"/>
          </p:cNvSpPr>
          <p:nvPr/>
        </p:nvSpPr>
        <p:spPr bwMode="auto">
          <a:xfrm>
            <a:off x="3509963" y="4775200"/>
            <a:ext cx="261937"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FL5</a:t>
            </a:r>
          </a:p>
        </p:txBody>
      </p:sp>
      <p:sp>
        <p:nvSpPr>
          <p:cNvPr id="19494" name="AutoShape 26"/>
          <p:cNvSpPr>
            <a:spLocks noChangeArrowheads="1"/>
          </p:cNvSpPr>
          <p:nvPr/>
        </p:nvSpPr>
        <p:spPr bwMode="auto">
          <a:xfrm>
            <a:off x="3382963" y="49530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grpSp>
        <p:nvGrpSpPr>
          <p:cNvPr id="11" name="Group 195"/>
          <p:cNvGrpSpPr>
            <a:grpSpLocks/>
          </p:cNvGrpSpPr>
          <p:nvPr/>
        </p:nvGrpSpPr>
        <p:grpSpPr bwMode="auto">
          <a:xfrm>
            <a:off x="3567113" y="5105400"/>
            <a:ext cx="133350" cy="701675"/>
            <a:chOff x="2247" y="3216"/>
            <a:chExt cx="84" cy="442"/>
          </a:xfrm>
        </p:grpSpPr>
        <p:pic>
          <p:nvPicPr>
            <p:cNvPr id="19545" name="Picture 76" descr="person"/>
            <p:cNvPicPr>
              <a:picLocks noChangeAspect="1" noChangeArrowheads="1"/>
            </p:cNvPicPr>
            <p:nvPr/>
          </p:nvPicPr>
          <p:blipFill>
            <a:blip r:embed="rId3" cstate="print"/>
            <a:srcRect/>
            <a:stretch>
              <a:fillRect/>
            </a:stretch>
          </p:blipFill>
          <p:spPr bwMode="auto">
            <a:xfrm>
              <a:off x="2265" y="3216"/>
              <a:ext cx="60" cy="138"/>
            </a:xfrm>
            <a:prstGeom prst="rect">
              <a:avLst/>
            </a:prstGeom>
            <a:noFill/>
            <a:ln w="9525">
              <a:noFill/>
              <a:miter lim="800000"/>
              <a:headEnd/>
              <a:tailEnd/>
            </a:ln>
          </p:spPr>
        </p:pic>
        <p:sp>
          <p:nvSpPr>
            <p:cNvPr id="249954" name="Text Box 98"/>
            <p:cNvSpPr txBox="1">
              <a:spLocks noChangeArrowheads="1"/>
            </p:cNvSpPr>
            <p:nvPr/>
          </p:nvSpPr>
          <p:spPr bwMode="auto">
            <a:xfrm>
              <a:off x="2247" y="3485"/>
              <a:ext cx="84"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pPr>
              <a:r>
                <a:rPr lang="en-US" altLang="ko-KR" b="1">
                  <a:solidFill>
                    <a:srgbClr val="99CC00"/>
                  </a:solidFill>
                  <a:effectLst>
                    <a:outerShdw blurRad="38100" dist="38100" dir="2700000" algn="tl">
                      <a:srgbClr val="C0C0C0"/>
                    </a:outerShdw>
                  </a:effectLst>
                  <a:ea typeface="굴림" pitchFamily="50" charset="-127"/>
                </a:rPr>
                <a:t>5</a:t>
              </a:r>
            </a:p>
          </p:txBody>
        </p:sp>
      </p:grpSp>
      <p:grpSp>
        <p:nvGrpSpPr>
          <p:cNvPr id="12" name="Group 199"/>
          <p:cNvGrpSpPr>
            <a:grpSpLocks/>
          </p:cNvGrpSpPr>
          <p:nvPr/>
        </p:nvGrpSpPr>
        <p:grpSpPr bwMode="auto">
          <a:xfrm>
            <a:off x="6124575" y="5014913"/>
            <a:ext cx="442913" cy="792162"/>
            <a:chOff x="3858" y="3159"/>
            <a:chExt cx="279" cy="499"/>
          </a:xfrm>
        </p:grpSpPr>
        <p:grpSp>
          <p:nvGrpSpPr>
            <p:cNvPr id="19530" name="Group 101"/>
            <p:cNvGrpSpPr>
              <a:grpSpLocks/>
            </p:cNvGrpSpPr>
            <p:nvPr/>
          </p:nvGrpSpPr>
          <p:grpSpPr bwMode="auto">
            <a:xfrm>
              <a:off x="3858" y="3159"/>
              <a:ext cx="279" cy="298"/>
              <a:chOff x="1200" y="3551"/>
              <a:chExt cx="279" cy="298"/>
            </a:xfrm>
          </p:grpSpPr>
          <p:pic>
            <p:nvPicPr>
              <p:cNvPr id="19532" name="Picture 102" descr="person"/>
              <p:cNvPicPr>
                <a:picLocks noChangeAspect="1" noChangeArrowheads="1"/>
              </p:cNvPicPr>
              <p:nvPr/>
            </p:nvPicPr>
            <p:blipFill>
              <a:blip r:embed="rId3" cstate="print"/>
              <a:srcRect/>
              <a:stretch>
                <a:fillRect/>
              </a:stretch>
            </p:blipFill>
            <p:spPr bwMode="auto">
              <a:xfrm>
                <a:off x="1312" y="3551"/>
                <a:ext cx="60" cy="138"/>
              </a:xfrm>
              <a:prstGeom prst="rect">
                <a:avLst/>
              </a:prstGeom>
              <a:noFill/>
              <a:ln w="9525">
                <a:noFill/>
                <a:miter lim="800000"/>
                <a:headEnd/>
                <a:tailEnd/>
              </a:ln>
            </p:spPr>
          </p:pic>
          <p:pic>
            <p:nvPicPr>
              <p:cNvPr id="19533" name="Picture 103" descr="person"/>
              <p:cNvPicPr>
                <a:picLocks noChangeAspect="1" noChangeArrowheads="1"/>
              </p:cNvPicPr>
              <p:nvPr/>
            </p:nvPicPr>
            <p:blipFill>
              <a:blip r:embed="rId3" cstate="print"/>
              <a:srcRect/>
              <a:stretch>
                <a:fillRect/>
              </a:stretch>
            </p:blipFill>
            <p:spPr bwMode="auto">
              <a:xfrm>
                <a:off x="1268" y="3567"/>
                <a:ext cx="60" cy="138"/>
              </a:xfrm>
              <a:prstGeom prst="rect">
                <a:avLst/>
              </a:prstGeom>
              <a:noFill/>
              <a:ln w="9525">
                <a:noFill/>
                <a:miter lim="800000"/>
                <a:headEnd/>
                <a:tailEnd/>
              </a:ln>
            </p:spPr>
          </p:pic>
          <p:pic>
            <p:nvPicPr>
              <p:cNvPr id="19534" name="Picture 104" descr="person"/>
              <p:cNvPicPr>
                <a:picLocks noChangeAspect="1" noChangeArrowheads="1"/>
              </p:cNvPicPr>
              <p:nvPr/>
            </p:nvPicPr>
            <p:blipFill>
              <a:blip r:embed="rId3" cstate="print"/>
              <a:srcRect/>
              <a:stretch>
                <a:fillRect/>
              </a:stretch>
            </p:blipFill>
            <p:spPr bwMode="auto">
              <a:xfrm>
                <a:off x="1200" y="3567"/>
                <a:ext cx="60" cy="138"/>
              </a:xfrm>
              <a:prstGeom prst="rect">
                <a:avLst/>
              </a:prstGeom>
              <a:noFill/>
              <a:ln w="9525">
                <a:noFill/>
                <a:miter lim="800000"/>
                <a:headEnd/>
                <a:tailEnd/>
              </a:ln>
            </p:spPr>
          </p:pic>
          <p:pic>
            <p:nvPicPr>
              <p:cNvPr id="19535" name="Picture 105" descr="person"/>
              <p:cNvPicPr>
                <a:picLocks noChangeAspect="1" noChangeArrowheads="1"/>
              </p:cNvPicPr>
              <p:nvPr/>
            </p:nvPicPr>
            <p:blipFill>
              <a:blip r:embed="rId3" cstate="print"/>
              <a:srcRect/>
              <a:stretch>
                <a:fillRect/>
              </a:stretch>
            </p:blipFill>
            <p:spPr bwMode="auto">
              <a:xfrm>
                <a:off x="1240" y="3615"/>
                <a:ext cx="60" cy="138"/>
              </a:xfrm>
              <a:prstGeom prst="rect">
                <a:avLst/>
              </a:prstGeom>
              <a:noFill/>
              <a:ln w="9525">
                <a:noFill/>
                <a:miter lim="800000"/>
                <a:headEnd/>
                <a:tailEnd/>
              </a:ln>
            </p:spPr>
          </p:pic>
          <p:pic>
            <p:nvPicPr>
              <p:cNvPr id="19536" name="Picture 106" descr="person"/>
              <p:cNvPicPr>
                <a:picLocks noChangeAspect="1" noChangeArrowheads="1"/>
              </p:cNvPicPr>
              <p:nvPr/>
            </p:nvPicPr>
            <p:blipFill>
              <a:blip r:embed="rId3" cstate="print"/>
              <a:srcRect/>
              <a:stretch>
                <a:fillRect/>
              </a:stretch>
            </p:blipFill>
            <p:spPr bwMode="auto">
              <a:xfrm>
                <a:off x="1296" y="3663"/>
                <a:ext cx="60" cy="138"/>
              </a:xfrm>
              <a:prstGeom prst="rect">
                <a:avLst/>
              </a:prstGeom>
              <a:noFill/>
              <a:ln w="9525">
                <a:noFill/>
                <a:miter lim="800000"/>
                <a:headEnd/>
                <a:tailEnd/>
              </a:ln>
            </p:spPr>
          </p:pic>
          <p:pic>
            <p:nvPicPr>
              <p:cNvPr id="19537" name="Picture 107" descr="person"/>
              <p:cNvPicPr>
                <a:picLocks noChangeAspect="1" noChangeArrowheads="1"/>
              </p:cNvPicPr>
              <p:nvPr/>
            </p:nvPicPr>
            <p:blipFill>
              <a:blip r:embed="rId3" cstate="print"/>
              <a:srcRect/>
              <a:stretch>
                <a:fillRect/>
              </a:stretch>
            </p:blipFill>
            <p:spPr bwMode="auto">
              <a:xfrm>
                <a:off x="1392" y="3615"/>
                <a:ext cx="60" cy="138"/>
              </a:xfrm>
              <a:prstGeom prst="rect">
                <a:avLst/>
              </a:prstGeom>
              <a:noFill/>
              <a:ln w="9525">
                <a:noFill/>
                <a:miter lim="800000"/>
                <a:headEnd/>
                <a:tailEnd/>
              </a:ln>
            </p:spPr>
          </p:pic>
          <p:pic>
            <p:nvPicPr>
              <p:cNvPr id="19538" name="Picture 108" descr="person"/>
              <p:cNvPicPr>
                <a:picLocks noChangeAspect="1" noChangeArrowheads="1"/>
              </p:cNvPicPr>
              <p:nvPr/>
            </p:nvPicPr>
            <p:blipFill>
              <a:blip r:embed="rId3" cstate="print"/>
              <a:srcRect/>
              <a:stretch>
                <a:fillRect/>
              </a:stretch>
            </p:blipFill>
            <p:spPr bwMode="auto">
              <a:xfrm>
                <a:off x="1200" y="3663"/>
                <a:ext cx="60" cy="138"/>
              </a:xfrm>
              <a:prstGeom prst="rect">
                <a:avLst/>
              </a:prstGeom>
              <a:noFill/>
              <a:ln w="9525">
                <a:noFill/>
                <a:miter lim="800000"/>
                <a:headEnd/>
                <a:tailEnd/>
              </a:ln>
            </p:spPr>
          </p:pic>
          <p:pic>
            <p:nvPicPr>
              <p:cNvPr id="19539" name="Picture 109" descr="person"/>
              <p:cNvPicPr>
                <a:picLocks noChangeAspect="1" noChangeArrowheads="1"/>
              </p:cNvPicPr>
              <p:nvPr/>
            </p:nvPicPr>
            <p:blipFill>
              <a:blip r:embed="rId3" cstate="print"/>
              <a:srcRect/>
              <a:stretch>
                <a:fillRect/>
              </a:stretch>
            </p:blipFill>
            <p:spPr bwMode="auto">
              <a:xfrm>
                <a:off x="1344" y="3567"/>
                <a:ext cx="60" cy="138"/>
              </a:xfrm>
              <a:prstGeom prst="rect">
                <a:avLst/>
              </a:prstGeom>
              <a:noFill/>
              <a:ln w="9525">
                <a:noFill/>
                <a:miter lim="800000"/>
                <a:headEnd/>
                <a:tailEnd/>
              </a:ln>
            </p:spPr>
          </p:pic>
          <p:pic>
            <p:nvPicPr>
              <p:cNvPr id="19540" name="Picture 110" descr="person"/>
              <p:cNvPicPr>
                <a:picLocks noChangeAspect="1" noChangeArrowheads="1"/>
              </p:cNvPicPr>
              <p:nvPr/>
            </p:nvPicPr>
            <p:blipFill>
              <a:blip r:embed="rId3" cstate="print"/>
              <a:srcRect/>
              <a:stretch>
                <a:fillRect/>
              </a:stretch>
            </p:blipFill>
            <p:spPr bwMode="auto">
              <a:xfrm>
                <a:off x="1248" y="3711"/>
                <a:ext cx="60" cy="138"/>
              </a:xfrm>
              <a:prstGeom prst="rect">
                <a:avLst/>
              </a:prstGeom>
              <a:noFill/>
              <a:ln w="9525">
                <a:noFill/>
                <a:miter lim="800000"/>
                <a:headEnd/>
                <a:tailEnd/>
              </a:ln>
            </p:spPr>
          </p:pic>
          <p:pic>
            <p:nvPicPr>
              <p:cNvPr id="19541" name="Picture 111" descr="person"/>
              <p:cNvPicPr>
                <a:picLocks noChangeAspect="1" noChangeArrowheads="1"/>
              </p:cNvPicPr>
              <p:nvPr/>
            </p:nvPicPr>
            <p:blipFill>
              <a:blip r:embed="rId3" cstate="print"/>
              <a:srcRect/>
              <a:stretch>
                <a:fillRect/>
              </a:stretch>
            </p:blipFill>
            <p:spPr bwMode="auto">
              <a:xfrm>
                <a:off x="1419" y="3663"/>
                <a:ext cx="60" cy="138"/>
              </a:xfrm>
              <a:prstGeom prst="rect">
                <a:avLst/>
              </a:prstGeom>
              <a:noFill/>
              <a:ln w="9525">
                <a:noFill/>
                <a:miter lim="800000"/>
                <a:headEnd/>
                <a:tailEnd/>
              </a:ln>
            </p:spPr>
          </p:pic>
          <p:pic>
            <p:nvPicPr>
              <p:cNvPr id="19542" name="Picture 112" descr="person"/>
              <p:cNvPicPr>
                <a:picLocks noChangeAspect="1" noChangeArrowheads="1"/>
              </p:cNvPicPr>
              <p:nvPr/>
            </p:nvPicPr>
            <p:blipFill>
              <a:blip r:embed="rId3" cstate="print"/>
              <a:srcRect/>
              <a:stretch>
                <a:fillRect/>
              </a:stretch>
            </p:blipFill>
            <p:spPr bwMode="auto">
              <a:xfrm>
                <a:off x="1392" y="3711"/>
                <a:ext cx="60" cy="138"/>
              </a:xfrm>
              <a:prstGeom prst="rect">
                <a:avLst/>
              </a:prstGeom>
              <a:noFill/>
              <a:ln w="9525">
                <a:noFill/>
                <a:miter lim="800000"/>
                <a:headEnd/>
                <a:tailEnd/>
              </a:ln>
            </p:spPr>
          </p:pic>
          <p:pic>
            <p:nvPicPr>
              <p:cNvPr id="19543" name="Picture 113" descr="person"/>
              <p:cNvPicPr>
                <a:picLocks noChangeAspect="1" noChangeArrowheads="1"/>
              </p:cNvPicPr>
              <p:nvPr/>
            </p:nvPicPr>
            <p:blipFill>
              <a:blip r:embed="rId3" cstate="print"/>
              <a:srcRect/>
              <a:stretch>
                <a:fillRect/>
              </a:stretch>
            </p:blipFill>
            <p:spPr bwMode="auto">
              <a:xfrm>
                <a:off x="1344" y="3615"/>
                <a:ext cx="60" cy="138"/>
              </a:xfrm>
              <a:prstGeom prst="rect">
                <a:avLst/>
              </a:prstGeom>
              <a:noFill/>
              <a:ln w="9525">
                <a:noFill/>
                <a:miter lim="800000"/>
                <a:headEnd/>
                <a:tailEnd/>
              </a:ln>
            </p:spPr>
          </p:pic>
          <p:pic>
            <p:nvPicPr>
              <p:cNvPr id="19544" name="Picture 114" descr="person"/>
              <p:cNvPicPr>
                <a:picLocks noChangeAspect="1" noChangeArrowheads="1"/>
              </p:cNvPicPr>
              <p:nvPr/>
            </p:nvPicPr>
            <p:blipFill>
              <a:blip r:embed="rId3" cstate="print"/>
              <a:srcRect/>
              <a:stretch>
                <a:fillRect/>
              </a:stretch>
            </p:blipFill>
            <p:spPr bwMode="auto">
              <a:xfrm>
                <a:off x="1344" y="3696"/>
                <a:ext cx="60" cy="138"/>
              </a:xfrm>
              <a:prstGeom prst="rect">
                <a:avLst/>
              </a:prstGeom>
              <a:noFill/>
              <a:ln w="9525">
                <a:noFill/>
                <a:miter lim="800000"/>
                <a:headEnd/>
                <a:tailEnd/>
              </a:ln>
            </p:spPr>
          </p:pic>
        </p:grpSp>
        <p:sp>
          <p:nvSpPr>
            <p:cNvPr id="249981" name="Text Box 125"/>
            <p:cNvSpPr txBox="1">
              <a:spLocks noChangeArrowheads="1"/>
            </p:cNvSpPr>
            <p:nvPr/>
          </p:nvSpPr>
          <p:spPr bwMode="auto">
            <a:xfrm>
              <a:off x="3898" y="3485"/>
              <a:ext cx="168"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defRPr/>
              </a:pPr>
              <a:r>
                <a:rPr lang="en-US" b="1">
                  <a:solidFill>
                    <a:srgbClr val="FF9933"/>
                  </a:solidFill>
                  <a:effectLst>
                    <a:outerShdw blurRad="38100" dist="38100" dir="2700000" algn="tl">
                      <a:srgbClr val="C0C0C0"/>
                    </a:outerShdw>
                  </a:effectLst>
                </a:rPr>
                <a:t>60</a:t>
              </a:r>
            </a:p>
          </p:txBody>
        </p:sp>
      </p:grpSp>
      <p:grpSp>
        <p:nvGrpSpPr>
          <p:cNvPr id="14" name="Group 201"/>
          <p:cNvGrpSpPr>
            <a:grpSpLocks/>
          </p:cNvGrpSpPr>
          <p:nvPr/>
        </p:nvGrpSpPr>
        <p:grpSpPr bwMode="auto">
          <a:xfrm>
            <a:off x="6837363" y="5029200"/>
            <a:ext cx="325437" cy="777875"/>
            <a:chOff x="4307" y="3168"/>
            <a:chExt cx="205" cy="490"/>
          </a:xfrm>
        </p:grpSpPr>
        <p:grpSp>
          <p:nvGrpSpPr>
            <p:cNvPr id="19524" name="Group 124"/>
            <p:cNvGrpSpPr>
              <a:grpSpLocks/>
            </p:cNvGrpSpPr>
            <p:nvPr/>
          </p:nvGrpSpPr>
          <p:grpSpPr bwMode="auto">
            <a:xfrm>
              <a:off x="4316" y="3168"/>
              <a:ext cx="196" cy="280"/>
              <a:chOff x="4100" y="3138"/>
              <a:chExt cx="196" cy="280"/>
            </a:xfrm>
          </p:grpSpPr>
          <p:pic>
            <p:nvPicPr>
              <p:cNvPr id="19526" name="Picture 118" descr="person"/>
              <p:cNvPicPr>
                <a:picLocks noChangeAspect="1" noChangeArrowheads="1"/>
              </p:cNvPicPr>
              <p:nvPr/>
            </p:nvPicPr>
            <p:blipFill>
              <a:blip r:embed="rId3" cstate="print"/>
              <a:srcRect/>
              <a:stretch>
                <a:fillRect/>
              </a:stretch>
            </p:blipFill>
            <p:spPr bwMode="auto">
              <a:xfrm>
                <a:off x="4100" y="3168"/>
                <a:ext cx="60" cy="138"/>
              </a:xfrm>
              <a:prstGeom prst="rect">
                <a:avLst/>
              </a:prstGeom>
              <a:noFill/>
              <a:ln w="9525">
                <a:noFill/>
                <a:miter lim="800000"/>
                <a:headEnd/>
                <a:tailEnd/>
              </a:ln>
            </p:spPr>
          </p:pic>
          <p:pic>
            <p:nvPicPr>
              <p:cNvPr id="19527" name="Picture 121" descr="person"/>
              <p:cNvPicPr>
                <a:picLocks noChangeAspect="1" noChangeArrowheads="1"/>
              </p:cNvPicPr>
              <p:nvPr/>
            </p:nvPicPr>
            <p:blipFill>
              <a:blip r:embed="rId3" cstate="print"/>
              <a:srcRect/>
              <a:stretch>
                <a:fillRect/>
              </a:stretch>
            </p:blipFill>
            <p:spPr bwMode="auto">
              <a:xfrm>
                <a:off x="4180" y="3138"/>
                <a:ext cx="60" cy="138"/>
              </a:xfrm>
              <a:prstGeom prst="rect">
                <a:avLst/>
              </a:prstGeom>
              <a:noFill/>
              <a:ln w="9525">
                <a:noFill/>
                <a:miter lim="800000"/>
                <a:headEnd/>
                <a:tailEnd/>
              </a:ln>
            </p:spPr>
          </p:pic>
          <p:pic>
            <p:nvPicPr>
              <p:cNvPr id="19528" name="Picture 122" descr="person"/>
              <p:cNvPicPr>
                <a:picLocks noChangeAspect="1" noChangeArrowheads="1"/>
              </p:cNvPicPr>
              <p:nvPr/>
            </p:nvPicPr>
            <p:blipFill>
              <a:blip r:embed="rId3" cstate="print"/>
              <a:srcRect/>
              <a:stretch>
                <a:fillRect/>
              </a:stretch>
            </p:blipFill>
            <p:spPr bwMode="auto">
              <a:xfrm>
                <a:off x="4152" y="3280"/>
                <a:ext cx="60" cy="138"/>
              </a:xfrm>
              <a:prstGeom prst="rect">
                <a:avLst/>
              </a:prstGeom>
              <a:noFill/>
              <a:ln w="9525">
                <a:noFill/>
                <a:miter lim="800000"/>
                <a:headEnd/>
                <a:tailEnd/>
              </a:ln>
            </p:spPr>
          </p:pic>
          <p:pic>
            <p:nvPicPr>
              <p:cNvPr id="19529" name="Picture 123" descr="person"/>
              <p:cNvPicPr>
                <a:picLocks noChangeAspect="1" noChangeArrowheads="1"/>
              </p:cNvPicPr>
              <p:nvPr/>
            </p:nvPicPr>
            <p:blipFill>
              <a:blip r:embed="rId3" cstate="print"/>
              <a:srcRect/>
              <a:stretch>
                <a:fillRect/>
              </a:stretch>
            </p:blipFill>
            <p:spPr bwMode="auto">
              <a:xfrm>
                <a:off x="4236" y="3258"/>
                <a:ext cx="60" cy="138"/>
              </a:xfrm>
              <a:prstGeom prst="rect">
                <a:avLst/>
              </a:prstGeom>
              <a:noFill/>
              <a:ln w="9525">
                <a:noFill/>
                <a:miter lim="800000"/>
                <a:headEnd/>
                <a:tailEnd/>
              </a:ln>
            </p:spPr>
          </p:pic>
        </p:grpSp>
        <p:sp>
          <p:nvSpPr>
            <p:cNvPr id="249982" name="Text Box 126"/>
            <p:cNvSpPr txBox="1">
              <a:spLocks noChangeArrowheads="1"/>
            </p:cNvSpPr>
            <p:nvPr/>
          </p:nvSpPr>
          <p:spPr bwMode="auto">
            <a:xfrm>
              <a:off x="4307" y="3485"/>
              <a:ext cx="168"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defRPr/>
              </a:pPr>
              <a:r>
                <a:rPr lang="en-US" b="1">
                  <a:solidFill>
                    <a:srgbClr val="FFCC00"/>
                  </a:solidFill>
                  <a:effectLst>
                    <a:outerShdw blurRad="38100" dist="38100" dir="2700000" algn="tl">
                      <a:srgbClr val="C0C0C0"/>
                    </a:outerShdw>
                  </a:effectLst>
                </a:rPr>
                <a:t>20</a:t>
              </a:r>
            </a:p>
          </p:txBody>
        </p:sp>
      </p:grpSp>
      <p:grpSp>
        <p:nvGrpSpPr>
          <p:cNvPr id="16" name="Group 203"/>
          <p:cNvGrpSpPr>
            <a:grpSpLocks/>
          </p:cNvGrpSpPr>
          <p:nvPr/>
        </p:nvGrpSpPr>
        <p:grpSpPr bwMode="auto">
          <a:xfrm>
            <a:off x="7553325" y="5133975"/>
            <a:ext cx="133350" cy="673100"/>
            <a:chOff x="4758" y="3234"/>
            <a:chExt cx="84" cy="424"/>
          </a:xfrm>
        </p:grpSpPr>
        <p:pic>
          <p:nvPicPr>
            <p:cNvPr id="19522" name="Picture 119" descr="person"/>
            <p:cNvPicPr>
              <a:picLocks noChangeAspect="1" noChangeArrowheads="1"/>
            </p:cNvPicPr>
            <p:nvPr/>
          </p:nvPicPr>
          <p:blipFill>
            <a:blip r:embed="rId3" cstate="print"/>
            <a:srcRect/>
            <a:stretch>
              <a:fillRect/>
            </a:stretch>
          </p:blipFill>
          <p:spPr bwMode="auto">
            <a:xfrm>
              <a:off x="4780" y="3234"/>
              <a:ext cx="60" cy="138"/>
            </a:xfrm>
            <a:prstGeom prst="rect">
              <a:avLst/>
            </a:prstGeom>
            <a:noFill/>
            <a:ln w="9525">
              <a:noFill/>
              <a:miter lim="800000"/>
              <a:headEnd/>
              <a:tailEnd/>
            </a:ln>
          </p:spPr>
        </p:pic>
        <p:sp>
          <p:nvSpPr>
            <p:cNvPr id="249983" name="Text Box 127"/>
            <p:cNvSpPr txBox="1">
              <a:spLocks noChangeArrowheads="1"/>
            </p:cNvSpPr>
            <p:nvPr/>
          </p:nvSpPr>
          <p:spPr bwMode="auto">
            <a:xfrm>
              <a:off x="4758" y="3485"/>
              <a:ext cx="84"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pPr>
              <a:r>
                <a:rPr lang="en-US" altLang="ko-KR" b="1">
                  <a:solidFill>
                    <a:srgbClr val="99CC00"/>
                  </a:solidFill>
                  <a:effectLst>
                    <a:outerShdw blurRad="38100" dist="38100" dir="2700000" algn="tl">
                      <a:srgbClr val="C0C0C0"/>
                    </a:outerShdw>
                  </a:effectLst>
                  <a:ea typeface="굴림" pitchFamily="50" charset="-127"/>
                </a:rPr>
                <a:t>5</a:t>
              </a:r>
            </a:p>
          </p:txBody>
        </p:sp>
      </p:grpSp>
      <p:grpSp>
        <p:nvGrpSpPr>
          <p:cNvPr id="17" name="Group 205"/>
          <p:cNvGrpSpPr>
            <a:grpSpLocks/>
          </p:cNvGrpSpPr>
          <p:nvPr/>
        </p:nvGrpSpPr>
        <p:grpSpPr bwMode="auto">
          <a:xfrm>
            <a:off x="8223250" y="5105400"/>
            <a:ext cx="133350" cy="701675"/>
            <a:chOff x="5180" y="3216"/>
            <a:chExt cx="84" cy="442"/>
          </a:xfrm>
        </p:grpSpPr>
        <p:pic>
          <p:nvPicPr>
            <p:cNvPr id="19520" name="Picture 120" descr="person"/>
            <p:cNvPicPr>
              <a:picLocks noChangeAspect="1" noChangeArrowheads="1"/>
            </p:cNvPicPr>
            <p:nvPr/>
          </p:nvPicPr>
          <p:blipFill>
            <a:blip r:embed="rId3" cstate="print"/>
            <a:srcRect/>
            <a:stretch>
              <a:fillRect/>
            </a:stretch>
          </p:blipFill>
          <p:spPr bwMode="auto">
            <a:xfrm>
              <a:off x="5195" y="3216"/>
              <a:ext cx="60" cy="138"/>
            </a:xfrm>
            <a:prstGeom prst="rect">
              <a:avLst/>
            </a:prstGeom>
            <a:noFill/>
            <a:ln w="9525">
              <a:noFill/>
              <a:miter lim="800000"/>
              <a:headEnd/>
              <a:tailEnd/>
            </a:ln>
          </p:spPr>
        </p:pic>
        <p:sp>
          <p:nvSpPr>
            <p:cNvPr id="249984" name="Text Box 128"/>
            <p:cNvSpPr txBox="1">
              <a:spLocks noChangeArrowheads="1"/>
            </p:cNvSpPr>
            <p:nvPr/>
          </p:nvSpPr>
          <p:spPr bwMode="auto">
            <a:xfrm>
              <a:off x="5180" y="3485"/>
              <a:ext cx="84"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pPr>
              <a:r>
                <a:rPr lang="en-US" altLang="ko-KR" b="1">
                  <a:solidFill>
                    <a:srgbClr val="3399FF"/>
                  </a:solidFill>
                  <a:effectLst>
                    <a:outerShdw blurRad="38100" dist="38100" dir="2700000" algn="tl">
                      <a:srgbClr val="C0C0C0"/>
                    </a:outerShdw>
                  </a:effectLst>
                  <a:ea typeface="굴림" pitchFamily="50" charset="-127"/>
                </a:rPr>
                <a:t>5</a:t>
              </a:r>
            </a:p>
          </p:txBody>
        </p:sp>
      </p:grpSp>
      <p:grpSp>
        <p:nvGrpSpPr>
          <p:cNvPr id="18" name="Group 197"/>
          <p:cNvGrpSpPr>
            <a:grpSpLocks/>
          </p:cNvGrpSpPr>
          <p:nvPr/>
        </p:nvGrpSpPr>
        <p:grpSpPr bwMode="auto">
          <a:xfrm>
            <a:off x="5546725" y="5105400"/>
            <a:ext cx="266700" cy="701675"/>
            <a:chOff x="3494" y="3216"/>
            <a:chExt cx="168" cy="442"/>
          </a:xfrm>
        </p:grpSpPr>
        <p:grpSp>
          <p:nvGrpSpPr>
            <p:cNvPr id="19516" name="Group 115"/>
            <p:cNvGrpSpPr>
              <a:grpSpLocks/>
            </p:cNvGrpSpPr>
            <p:nvPr/>
          </p:nvGrpSpPr>
          <p:grpSpPr bwMode="auto">
            <a:xfrm>
              <a:off x="3520" y="3216"/>
              <a:ext cx="128" cy="198"/>
              <a:chOff x="928" y="3188"/>
              <a:chExt cx="128" cy="198"/>
            </a:xfrm>
          </p:grpSpPr>
          <p:pic>
            <p:nvPicPr>
              <p:cNvPr id="19518" name="Picture 116" descr="person"/>
              <p:cNvPicPr>
                <a:picLocks noChangeAspect="1" noChangeArrowheads="1"/>
              </p:cNvPicPr>
              <p:nvPr/>
            </p:nvPicPr>
            <p:blipFill>
              <a:blip r:embed="rId3" cstate="print"/>
              <a:srcRect/>
              <a:stretch>
                <a:fillRect/>
              </a:stretch>
            </p:blipFill>
            <p:spPr bwMode="auto">
              <a:xfrm>
                <a:off x="928" y="3188"/>
                <a:ext cx="60" cy="138"/>
              </a:xfrm>
              <a:prstGeom prst="rect">
                <a:avLst/>
              </a:prstGeom>
              <a:noFill/>
              <a:ln w="9525">
                <a:noFill/>
                <a:miter lim="800000"/>
                <a:headEnd/>
                <a:tailEnd/>
              </a:ln>
            </p:spPr>
          </p:pic>
          <p:pic>
            <p:nvPicPr>
              <p:cNvPr id="19519" name="Picture 117" descr="person"/>
              <p:cNvPicPr>
                <a:picLocks noChangeAspect="1" noChangeArrowheads="1"/>
              </p:cNvPicPr>
              <p:nvPr/>
            </p:nvPicPr>
            <p:blipFill>
              <a:blip r:embed="rId3" cstate="print"/>
              <a:srcRect/>
              <a:stretch>
                <a:fillRect/>
              </a:stretch>
            </p:blipFill>
            <p:spPr bwMode="auto">
              <a:xfrm>
                <a:off x="996" y="3248"/>
                <a:ext cx="60" cy="138"/>
              </a:xfrm>
              <a:prstGeom prst="rect">
                <a:avLst/>
              </a:prstGeom>
              <a:noFill/>
              <a:ln w="9525">
                <a:noFill/>
                <a:miter lim="800000"/>
                <a:headEnd/>
                <a:tailEnd/>
              </a:ln>
            </p:spPr>
          </p:pic>
        </p:grpSp>
        <p:sp>
          <p:nvSpPr>
            <p:cNvPr id="249985" name="Text Box 129"/>
            <p:cNvSpPr txBox="1">
              <a:spLocks noChangeArrowheads="1"/>
            </p:cNvSpPr>
            <p:nvPr/>
          </p:nvSpPr>
          <p:spPr bwMode="auto">
            <a:xfrm>
              <a:off x="3494" y="3485"/>
              <a:ext cx="168" cy="173"/>
            </a:xfrm>
            <a:prstGeom prst="rect">
              <a:avLst/>
            </a:prstGeom>
            <a:noFill/>
            <a:ln w="9525" algn="ctr">
              <a:noFill/>
              <a:miter lim="800000"/>
              <a:headEnd/>
              <a:tailEnd/>
            </a:ln>
            <a:effectLst>
              <a:outerShdw dist="17961" dir="2700000" algn="ctr" rotWithShape="0">
                <a:schemeClr val="bg2"/>
              </a:outerShdw>
            </a:effectLst>
          </p:spPr>
          <p:txBody>
            <a:bodyPr wrap="none" lIns="0" tIns="0" rIns="0" bIns="0">
              <a:spAutoFit/>
            </a:bodyPr>
            <a:lstStyle/>
            <a:p>
              <a:pPr>
                <a:buFontTx/>
                <a:buNone/>
                <a:defRPr/>
              </a:pPr>
              <a:r>
                <a:rPr lang="en-US" b="1">
                  <a:solidFill>
                    <a:srgbClr val="CC6600"/>
                  </a:solidFill>
                  <a:effectLst>
                    <a:outerShdw blurRad="38100" dist="38100" dir="2700000" algn="tl">
                      <a:srgbClr val="C0C0C0"/>
                    </a:outerShdw>
                  </a:effectLst>
                </a:rPr>
                <a:t>10</a:t>
              </a:r>
            </a:p>
          </p:txBody>
        </p:sp>
      </p:grpSp>
      <p:sp>
        <p:nvSpPr>
          <p:cNvPr id="19501" name="AutoShape 139"/>
          <p:cNvSpPr>
            <a:spLocks noChangeArrowheads="1"/>
          </p:cNvSpPr>
          <p:nvPr/>
        </p:nvSpPr>
        <p:spPr bwMode="auto">
          <a:xfrm>
            <a:off x="8034338" y="49784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502" name="Text Box 140"/>
          <p:cNvSpPr txBox="1">
            <a:spLocks noChangeArrowheads="1"/>
          </p:cNvSpPr>
          <p:nvPr/>
        </p:nvSpPr>
        <p:spPr bwMode="auto">
          <a:xfrm>
            <a:off x="8161338" y="4800600"/>
            <a:ext cx="261937"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FL6</a:t>
            </a:r>
          </a:p>
        </p:txBody>
      </p:sp>
      <p:sp>
        <p:nvSpPr>
          <p:cNvPr id="19503" name="AutoShape 142"/>
          <p:cNvSpPr>
            <a:spLocks noChangeArrowheads="1"/>
          </p:cNvSpPr>
          <p:nvPr/>
        </p:nvSpPr>
        <p:spPr bwMode="auto">
          <a:xfrm>
            <a:off x="4757738" y="49784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504" name="Text Box 143"/>
          <p:cNvSpPr txBox="1">
            <a:spLocks noChangeArrowheads="1"/>
          </p:cNvSpPr>
          <p:nvPr/>
        </p:nvSpPr>
        <p:spPr bwMode="auto">
          <a:xfrm>
            <a:off x="4884738" y="4800600"/>
            <a:ext cx="261937"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FL1</a:t>
            </a:r>
          </a:p>
        </p:txBody>
      </p:sp>
      <p:sp>
        <p:nvSpPr>
          <p:cNvPr id="19505" name="AutoShape 147"/>
          <p:cNvSpPr>
            <a:spLocks noChangeArrowheads="1"/>
          </p:cNvSpPr>
          <p:nvPr/>
        </p:nvSpPr>
        <p:spPr bwMode="auto">
          <a:xfrm>
            <a:off x="5411788" y="49784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506" name="Text Box 148"/>
          <p:cNvSpPr txBox="1">
            <a:spLocks noChangeArrowheads="1"/>
          </p:cNvSpPr>
          <p:nvPr/>
        </p:nvSpPr>
        <p:spPr bwMode="auto">
          <a:xfrm>
            <a:off x="5538788" y="4800600"/>
            <a:ext cx="261937"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FL2</a:t>
            </a:r>
          </a:p>
        </p:txBody>
      </p:sp>
      <p:sp>
        <p:nvSpPr>
          <p:cNvPr id="19507" name="AutoShape 154"/>
          <p:cNvSpPr>
            <a:spLocks noChangeArrowheads="1"/>
          </p:cNvSpPr>
          <p:nvPr/>
        </p:nvSpPr>
        <p:spPr bwMode="auto">
          <a:xfrm>
            <a:off x="6067425" y="49784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508" name="Text Box 155"/>
          <p:cNvSpPr txBox="1">
            <a:spLocks noChangeArrowheads="1"/>
          </p:cNvSpPr>
          <p:nvPr/>
        </p:nvSpPr>
        <p:spPr bwMode="auto">
          <a:xfrm>
            <a:off x="6194425" y="4800600"/>
            <a:ext cx="261938"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FL3</a:t>
            </a:r>
          </a:p>
        </p:txBody>
      </p:sp>
      <p:sp>
        <p:nvSpPr>
          <p:cNvPr id="19509" name="AutoShape 172"/>
          <p:cNvSpPr>
            <a:spLocks noChangeArrowheads="1"/>
          </p:cNvSpPr>
          <p:nvPr/>
        </p:nvSpPr>
        <p:spPr bwMode="auto">
          <a:xfrm>
            <a:off x="6723063" y="49784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510" name="Text Box 173"/>
          <p:cNvSpPr txBox="1">
            <a:spLocks noChangeArrowheads="1"/>
          </p:cNvSpPr>
          <p:nvPr/>
        </p:nvSpPr>
        <p:spPr bwMode="auto">
          <a:xfrm>
            <a:off x="6850063" y="4800600"/>
            <a:ext cx="261937"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FL4</a:t>
            </a:r>
          </a:p>
        </p:txBody>
      </p:sp>
      <p:sp>
        <p:nvSpPr>
          <p:cNvPr id="19511" name="Text Box 180"/>
          <p:cNvSpPr txBox="1">
            <a:spLocks noChangeArrowheads="1"/>
          </p:cNvSpPr>
          <p:nvPr/>
        </p:nvSpPr>
        <p:spPr bwMode="auto">
          <a:xfrm>
            <a:off x="7505700" y="4800600"/>
            <a:ext cx="261938" cy="182563"/>
          </a:xfrm>
          <a:prstGeom prst="rect">
            <a:avLst/>
          </a:prstGeom>
          <a:noFill/>
          <a:ln w="9525" algn="ctr">
            <a:noFill/>
            <a:miter lim="800000"/>
            <a:headEnd/>
            <a:tailEnd/>
          </a:ln>
        </p:spPr>
        <p:txBody>
          <a:bodyPr wrap="none" lIns="0" tIns="0" rIns="0" bIns="0">
            <a:spAutoFit/>
          </a:bodyPr>
          <a:lstStyle/>
          <a:p>
            <a:pPr>
              <a:buFontTx/>
              <a:buNone/>
            </a:pPr>
            <a:r>
              <a:rPr lang="en-US" altLang="ko-KR" sz="1200" b="1">
                <a:solidFill>
                  <a:srgbClr val="C0C0C0"/>
                </a:solidFill>
                <a:ea typeface="굴림" pitchFamily="50" charset="-127"/>
              </a:rPr>
              <a:t>FL5</a:t>
            </a:r>
          </a:p>
        </p:txBody>
      </p:sp>
      <p:sp>
        <p:nvSpPr>
          <p:cNvPr id="19512" name="AutoShape 182"/>
          <p:cNvSpPr>
            <a:spLocks noChangeArrowheads="1"/>
          </p:cNvSpPr>
          <p:nvPr/>
        </p:nvSpPr>
        <p:spPr bwMode="auto">
          <a:xfrm>
            <a:off x="7378700" y="4978400"/>
            <a:ext cx="533400" cy="533400"/>
          </a:xfrm>
          <a:prstGeom prst="roundRect">
            <a:avLst>
              <a:gd name="adj" fmla="val 16667"/>
            </a:avLst>
          </a:prstGeom>
          <a:noFill/>
          <a:ln w="19050" algn="ctr">
            <a:solidFill>
              <a:srgbClr val="C0C0C0"/>
            </a:solidFill>
            <a:round/>
            <a:headEnd/>
            <a:tailEnd/>
          </a:ln>
        </p:spPr>
        <p:txBody>
          <a:bodyPr wrap="none" anchor="ctr"/>
          <a:lstStyle/>
          <a:p>
            <a:endParaRPr lang="ko-KR" altLang="ko-KR"/>
          </a:p>
        </p:txBody>
      </p:sp>
      <p:sp>
        <p:nvSpPr>
          <p:cNvPr id="19513" name="Rectangle 120"/>
          <p:cNvSpPr>
            <a:spLocks noChangeArrowheads="1"/>
          </p:cNvSpPr>
          <p:nvPr/>
        </p:nvSpPr>
        <p:spPr bwMode="auto">
          <a:xfrm>
            <a:off x="4008438" y="1905000"/>
            <a:ext cx="1108075" cy="369888"/>
          </a:xfrm>
          <a:prstGeom prst="rect">
            <a:avLst/>
          </a:prstGeom>
          <a:noFill/>
          <a:ln w="9525">
            <a:noFill/>
            <a:miter lim="800000"/>
            <a:headEnd/>
            <a:tailEnd/>
          </a:ln>
        </p:spPr>
        <p:txBody>
          <a:bodyPr wrap="none">
            <a:spAutoFit/>
          </a:bodyPr>
          <a:lstStyle/>
          <a:p>
            <a:pPr>
              <a:buFontTx/>
              <a:buNone/>
            </a:pPr>
            <a:r>
              <a:rPr lang="ko-KR" altLang="en-US" b="1"/>
              <a:t>기능수준</a:t>
            </a:r>
            <a:endParaRPr lang="ko-KR" altLang="en-US" b="1">
              <a:ea typeface="굴림" pitchFamily="50" charset="-127"/>
            </a:endParaRPr>
          </a:p>
        </p:txBody>
      </p:sp>
      <p:sp>
        <p:nvSpPr>
          <p:cNvPr id="19514" name="Rectangle 121"/>
          <p:cNvSpPr>
            <a:spLocks noChangeArrowheads="1"/>
          </p:cNvSpPr>
          <p:nvPr/>
        </p:nvSpPr>
        <p:spPr bwMode="auto">
          <a:xfrm>
            <a:off x="5181600" y="3962400"/>
            <a:ext cx="3182938" cy="369888"/>
          </a:xfrm>
          <a:prstGeom prst="rect">
            <a:avLst/>
          </a:prstGeom>
          <a:noFill/>
          <a:ln w="9525">
            <a:noFill/>
            <a:miter lim="800000"/>
            <a:headEnd/>
            <a:tailEnd/>
          </a:ln>
        </p:spPr>
        <p:txBody>
          <a:bodyPr wrap="none">
            <a:spAutoFit/>
          </a:bodyPr>
          <a:lstStyle/>
          <a:p>
            <a:pPr>
              <a:buFontTx/>
              <a:buNone/>
            </a:pPr>
            <a:r>
              <a:rPr lang="ko-KR" altLang="en-US" b="1"/>
              <a:t>근거기반실천</a:t>
            </a:r>
            <a:r>
              <a:rPr lang="ko-KR" altLang="en-US" b="1">
                <a:ea typeface="굴림" pitchFamily="50" charset="-127"/>
              </a:rPr>
              <a:t> </a:t>
            </a:r>
            <a:r>
              <a:rPr lang="en-US" altLang="ko-KR" b="1">
                <a:ea typeface="굴림" pitchFamily="50" charset="-127"/>
              </a:rPr>
              <a:t>/ </a:t>
            </a:r>
            <a:r>
              <a:rPr lang="ko-KR" altLang="en-US" b="1"/>
              <a:t>근거기반진료</a:t>
            </a:r>
            <a:endParaRPr lang="ko-KR" altLang="en-US" b="1">
              <a:ea typeface="굴림" pitchFamily="50" charset="-127"/>
            </a:endParaRPr>
          </a:p>
        </p:txBody>
      </p:sp>
      <p:sp>
        <p:nvSpPr>
          <p:cNvPr id="19515" name="Rectangle 122"/>
          <p:cNvSpPr>
            <a:spLocks noChangeArrowheads="1"/>
          </p:cNvSpPr>
          <p:nvPr/>
        </p:nvSpPr>
        <p:spPr bwMode="auto">
          <a:xfrm>
            <a:off x="990600" y="6019800"/>
            <a:ext cx="7391400" cy="369888"/>
          </a:xfrm>
          <a:prstGeom prst="rect">
            <a:avLst/>
          </a:prstGeom>
          <a:noFill/>
          <a:ln w="28575">
            <a:solidFill>
              <a:schemeClr val="tx1"/>
            </a:solidFill>
            <a:miter lim="800000"/>
            <a:headEnd/>
            <a:tailEnd/>
          </a:ln>
        </p:spPr>
        <p:txBody>
          <a:bodyPr>
            <a:spAutoFit/>
          </a:bodyPr>
          <a:lstStyle/>
          <a:p>
            <a:pPr algn="ctr">
              <a:buFontTx/>
              <a:buNone/>
            </a:pPr>
            <a:r>
              <a:rPr lang="en-US" altLang="ko-KR" b="1" dirty="0" smtClean="0"/>
              <a:t>Transition probabilities (</a:t>
            </a:r>
            <a:r>
              <a:rPr lang="ko-KR" altLang="en-US" b="1" dirty="0" smtClean="0"/>
              <a:t>추이확률</a:t>
            </a:r>
            <a:r>
              <a:rPr lang="en-US" altLang="ko-KR" b="1" dirty="0" smtClean="0"/>
              <a:t>)</a:t>
            </a:r>
            <a:endParaRPr lang="ko-KR" altLang="en-US" b="1" dirty="0">
              <a:ea typeface="굴림" pitchFamily="50"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Right)">
                                      <p:cBhvr>
                                        <p:cTn id="7" dur="1000"/>
                                        <p:tgtEl>
                                          <p:spTgt spid="2"/>
                                        </p:tgtEl>
                                      </p:cBhvr>
                                    </p:animEffect>
                                  </p:childTnLst>
                                </p:cTn>
                              </p:par>
                              <p:par>
                                <p:cTn id="8" presetID="1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slide(fromLeft)">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9874"/>
                                        </p:tgtEl>
                                        <p:attrNameLst>
                                          <p:attrName>style.visibility</p:attrName>
                                        </p:attrNameLst>
                                      </p:cBhvr>
                                      <p:to>
                                        <p:strVal val="visible"/>
                                      </p:to>
                                    </p:set>
                                    <p:animEffect transition="in" filter="fade">
                                      <p:cBhvr>
                                        <p:cTn id="15" dur="2000"/>
                                        <p:tgtEl>
                                          <p:spTgt spid="24987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9873"/>
                                        </p:tgtEl>
                                        <p:attrNameLst>
                                          <p:attrName>style.visibility</p:attrName>
                                        </p:attrNameLst>
                                      </p:cBhvr>
                                      <p:to>
                                        <p:strVal val="visible"/>
                                      </p:to>
                                    </p:set>
                                    <p:animEffect transition="in" filter="fade">
                                      <p:cBhvr>
                                        <p:cTn id="18" dur="2000"/>
                                        <p:tgtEl>
                                          <p:spTgt spid="249873"/>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3.88889E-6 2.22222E-6 L -0.29409 0.37778 " pathEditMode="relative" rAng="0" ptsTypes="AA">
                                      <p:cBhvr>
                                        <p:cTn id="22" dur="2000" fill="hold"/>
                                        <p:tgtEl>
                                          <p:spTgt spid="250046"/>
                                        </p:tgtEl>
                                        <p:attrNameLst>
                                          <p:attrName>ppt_x</p:attrName>
                                          <p:attrName>ppt_y</p:attrName>
                                        </p:attrNameLst>
                                      </p:cBhvr>
                                      <p:rCtr x="-14700" y="18900"/>
                                    </p:animMotion>
                                  </p:childTnLst>
                                </p:cTn>
                              </p:par>
                            </p:childTnLst>
                          </p:cTn>
                        </p:par>
                        <p:par>
                          <p:cTn id="23" fill="hold">
                            <p:stCondLst>
                              <p:cond delay="2000"/>
                            </p:stCondLst>
                            <p:childTnLst>
                              <p:par>
                                <p:cTn id="24" presetID="10" presetClass="exit" presetSubtype="0" fill="hold" nodeType="afterEffect">
                                  <p:stCondLst>
                                    <p:cond delay="0"/>
                                  </p:stCondLst>
                                  <p:childTnLst>
                                    <p:animEffect transition="out" filter="fade">
                                      <p:cBhvr>
                                        <p:cTn id="25" dur="1000"/>
                                        <p:tgtEl>
                                          <p:spTgt spid="250046"/>
                                        </p:tgtEl>
                                      </p:cBhvr>
                                    </p:animEffect>
                                    <p:set>
                                      <p:cBhvr>
                                        <p:cTn id="26" dur="1" fill="hold">
                                          <p:stCondLst>
                                            <p:cond delay="999"/>
                                          </p:stCondLst>
                                        </p:cTn>
                                        <p:tgtEl>
                                          <p:spTgt spid="250046"/>
                                        </p:tgtEl>
                                        <p:attrNameLst>
                                          <p:attrName>style.visibility</p:attrName>
                                        </p:attrNameLst>
                                      </p:cBhvr>
                                      <p:to>
                                        <p:strVal val="hidden"/>
                                      </p:to>
                                    </p:set>
                                  </p:childTnLst>
                                </p:cTn>
                              </p:par>
                            </p:childTnLst>
                          </p:cTn>
                        </p:par>
                        <p:par>
                          <p:cTn id="27" fill="hold">
                            <p:stCondLst>
                              <p:cond delay="3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5.55556E-7 0 L -0.2441 0.35556 " pathEditMode="relative" rAng="0" ptsTypes="AA">
                                      <p:cBhvr>
                                        <p:cTn id="34" dur="2000" fill="hold"/>
                                        <p:tgtEl>
                                          <p:spTgt spid="250047"/>
                                        </p:tgtEl>
                                        <p:attrNameLst>
                                          <p:attrName>ppt_x</p:attrName>
                                          <p:attrName>ppt_y</p:attrName>
                                        </p:attrNameLst>
                                      </p:cBhvr>
                                      <p:rCtr x="-12200" y="17800"/>
                                    </p:animMotion>
                                  </p:childTnLst>
                                </p:cTn>
                              </p:par>
                            </p:childTnLst>
                          </p:cTn>
                        </p:par>
                        <p:par>
                          <p:cTn id="35" fill="hold">
                            <p:stCondLst>
                              <p:cond delay="2000"/>
                            </p:stCondLst>
                            <p:childTnLst>
                              <p:par>
                                <p:cTn id="36" presetID="10" presetClass="exit" presetSubtype="0" fill="hold" nodeType="afterEffect">
                                  <p:stCondLst>
                                    <p:cond delay="0"/>
                                  </p:stCondLst>
                                  <p:childTnLst>
                                    <p:animEffect transition="out" filter="fade">
                                      <p:cBhvr>
                                        <p:cTn id="37" dur="1000"/>
                                        <p:tgtEl>
                                          <p:spTgt spid="250047"/>
                                        </p:tgtEl>
                                      </p:cBhvr>
                                    </p:animEffect>
                                    <p:set>
                                      <p:cBhvr>
                                        <p:cTn id="38" dur="1" fill="hold">
                                          <p:stCondLst>
                                            <p:cond delay="999"/>
                                          </p:stCondLst>
                                        </p:cTn>
                                        <p:tgtEl>
                                          <p:spTgt spid="250047"/>
                                        </p:tgtEl>
                                        <p:attrNameLst>
                                          <p:attrName>style.visibility</p:attrName>
                                        </p:attrNameLst>
                                      </p:cBhvr>
                                      <p:to>
                                        <p:strVal val="hidden"/>
                                      </p:to>
                                    </p:se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nodeType="clickEffect">
                                  <p:stCondLst>
                                    <p:cond delay="0"/>
                                  </p:stCondLst>
                                  <p:childTnLst>
                                    <p:animMotion origin="layout" path="M -3.88889E-6 -1.11111E-6 L -0.17743 0.34445 " pathEditMode="relative" rAng="0" ptsTypes="AA">
                                      <p:cBhvr>
                                        <p:cTn id="46" dur="2000" fill="hold"/>
                                        <p:tgtEl>
                                          <p:spTgt spid="250048"/>
                                        </p:tgtEl>
                                        <p:attrNameLst>
                                          <p:attrName>ppt_x</p:attrName>
                                          <p:attrName>ppt_y</p:attrName>
                                        </p:attrNameLst>
                                      </p:cBhvr>
                                      <p:rCtr x="-8900" y="17200"/>
                                    </p:animMotion>
                                  </p:childTnLst>
                                </p:cTn>
                              </p:par>
                            </p:childTnLst>
                          </p:cTn>
                        </p:par>
                        <p:par>
                          <p:cTn id="47" fill="hold">
                            <p:stCondLst>
                              <p:cond delay="2000"/>
                            </p:stCondLst>
                            <p:childTnLst>
                              <p:par>
                                <p:cTn id="48" presetID="10" presetClass="exit" presetSubtype="0" fill="hold" nodeType="afterEffect">
                                  <p:stCondLst>
                                    <p:cond delay="0"/>
                                  </p:stCondLst>
                                  <p:childTnLst>
                                    <p:animEffect transition="out" filter="fade">
                                      <p:cBhvr>
                                        <p:cTn id="49" dur="1000"/>
                                        <p:tgtEl>
                                          <p:spTgt spid="250048"/>
                                        </p:tgtEl>
                                      </p:cBhvr>
                                    </p:animEffect>
                                    <p:set>
                                      <p:cBhvr>
                                        <p:cTn id="50" dur="1" fill="hold">
                                          <p:stCondLst>
                                            <p:cond delay="999"/>
                                          </p:stCondLst>
                                        </p:cTn>
                                        <p:tgtEl>
                                          <p:spTgt spid="250048"/>
                                        </p:tgtEl>
                                        <p:attrNameLst>
                                          <p:attrName>style.visibility</p:attrName>
                                        </p:attrNameLst>
                                      </p:cBhvr>
                                      <p:to>
                                        <p:strVal val="hidden"/>
                                      </p:to>
                                    </p:se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fade">
                                      <p:cBhvr>
                                        <p:cTn id="54" dur="1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nodeType="clickEffect">
                                  <p:stCondLst>
                                    <p:cond delay="0"/>
                                  </p:stCondLst>
                                  <p:childTnLst>
                                    <p:animMotion origin="layout" path="M -5.55556E-7 -3.33333E-6 L -0.1191 0.32223 " pathEditMode="relative" rAng="0" ptsTypes="AA">
                                      <p:cBhvr>
                                        <p:cTn id="58" dur="2000" fill="hold"/>
                                        <p:tgtEl>
                                          <p:spTgt spid="250049"/>
                                        </p:tgtEl>
                                        <p:attrNameLst>
                                          <p:attrName>ppt_x</p:attrName>
                                          <p:attrName>ppt_y</p:attrName>
                                        </p:attrNameLst>
                                      </p:cBhvr>
                                      <p:rCtr x="-6000" y="16100"/>
                                    </p:animMotion>
                                  </p:childTnLst>
                                </p:cTn>
                              </p:par>
                            </p:childTnLst>
                          </p:cTn>
                        </p:par>
                        <p:par>
                          <p:cTn id="59" fill="hold">
                            <p:stCondLst>
                              <p:cond delay="2000"/>
                            </p:stCondLst>
                            <p:childTnLst>
                              <p:par>
                                <p:cTn id="60" presetID="10" presetClass="exit" presetSubtype="0" fill="hold" nodeType="afterEffect">
                                  <p:stCondLst>
                                    <p:cond delay="0"/>
                                  </p:stCondLst>
                                  <p:childTnLst>
                                    <p:animEffect transition="out" filter="fade">
                                      <p:cBhvr>
                                        <p:cTn id="61" dur="1000"/>
                                        <p:tgtEl>
                                          <p:spTgt spid="250049"/>
                                        </p:tgtEl>
                                      </p:cBhvr>
                                    </p:animEffect>
                                    <p:set>
                                      <p:cBhvr>
                                        <p:cTn id="62" dur="1" fill="hold">
                                          <p:stCondLst>
                                            <p:cond delay="999"/>
                                          </p:stCondLst>
                                        </p:cTn>
                                        <p:tgtEl>
                                          <p:spTgt spid="250049"/>
                                        </p:tgtEl>
                                        <p:attrNameLst>
                                          <p:attrName>style.visibility</p:attrName>
                                        </p:attrNameLst>
                                      </p:cBhvr>
                                      <p:to>
                                        <p:strVal val="hidden"/>
                                      </p:to>
                                    </p:se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5.55556E-7 -2.22222E-6 L -0.07743 0.33334 " pathEditMode="relative" rAng="0" ptsTypes="AA">
                                      <p:cBhvr>
                                        <p:cTn id="70" dur="2000" fill="hold"/>
                                        <p:tgtEl>
                                          <p:spTgt spid="250050"/>
                                        </p:tgtEl>
                                        <p:attrNameLst>
                                          <p:attrName>ppt_x</p:attrName>
                                          <p:attrName>ppt_y</p:attrName>
                                        </p:attrNameLst>
                                      </p:cBhvr>
                                      <p:rCtr x="-3900" y="16700"/>
                                    </p:animMotion>
                                  </p:childTnLst>
                                </p:cTn>
                              </p:par>
                            </p:childTnLst>
                          </p:cTn>
                        </p:par>
                        <p:par>
                          <p:cTn id="71" fill="hold">
                            <p:stCondLst>
                              <p:cond delay="2000"/>
                            </p:stCondLst>
                            <p:childTnLst>
                              <p:par>
                                <p:cTn id="72" presetID="10" presetClass="exit" presetSubtype="0" fill="hold" nodeType="afterEffect">
                                  <p:stCondLst>
                                    <p:cond delay="0"/>
                                  </p:stCondLst>
                                  <p:childTnLst>
                                    <p:animEffect transition="out" filter="fade">
                                      <p:cBhvr>
                                        <p:cTn id="73" dur="1000"/>
                                        <p:tgtEl>
                                          <p:spTgt spid="250050"/>
                                        </p:tgtEl>
                                      </p:cBhvr>
                                    </p:animEffect>
                                    <p:set>
                                      <p:cBhvr>
                                        <p:cTn id="74" dur="1" fill="hold">
                                          <p:stCondLst>
                                            <p:cond delay="999"/>
                                          </p:stCondLst>
                                        </p:cTn>
                                        <p:tgtEl>
                                          <p:spTgt spid="250050"/>
                                        </p:tgtEl>
                                        <p:attrNameLst>
                                          <p:attrName>style.visibility</p:attrName>
                                        </p:attrNameLst>
                                      </p:cBhvr>
                                      <p:to>
                                        <p:strVal val="hidden"/>
                                      </p:to>
                                    </p:se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1000"/>
                                        <p:tgtEl>
                                          <p:spTgt spid="11"/>
                                        </p:tgtEl>
                                      </p:cBhvr>
                                    </p:animEffect>
                                  </p:childTnLst>
                                </p:cTn>
                              </p:par>
                            </p:childTnLst>
                          </p:cTn>
                        </p:par>
                      </p:childTnLst>
                    </p:cTn>
                  </p:par>
                  <p:par>
                    <p:cTn id="79" fill="hold">
                      <p:stCondLst>
                        <p:cond delay="indefinite"/>
                      </p:stCondLst>
                      <p:childTnLst>
                        <p:par>
                          <p:cTn id="80" fill="hold">
                            <p:stCondLst>
                              <p:cond delay="0"/>
                            </p:stCondLst>
                            <p:childTnLst>
                              <p:par>
                                <p:cTn id="81" presetID="0" presetClass="path" presetSubtype="0" accel="50000" decel="50000" fill="hold" nodeType="clickEffect">
                                  <p:stCondLst>
                                    <p:cond delay="0"/>
                                  </p:stCondLst>
                                  <p:childTnLst>
                                    <p:animMotion origin="layout" path="M -5.55556E-7 -3.33333E-6 L 0.07257 0.33334 " pathEditMode="relative" rAng="0" ptsTypes="AA">
                                      <p:cBhvr>
                                        <p:cTn id="82" dur="2000" fill="hold"/>
                                        <p:tgtEl>
                                          <p:spTgt spid="250052"/>
                                        </p:tgtEl>
                                        <p:attrNameLst>
                                          <p:attrName>ppt_x</p:attrName>
                                          <p:attrName>ppt_y</p:attrName>
                                        </p:attrNameLst>
                                      </p:cBhvr>
                                      <p:rCtr x="3600" y="16700"/>
                                    </p:animMotion>
                                  </p:childTnLst>
                                </p:cTn>
                              </p:par>
                            </p:childTnLst>
                          </p:cTn>
                        </p:par>
                        <p:par>
                          <p:cTn id="83" fill="hold">
                            <p:stCondLst>
                              <p:cond delay="2000"/>
                            </p:stCondLst>
                            <p:childTnLst>
                              <p:par>
                                <p:cTn id="84" presetID="10" presetClass="exit" presetSubtype="0" fill="hold" nodeType="afterEffect">
                                  <p:stCondLst>
                                    <p:cond delay="0"/>
                                  </p:stCondLst>
                                  <p:childTnLst>
                                    <p:animEffect transition="out" filter="fade">
                                      <p:cBhvr>
                                        <p:cTn id="85" dur="1000"/>
                                        <p:tgtEl>
                                          <p:spTgt spid="250052"/>
                                        </p:tgtEl>
                                      </p:cBhvr>
                                    </p:animEffect>
                                    <p:set>
                                      <p:cBhvr>
                                        <p:cTn id="86" dur="1" fill="hold">
                                          <p:stCondLst>
                                            <p:cond delay="999"/>
                                          </p:stCondLst>
                                        </p:cTn>
                                        <p:tgtEl>
                                          <p:spTgt spid="250052"/>
                                        </p:tgtEl>
                                        <p:attrNameLst>
                                          <p:attrName>style.visibility</p:attrName>
                                        </p:attrNameLst>
                                      </p:cBhvr>
                                      <p:to>
                                        <p:strVal val="hidden"/>
                                      </p:to>
                                    </p:se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1000"/>
                                        <p:tgtEl>
                                          <p:spTgt spid="18"/>
                                        </p:tgtEl>
                                      </p:cBhvr>
                                    </p:animEffect>
                                  </p:childTnLst>
                                </p:cTn>
                              </p:par>
                            </p:childTnLst>
                          </p:cTn>
                        </p:par>
                      </p:childTnLst>
                    </p:cTn>
                  </p:par>
                  <p:par>
                    <p:cTn id="91" fill="hold">
                      <p:stCondLst>
                        <p:cond delay="indefinite"/>
                      </p:stCondLst>
                      <p:childTnLst>
                        <p:par>
                          <p:cTn id="92" fill="hold">
                            <p:stCondLst>
                              <p:cond delay="0"/>
                            </p:stCondLst>
                            <p:childTnLst>
                              <p:par>
                                <p:cTn id="93" presetID="0" presetClass="path" presetSubtype="0" accel="50000" decel="50000" fill="hold" nodeType="clickEffect">
                                  <p:stCondLst>
                                    <p:cond delay="0"/>
                                  </p:stCondLst>
                                  <p:childTnLst>
                                    <p:animMotion origin="layout" path="M 5E-6 -3.33333E-6 L 0.1198 0.32223 " pathEditMode="relative" rAng="0" ptsTypes="AA">
                                      <p:cBhvr>
                                        <p:cTn id="94" dur="2000" fill="hold"/>
                                        <p:tgtEl>
                                          <p:spTgt spid="250054"/>
                                        </p:tgtEl>
                                        <p:attrNameLst>
                                          <p:attrName>ppt_x</p:attrName>
                                          <p:attrName>ppt_y</p:attrName>
                                        </p:attrNameLst>
                                      </p:cBhvr>
                                      <p:rCtr x="6000" y="16100"/>
                                    </p:animMotion>
                                  </p:childTnLst>
                                </p:cTn>
                              </p:par>
                            </p:childTnLst>
                          </p:cTn>
                        </p:par>
                        <p:par>
                          <p:cTn id="95" fill="hold">
                            <p:stCondLst>
                              <p:cond delay="2000"/>
                            </p:stCondLst>
                            <p:childTnLst>
                              <p:par>
                                <p:cTn id="96" presetID="10" presetClass="exit" presetSubtype="0" fill="hold" nodeType="afterEffect">
                                  <p:stCondLst>
                                    <p:cond delay="0"/>
                                  </p:stCondLst>
                                  <p:childTnLst>
                                    <p:animEffect transition="out" filter="fade">
                                      <p:cBhvr>
                                        <p:cTn id="97" dur="1000"/>
                                        <p:tgtEl>
                                          <p:spTgt spid="250054"/>
                                        </p:tgtEl>
                                      </p:cBhvr>
                                    </p:animEffect>
                                    <p:set>
                                      <p:cBhvr>
                                        <p:cTn id="98" dur="1" fill="hold">
                                          <p:stCondLst>
                                            <p:cond delay="999"/>
                                          </p:stCondLst>
                                        </p:cTn>
                                        <p:tgtEl>
                                          <p:spTgt spid="250054"/>
                                        </p:tgtEl>
                                        <p:attrNameLst>
                                          <p:attrName>style.visibility</p:attrName>
                                        </p:attrNameLst>
                                      </p:cBhvr>
                                      <p:to>
                                        <p:strVal val="hidden"/>
                                      </p:to>
                                    </p:set>
                                  </p:childTnLst>
                                </p:cTn>
                              </p:par>
                            </p:childTnLst>
                          </p:cTn>
                        </p:par>
                        <p:par>
                          <p:cTn id="99" fill="hold">
                            <p:stCondLst>
                              <p:cond delay="3000"/>
                            </p:stCondLst>
                            <p:childTnLst>
                              <p:par>
                                <p:cTn id="100" presetID="10" presetClass="entr" presetSubtype="0" fill="hold" nodeType="afterEffect">
                                  <p:stCondLst>
                                    <p:cond delay="0"/>
                                  </p:stCondLst>
                                  <p:childTnLst>
                                    <p:set>
                                      <p:cBhvr>
                                        <p:cTn id="101" dur="1" fill="hold">
                                          <p:stCondLst>
                                            <p:cond delay="0"/>
                                          </p:stCondLst>
                                        </p:cTn>
                                        <p:tgtEl>
                                          <p:spTgt spid="12"/>
                                        </p:tgtEl>
                                        <p:attrNameLst>
                                          <p:attrName>style.visibility</p:attrName>
                                        </p:attrNameLst>
                                      </p:cBhvr>
                                      <p:to>
                                        <p:strVal val="visible"/>
                                      </p:to>
                                    </p:set>
                                    <p:animEffect transition="in" filter="fade">
                                      <p:cBhvr>
                                        <p:cTn id="102" dur="1000"/>
                                        <p:tgtEl>
                                          <p:spTgt spid="12"/>
                                        </p:tgtEl>
                                      </p:cBhvr>
                                    </p:animEffect>
                                  </p:childTnLst>
                                </p:cTn>
                              </p:par>
                            </p:childTnLst>
                          </p:cTn>
                        </p:par>
                      </p:childTnLst>
                    </p:cTn>
                  </p:par>
                  <p:par>
                    <p:cTn id="103" fill="hold">
                      <p:stCondLst>
                        <p:cond delay="indefinite"/>
                      </p:stCondLst>
                      <p:childTnLst>
                        <p:par>
                          <p:cTn id="104" fill="hold">
                            <p:stCondLst>
                              <p:cond delay="0"/>
                            </p:stCondLst>
                            <p:childTnLst>
                              <p:par>
                                <p:cTn id="105" presetID="0" presetClass="path" presetSubtype="0" accel="50000" decel="50000" fill="hold" nodeType="clickEffect">
                                  <p:stCondLst>
                                    <p:cond delay="0"/>
                                  </p:stCondLst>
                                  <p:childTnLst>
                                    <p:animMotion origin="layout" path="M 2.77778E-6 -3.33333E-6 L 0.17257 0.33334 " pathEditMode="relative" rAng="0" ptsTypes="AA">
                                      <p:cBhvr>
                                        <p:cTn id="106" dur="2000" fill="hold"/>
                                        <p:tgtEl>
                                          <p:spTgt spid="250056"/>
                                        </p:tgtEl>
                                        <p:attrNameLst>
                                          <p:attrName>ppt_x</p:attrName>
                                          <p:attrName>ppt_y</p:attrName>
                                        </p:attrNameLst>
                                      </p:cBhvr>
                                      <p:rCtr x="8600" y="16700"/>
                                    </p:animMotion>
                                  </p:childTnLst>
                                </p:cTn>
                              </p:par>
                            </p:childTnLst>
                          </p:cTn>
                        </p:par>
                        <p:par>
                          <p:cTn id="107" fill="hold">
                            <p:stCondLst>
                              <p:cond delay="2000"/>
                            </p:stCondLst>
                            <p:childTnLst>
                              <p:par>
                                <p:cTn id="108" presetID="10" presetClass="exit" presetSubtype="0" fill="hold" nodeType="afterEffect">
                                  <p:stCondLst>
                                    <p:cond delay="0"/>
                                  </p:stCondLst>
                                  <p:childTnLst>
                                    <p:animEffect transition="out" filter="fade">
                                      <p:cBhvr>
                                        <p:cTn id="109" dur="1000"/>
                                        <p:tgtEl>
                                          <p:spTgt spid="250056"/>
                                        </p:tgtEl>
                                      </p:cBhvr>
                                    </p:animEffect>
                                    <p:set>
                                      <p:cBhvr>
                                        <p:cTn id="110" dur="1" fill="hold">
                                          <p:stCondLst>
                                            <p:cond delay="999"/>
                                          </p:stCondLst>
                                        </p:cTn>
                                        <p:tgtEl>
                                          <p:spTgt spid="250056"/>
                                        </p:tgtEl>
                                        <p:attrNameLst>
                                          <p:attrName>style.visibility</p:attrName>
                                        </p:attrNameLst>
                                      </p:cBhvr>
                                      <p:to>
                                        <p:strVal val="hidden"/>
                                      </p:to>
                                    </p:set>
                                  </p:childTnLst>
                                </p:cTn>
                              </p:par>
                            </p:childTnLst>
                          </p:cTn>
                        </p:par>
                        <p:par>
                          <p:cTn id="111" fill="hold">
                            <p:stCondLst>
                              <p:cond delay="3000"/>
                            </p:stCondLst>
                            <p:childTnLst>
                              <p:par>
                                <p:cTn id="112" presetID="10" presetClass="entr" presetSubtype="0" fill="hold" nodeType="afterEffect">
                                  <p:stCondLst>
                                    <p:cond delay="0"/>
                                  </p:stCondLst>
                                  <p:childTnLst>
                                    <p:set>
                                      <p:cBhvr>
                                        <p:cTn id="113" dur="1" fill="hold">
                                          <p:stCondLst>
                                            <p:cond delay="0"/>
                                          </p:stCondLst>
                                        </p:cTn>
                                        <p:tgtEl>
                                          <p:spTgt spid="14"/>
                                        </p:tgtEl>
                                        <p:attrNameLst>
                                          <p:attrName>style.visibility</p:attrName>
                                        </p:attrNameLst>
                                      </p:cBhvr>
                                      <p:to>
                                        <p:strVal val="visible"/>
                                      </p:to>
                                    </p:set>
                                    <p:animEffect transition="in" filter="fade">
                                      <p:cBhvr>
                                        <p:cTn id="114" dur="1000"/>
                                        <p:tgtEl>
                                          <p:spTgt spid="14"/>
                                        </p:tgtEl>
                                      </p:cBhvr>
                                    </p:animEffect>
                                  </p:childTnLst>
                                </p:cTn>
                              </p:par>
                            </p:childTnLst>
                          </p:cTn>
                        </p:par>
                      </p:childTnLst>
                    </p:cTn>
                  </p:par>
                  <p:par>
                    <p:cTn id="115" fill="hold">
                      <p:stCondLst>
                        <p:cond delay="indefinite"/>
                      </p:stCondLst>
                      <p:childTnLst>
                        <p:par>
                          <p:cTn id="116" fill="hold">
                            <p:stCondLst>
                              <p:cond delay="0"/>
                            </p:stCondLst>
                            <p:childTnLst>
                              <p:par>
                                <p:cTn id="117" presetID="0" presetClass="path" presetSubtype="0" accel="50000" decel="50000" fill="hold" nodeType="clickEffect">
                                  <p:stCondLst>
                                    <p:cond delay="0"/>
                                  </p:stCondLst>
                                  <p:childTnLst>
                                    <p:animMotion origin="layout" path="M -3.88889E-6 -2.22222E-6 L 0.22257 0.34445 " pathEditMode="relative" rAng="0" ptsTypes="AA">
                                      <p:cBhvr>
                                        <p:cTn id="118" dur="2000" fill="hold"/>
                                        <p:tgtEl>
                                          <p:spTgt spid="250058"/>
                                        </p:tgtEl>
                                        <p:attrNameLst>
                                          <p:attrName>ppt_x</p:attrName>
                                          <p:attrName>ppt_y</p:attrName>
                                        </p:attrNameLst>
                                      </p:cBhvr>
                                      <p:rCtr x="11100" y="17200"/>
                                    </p:animMotion>
                                  </p:childTnLst>
                                </p:cTn>
                              </p:par>
                            </p:childTnLst>
                          </p:cTn>
                        </p:par>
                        <p:par>
                          <p:cTn id="119" fill="hold">
                            <p:stCondLst>
                              <p:cond delay="2000"/>
                            </p:stCondLst>
                            <p:childTnLst>
                              <p:par>
                                <p:cTn id="120" presetID="10" presetClass="exit" presetSubtype="0" fill="hold" nodeType="afterEffect">
                                  <p:stCondLst>
                                    <p:cond delay="0"/>
                                  </p:stCondLst>
                                  <p:childTnLst>
                                    <p:animEffect transition="out" filter="fade">
                                      <p:cBhvr>
                                        <p:cTn id="121" dur="1000"/>
                                        <p:tgtEl>
                                          <p:spTgt spid="250058"/>
                                        </p:tgtEl>
                                      </p:cBhvr>
                                    </p:animEffect>
                                    <p:set>
                                      <p:cBhvr>
                                        <p:cTn id="122" dur="1" fill="hold">
                                          <p:stCondLst>
                                            <p:cond delay="999"/>
                                          </p:stCondLst>
                                        </p:cTn>
                                        <p:tgtEl>
                                          <p:spTgt spid="250058"/>
                                        </p:tgtEl>
                                        <p:attrNameLst>
                                          <p:attrName>style.visibility</p:attrName>
                                        </p:attrNameLst>
                                      </p:cBhvr>
                                      <p:to>
                                        <p:strVal val="hidden"/>
                                      </p:to>
                                    </p:set>
                                  </p:childTnLst>
                                </p:cTn>
                              </p:par>
                            </p:childTnLst>
                          </p:cTn>
                        </p:par>
                        <p:par>
                          <p:cTn id="123" fill="hold">
                            <p:stCondLst>
                              <p:cond delay="3000"/>
                            </p:stCondLst>
                            <p:childTnLst>
                              <p:par>
                                <p:cTn id="124" presetID="10" presetClass="entr" presetSubtype="0"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fade">
                                      <p:cBhvr>
                                        <p:cTn id="126" dur="1000"/>
                                        <p:tgtEl>
                                          <p:spTgt spid="16"/>
                                        </p:tgtEl>
                                      </p:cBhvr>
                                    </p:animEffect>
                                  </p:childTnLst>
                                </p:cTn>
                              </p:par>
                            </p:childTnLst>
                          </p:cTn>
                        </p:par>
                      </p:childTnLst>
                    </p:cTn>
                  </p:par>
                  <p:par>
                    <p:cTn id="127" fill="hold">
                      <p:stCondLst>
                        <p:cond delay="indefinite"/>
                      </p:stCondLst>
                      <p:childTnLst>
                        <p:par>
                          <p:cTn id="128" fill="hold">
                            <p:stCondLst>
                              <p:cond delay="0"/>
                            </p:stCondLst>
                            <p:childTnLst>
                              <p:par>
                                <p:cTn id="129" presetID="0" presetClass="path" presetSubtype="0" accel="50000" decel="50000" fill="hold" nodeType="clickEffect">
                                  <p:stCondLst>
                                    <p:cond delay="0"/>
                                  </p:stCondLst>
                                  <p:childTnLst>
                                    <p:animMotion origin="layout" path="M -3.88889E-6 -1.11111E-6 L 0.29757 0.34445 " pathEditMode="relative" rAng="0" ptsTypes="AA">
                                      <p:cBhvr>
                                        <p:cTn id="130" dur="2000" fill="hold"/>
                                        <p:tgtEl>
                                          <p:spTgt spid="250060"/>
                                        </p:tgtEl>
                                        <p:attrNameLst>
                                          <p:attrName>ppt_x</p:attrName>
                                          <p:attrName>ppt_y</p:attrName>
                                        </p:attrNameLst>
                                      </p:cBhvr>
                                      <p:rCtr x="14900" y="17200"/>
                                    </p:animMotion>
                                  </p:childTnLst>
                                </p:cTn>
                              </p:par>
                            </p:childTnLst>
                          </p:cTn>
                        </p:par>
                        <p:par>
                          <p:cTn id="131" fill="hold">
                            <p:stCondLst>
                              <p:cond delay="2000"/>
                            </p:stCondLst>
                            <p:childTnLst>
                              <p:par>
                                <p:cTn id="132" presetID="10" presetClass="exit" presetSubtype="0" fill="hold" nodeType="afterEffect">
                                  <p:stCondLst>
                                    <p:cond delay="0"/>
                                  </p:stCondLst>
                                  <p:childTnLst>
                                    <p:animEffect transition="out" filter="fade">
                                      <p:cBhvr>
                                        <p:cTn id="133" dur="1000"/>
                                        <p:tgtEl>
                                          <p:spTgt spid="250060"/>
                                        </p:tgtEl>
                                      </p:cBhvr>
                                    </p:animEffect>
                                    <p:set>
                                      <p:cBhvr>
                                        <p:cTn id="134" dur="1" fill="hold">
                                          <p:stCondLst>
                                            <p:cond delay="999"/>
                                          </p:stCondLst>
                                        </p:cTn>
                                        <p:tgtEl>
                                          <p:spTgt spid="250060"/>
                                        </p:tgtEl>
                                        <p:attrNameLst>
                                          <p:attrName>style.visibility</p:attrName>
                                        </p:attrNameLst>
                                      </p:cBhvr>
                                      <p:to>
                                        <p:strVal val="hidden"/>
                                      </p:to>
                                    </p:set>
                                  </p:childTnLst>
                                </p:cTn>
                              </p:par>
                            </p:childTnLst>
                          </p:cTn>
                        </p:par>
                        <p:par>
                          <p:cTn id="135" fill="hold">
                            <p:stCondLst>
                              <p:cond delay="3000"/>
                            </p:stCondLst>
                            <p:childTnLst>
                              <p:par>
                                <p:cTn id="136" presetID="10" presetClass="entr" presetSubtype="0" fill="hold" nodeType="afterEffect">
                                  <p:stCondLst>
                                    <p:cond delay="0"/>
                                  </p:stCondLst>
                                  <p:childTnLst>
                                    <p:set>
                                      <p:cBhvr>
                                        <p:cTn id="137" dur="1" fill="hold">
                                          <p:stCondLst>
                                            <p:cond delay="0"/>
                                          </p:stCondLst>
                                        </p:cTn>
                                        <p:tgtEl>
                                          <p:spTgt spid="17"/>
                                        </p:tgtEl>
                                        <p:attrNameLst>
                                          <p:attrName>style.visibility</p:attrName>
                                        </p:attrNameLst>
                                      </p:cBhvr>
                                      <p:to>
                                        <p:strVal val="visible"/>
                                      </p:to>
                                    </p:set>
                                    <p:animEffect transition="in" filter="fade">
                                      <p:cBhvr>
                                        <p:cTn id="13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74" grpId="0" animBg="1"/>
      <p:bldP spid="2498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304800"/>
            <a:ext cx="8229600" cy="1295400"/>
          </a:xfrm>
          <a:ln w="28575">
            <a:solidFill>
              <a:schemeClr val="tx1"/>
            </a:solidFill>
          </a:ln>
        </p:spPr>
        <p:txBody>
          <a:bodyPr/>
          <a:lstStyle/>
          <a:p>
            <a:pPr algn="ctr" eaLnBrk="1" hangingPunct="1"/>
            <a:r>
              <a:rPr lang="en-US" altLang="ko-KR" sz="2400" dirty="0" smtClean="0">
                <a:solidFill>
                  <a:schemeClr val="accent1"/>
                </a:solidFill>
                <a:latin typeface="Times New Roman" pitchFamily="18" charset="0"/>
                <a:ea typeface="굴림" pitchFamily="50" charset="-127"/>
                <a:cs typeface="Times New Roman" pitchFamily="18" charset="0"/>
              </a:rPr>
              <a:t>Computer Simulation Makes It Possible to Project Service Utilization, Outcomes, Service and System Costs Over Time</a:t>
            </a:r>
            <a:br>
              <a:rPr lang="en-US" altLang="ko-KR" sz="2400" dirty="0" smtClean="0">
                <a:solidFill>
                  <a:schemeClr val="accent1"/>
                </a:solidFill>
                <a:latin typeface="Times New Roman" pitchFamily="18" charset="0"/>
                <a:ea typeface="굴림" pitchFamily="50" charset="-127"/>
                <a:cs typeface="Times New Roman" pitchFamily="18" charset="0"/>
              </a:rPr>
            </a:br>
            <a:endParaRPr lang="en-US" altLang="ko-KR" sz="2400" dirty="0" smtClean="0">
              <a:solidFill>
                <a:schemeClr val="accent1"/>
              </a:solidFill>
              <a:latin typeface="Times New Roman" pitchFamily="18" charset="0"/>
              <a:ea typeface="굴림" pitchFamily="50" charset="-127"/>
              <a:cs typeface="Times New Roman" pitchFamily="18" charset="0"/>
            </a:endParaRPr>
          </a:p>
        </p:txBody>
      </p:sp>
      <p:sp>
        <p:nvSpPr>
          <p:cNvPr id="22531" name="Text Box 4"/>
          <p:cNvSpPr txBox="1">
            <a:spLocks noChangeArrowheads="1"/>
          </p:cNvSpPr>
          <p:nvPr/>
        </p:nvSpPr>
        <p:spPr bwMode="auto">
          <a:xfrm>
            <a:off x="0" y="1066800"/>
            <a:ext cx="9144000" cy="254000"/>
          </a:xfrm>
          <a:prstGeom prst="rect">
            <a:avLst/>
          </a:prstGeom>
          <a:noFill/>
          <a:ln w="9525">
            <a:noFill/>
            <a:miter lim="800000"/>
            <a:headEnd/>
            <a:tailEnd/>
          </a:ln>
        </p:spPr>
        <p:txBody>
          <a:bodyPr>
            <a:spAutoFit/>
          </a:bodyPr>
          <a:lstStyle/>
          <a:p>
            <a:pPr marL="342900" indent="-342900">
              <a:spcBef>
                <a:spcPct val="50000"/>
              </a:spcBef>
            </a:pPr>
            <a:r>
              <a:rPr lang="en-US" altLang="ko-KR" sz="1000">
                <a:ea typeface="굴림" pitchFamily="50" charset="-127"/>
              </a:rPr>
              <a:t>C</a:t>
            </a:r>
          </a:p>
        </p:txBody>
      </p:sp>
      <p:pic>
        <p:nvPicPr>
          <p:cNvPr id="20484" name="Picture 9" descr="Animation2"/>
          <p:cNvPicPr>
            <a:picLocks noGrp="1" noChangeAspect="1" noChangeArrowheads="1" noCrop="1"/>
          </p:cNvPicPr>
          <p:nvPr>
            <p:ph idx="1"/>
          </p:nvPr>
        </p:nvPicPr>
        <p:blipFill>
          <a:blip r:embed="rId3" cstate="print"/>
          <a:srcRect/>
          <a:stretch>
            <a:fillRect/>
          </a:stretch>
        </p:blipFill>
        <p:spPr>
          <a:xfrm>
            <a:off x="2743200" y="2057400"/>
            <a:ext cx="3563938" cy="4530725"/>
          </a:xfrm>
          <a:noFill/>
        </p:spPr>
      </p:pic>
      <p:sp>
        <p:nvSpPr>
          <p:cNvPr id="20485" name="Rectangle 4"/>
          <p:cNvSpPr>
            <a:spLocks noChangeArrowheads="1"/>
          </p:cNvSpPr>
          <p:nvPr/>
        </p:nvSpPr>
        <p:spPr bwMode="auto">
          <a:xfrm>
            <a:off x="2819400" y="5791200"/>
            <a:ext cx="768350" cy="369888"/>
          </a:xfrm>
          <a:prstGeom prst="rect">
            <a:avLst/>
          </a:prstGeom>
          <a:noFill/>
          <a:ln w="9525">
            <a:noFill/>
            <a:miter lim="800000"/>
            <a:headEnd/>
            <a:tailEnd/>
          </a:ln>
        </p:spPr>
        <p:txBody>
          <a:bodyPr>
            <a:spAutoFit/>
          </a:bodyPr>
          <a:lstStyle/>
          <a:p>
            <a:pPr>
              <a:buFontTx/>
              <a:buNone/>
            </a:pPr>
            <a:r>
              <a:rPr lang="ko-KR" altLang="en-US" b="1"/>
              <a:t>시점</a:t>
            </a:r>
            <a:endParaRPr lang="ko-KR" altLang="en-US" b="1">
              <a:ea typeface="굴림" pitchFamily="50" charset="-127"/>
            </a:endParaRPr>
          </a:p>
        </p:txBody>
      </p:sp>
      <p:sp>
        <p:nvSpPr>
          <p:cNvPr id="20486" name="Rectangle 5"/>
          <p:cNvSpPr>
            <a:spLocks noChangeArrowheads="1"/>
          </p:cNvSpPr>
          <p:nvPr/>
        </p:nvSpPr>
        <p:spPr bwMode="auto">
          <a:xfrm>
            <a:off x="5181600" y="5791200"/>
            <a:ext cx="838200" cy="369888"/>
          </a:xfrm>
          <a:prstGeom prst="rect">
            <a:avLst/>
          </a:prstGeom>
          <a:noFill/>
          <a:ln w="9525">
            <a:noFill/>
            <a:miter lim="800000"/>
            <a:headEnd/>
            <a:tailEnd/>
          </a:ln>
        </p:spPr>
        <p:txBody>
          <a:bodyPr>
            <a:spAutoFit/>
          </a:bodyPr>
          <a:lstStyle/>
          <a:p>
            <a:pPr>
              <a:buFontTx/>
              <a:buNone/>
            </a:pPr>
            <a:r>
              <a:rPr lang="ko-KR" altLang="en-US" b="1"/>
              <a:t>시점</a:t>
            </a:r>
            <a:endParaRPr lang="ko-KR" altLang="en-US" b="1">
              <a:ea typeface="굴림" pitchFamily="50" charset="-127"/>
            </a:endParaRPr>
          </a:p>
        </p:txBody>
      </p:sp>
      <p:sp>
        <p:nvSpPr>
          <p:cNvPr id="20487" name="Rectangle 6"/>
          <p:cNvSpPr>
            <a:spLocks noChangeArrowheads="1"/>
          </p:cNvSpPr>
          <p:nvPr/>
        </p:nvSpPr>
        <p:spPr bwMode="auto">
          <a:xfrm>
            <a:off x="1265238" y="4648200"/>
            <a:ext cx="1108075" cy="369888"/>
          </a:xfrm>
          <a:prstGeom prst="rect">
            <a:avLst/>
          </a:prstGeom>
          <a:noFill/>
          <a:ln w="9525">
            <a:noFill/>
            <a:miter lim="800000"/>
            <a:headEnd/>
            <a:tailEnd/>
          </a:ln>
        </p:spPr>
        <p:txBody>
          <a:bodyPr wrap="none">
            <a:spAutoFit/>
          </a:bodyPr>
          <a:lstStyle/>
          <a:p>
            <a:pPr>
              <a:buFontTx/>
              <a:buNone/>
            </a:pPr>
            <a:r>
              <a:rPr lang="ko-KR" altLang="en-US" b="1"/>
              <a:t>기능수준</a:t>
            </a:r>
            <a:endParaRPr lang="ko-KR" altLang="en-US" b="1">
              <a:ea typeface="굴림" pitchFamily="50" charset="-127"/>
            </a:endParaRPr>
          </a:p>
        </p:txBody>
      </p:sp>
      <p:sp>
        <p:nvSpPr>
          <p:cNvPr id="20488" name="Rectangle 7"/>
          <p:cNvSpPr>
            <a:spLocks noChangeArrowheads="1"/>
          </p:cNvSpPr>
          <p:nvPr/>
        </p:nvSpPr>
        <p:spPr bwMode="auto">
          <a:xfrm>
            <a:off x="6705600" y="4572000"/>
            <a:ext cx="646113" cy="369888"/>
          </a:xfrm>
          <a:prstGeom prst="rect">
            <a:avLst/>
          </a:prstGeom>
          <a:noFill/>
          <a:ln w="9525">
            <a:noFill/>
            <a:miter lim="800000"/>
            <a:headEnd/>
            <a:tailEnd/>
          </a:ln>
        </p:spPr>
        <p:txBody>
          <a:bodyPr wrap="none">
            <a:spAutoFit/>
          </a:bodyPr>
          <a:lstStyle/>
          <a:p>
            <a:pPr>
              <a:buFontTx/>
              <a:buNone/>
            </a:pPr>
            <a:r>
              <a:rPr lang="ko-KR" altLang="en-US" b="1"/>
              <a:t>성과</a:t>
            </a:r>
            <a:endParaRPr lang="ko-KR" altLang="en-US" b="1">
              <a:ea typeface="굴림" pitchFamily="50" charset="-127"/>
            </a:endParaRPr>
          </a:p>
        </p:txBody>
      </p:sp>
      <p:sp>
        <p:nvSpPr>
          <p:cNvPr id="20489" name="Rectangle 8"/>
          <p:cNvSpPr>
            <a:spLocks noChangeArrowheads="1"/>
          </p:cNvSpPr>
          <p:nvPr/>
        </p:nvSpPr>
        <p:spPr bwMode="auto">
          <a:xfrm>
            <a:off x="304800" y="2438400"/>
            <a:ext cx="2468563" cy="369888"/>
          </a:xfrm>
          <a:prstGeom prst="rect">
            <a:avLst/>
          </a:prstGeom>
          <a:noFill/>
          <a:ln w="9525">
            <a:noFill/>
            <a:miter lim="800000"/>
            <a:headEnd/>
            <a:tailEnd/>
          </a:ln>
        </p:spPr>
        <p:txBody>
          <a:bodyPr wrap="none">
            <a:spAutoFit/>
          </a:bodyPr>
          <a:lstStyle/>
          <a:p>
            <a:pPr>
              <a:buFontTx/>
              <a:buNone/>
            </a:pPr>
            <a:r>
              <a:rPr lang="ko-KR" altLang="en-US" b="1"/>
              <a:t>이용 가능한 전체 자원</a:t>
            </a:r>
            <a:endParaRPr lang="ko-KR" altLang="en-US" b="1">
              <a:ea typeface="굴림" pitchFamily="50" charset="-127"/>
            </a:endParaRPr>
          </a:p>
        </p:txBody>
      </p:sp>
      <p:sp>
        <p:nvSpPr>
          <p:cNvPr id="20490" name="Rectangle 9"/>
          <p:cNvSpPr>
            <a:spLocks noChangeArrowheads="1"/>
          </p:cNvSpPr>
          <p:nvPr/>
        </p:nvSpPr>
        <p:spPr bwMode="auto">
          <a:xfrm>
            <a:off x="6599238" y="2286000"/>
            <a:ext cx="1408112" cy="369888"/>
          </a:xfrm>
          <a:prstGeom prst="rect">
            <a:avLst/>
          </a:prstGeom>
          <a:noFill/>
          <a:ln w="9525">
            <a:noFill/>
            <a:miter lim="800000"/>
            <a:headEnd/>
            <a:tailEnd/>
          </a:ln>
        </p:spPr>
        <p:txBody>
          <a:bodyPr wrap="none">
            <a:spAutoFit/>
          </a:bodyPr>
          <a:lstStyle/>
          <a:p>
            <a:pPr>
              <a:buFontTx/>
              <a:buNone/>
            </a:pPr>
            <a:r>
              <a:rPr lang="ko-KR" altLang="en-US" b="1"/>
              <a:t>서비스 비용</a:t>
            </a:r>
            <a:endParaRPr lang="ko-KR" altLang="en-US" b="1">
              <a:ea typeface="굴림" pitchFamily="50" charset="-127"/>
            </a:endParaRPr>
          </a:p>
        </p:txBody>
      </p:sp>
      <p:sp>
        <p:nvSpPr>
          <p:cNvPr id="20491" name="Rectangle 10"/>
          <p:cNvSpPr>
            <a:spLocks noChangeArrowheads="1"/>
          </p:cNvSpPr>
          <p:nvPr/>
        </p:nvSpPr>
        <p:spPr bwMode="auto">
          <a:xfrm>
            <a:off x="3048000" y="1219200"/>
            <a:ext cx="2630487" cy="369888"/>
          </a:xfrm>
          <a:prstGeom prst="rect">
            <a:avLst/>
          </a:prstGeom>
          <a:noFill/>
          <a:ln w="9525">
            <a:noFill/>
            <a:miter lim="800000"/>
            <a:headEnd/>
            <a:tailEnd/>
          </a:ln>
        </p:spPr>
        <p:txBody>
          <a:bodyPr wrap="none">
            <a:spAutoFit/>
          </a:bodyPr>
          <a:lstStyle/>
          <a:p>
            <a:pPr>
              <a:buFontTx/>
              <a:buNone/>
            </a:pPr>
            <a:r>
              <a:rPr lang="ko-KR" altLang="en-US" b="1" dirty="0"/>
              <a:t>역동적 시뮬레이션 모델</a:t>
            </a:r>
            <a:endParaRPr lang="ko-KR" altLang="en-US" b="1" dirty="0">
              <a:ea typeface="굴림" pitchFamily="50" charset="-127"/>
            </a:endParaRPr>
          </a:p>
        </p:txBody>
      </p:sp>
      <p:sp>
        <p:nvSpPr>
          <p:cNvPr id="20492" name="Rectangle 11"/>
          <p:cNvSpPr>
            <a:spLocks noChangeArrowheads="1"/>
          </p:cNvSpPr>
          <p:nvPr/>
        </p:nvSpPr>
        <p:spPr bwMode="auto">
          <a:xfrm>
            <a:off x="6705600" y="3886200"/>
            <a:ext cx="1800225" cy="369888"/>
          </a:xfrm>
          <a:prstGeom prst="rect">
            <a:avLst/>
          </a:prstGeom>
          <a:noFill/>
          <a:ln w="9525">
            <a:noFill/>
            <a:miter lim="800000"/>
            <a:headEnd/>
            <a:tailEnd/>
          </a:ln>
        </p:spPr>
        <p:txBody>
          <a:bodyPr wrap="none">
            <a:spAutoFit/>
          </a:bodyPr>
          <a:lstStyle/>
          <a:p>
            <a:pPr>
              <a:buFontTx/>
              <a:buNone/>
            </a:pPr>
            <a:r>
              <a:rPr lang="ko-KR" altLang="en-US" b="1"/>
              <a:t>정신보건서비스</a:t>
            </a:r>
            <a:endParaRPr lang="ko-KR" altLang="en-US" b="1">
              <a:ea typeface="굴림" pitchFamily="50" charset="-127"/>
            </a:endParaRPr>
          </a:p>
        </p:txBody>
      </p:sp>
      <p:cxnSp>
        <p:nvCxnSpPr>
          <p:cNvPr id="14" name="Straight Arrow Connector 13"/>
          <p:cNvCxnSpPr/>
          <p:nvPr/>
        </p:nvCxnSpPr>
        <p:spPr>
          <a:xfrm flipH="1" flipV="1">
            <a:off x="4724400" y="3810000"/>
            <a:ext cx="1828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endParaRPr lang="en-US" dirty="0"/>
          </a:p>
        </p:txBody>
      </p:sp>
      <p:graphicFrame>
        <p:nvGraphicFramePr>
          <p:cNvPr id="53250" name="Object 2"/>
          <p:cNvGraphicFramePr>
            <a:graphicFrameLocks noChangeAspect="1"/>
          </p:cNvGraphicFramePr>
          <p:nvPr/>
        </p:nvGraphicFramePr>
        <p:xfrm>
          <a:off x="914400" y="1066800"/>
          <a:ext cx="7772400" cy="5200650"/>
        </p:xfrm>
        <a:graphic>
          <a:graphicData uri="http://schemas.openxmlformats.org/presentationml/2006/ole">
            <p:oleObj spid="_x0000_s53250" name="Acrobat Document" r:id="rId4" imgW="6858000" imgH="5143500" progId="AcroExch.Document.7">
              <p:embed/>
            </p:oleObj>
          </a:graphicData>
        </a:graphic>
      </p:graphicFrame>
      <p:sp>
        <p:nvSpPr>
          <p:cNvPr id="5" name="Title 1"/>
          <p:cNvSpPr txBox="1">
            <a:spLocks/>
          </p:cNvSpPr>
          <p:nvPr/>
        </p:nvSpPr>
        <p:spPr bwMode="auto">
          <a:xfrm>
            <a:off x="838200" y="152400"/>
            <a:ext cx="7772400" cy="609600"/>
          </a:xfrm>
          <a:prstGeom prst="rect">
            <a:avLst/>
          </a:prstGeom>
          <a:noFill/>
          <a:ln w="9525">
            <a:solidFill>
              <a:schemeClr val="tx1"/>
            </a:solidFill>
            <a:miter lim="800000"/>
            <a:headEnd/>
            <a:tailEnd/>
          </a:ln>
        </p:spPr>
        <p:txBody>
          <a:bodyPr vert="horz" wrap="square" lIns="91440" tIns="45720" rIns="91440" bIns="91440" numCol="1" anchor="b"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ko-KR" sz="2400" b="1" i="0" u="none" strike="noStrike" kern="1200" cap="none" spc="0" normalizeH="0" baseline="0" noProof="0" dirty="0" smtClean="0">
                <a:ln>
                  <a:noFill/>
                </a:ln>
                <a:solidFill>
                  <a:schemeClr val="tx2"/>
                </a:solidFill>
                <a:effectLst/>
                <a:uLnTx/>
                <a:uFillTx/>
                <a:latin typeface="Times New Roman" pitchFamily="18" charset="0"/>
                <a:ea typeface="굴림" pitchFamily="50" charset="-127"/>
                <a:cs typeface="Times New Roman" pitchFamily="18" charset="0"/>
              </a:rPr>
              <a:t>Examples of  Plan Results Produced by Simulation</a:t>
            </a:r>
          </a:p>
        </p:txBody>
      </p:sp>
      <p:sp>
        <p:nvSpPr>
          <p:cNvPr id="6" name="Rectangle 4"/>
          <p:cNvSpPr>
            <a:spLocks noChangeArrowheads="1"/>
          </p:cNvSpPr>
          <p:nvPr/>
        </p:nvSpPr>
        <p:spPr bwMode="auto">
          <a:xfrm>
            <a:off x="5715000" y="2286000"/>
            <a:ext cx="2518638" cy="307777"/>
          </a:xfrm>
          <a:prstGeom prst="rect">
            <a:avLst/>
          </a:prstGeom>
          <a:noFill/>
          <a:ln w="9525">
            <a:noFill/>
            <a:miter lim="800000"/>
            <a:headEnd/>
            <a:tailEnd/>
          </a:ln>
        </p:spPr>
        <p:txBody>
          <a:bodyPr wrap="none">
            <a:spAutoFit/>
          </a:bodyPr>
          <a:lstStyle/>
          <a:p>
            <a:pPr>
              <a:buFontTx/>
              <a:buNone/>
            </a:pPr>
            <a:r>
              <a:rPr lang="ko-KR" altLang="en-US" sz="1400" b="1" dirty="0"/>
              <a:t>근거기반실천</a:t>
            </a:r>
            <a:r>
              <a:rPr lang="ko-KR" altLang="en-US" sz="1400" b="1" dirty="0">
                <a:ea typeface="굴림" pitchFamily="50" charset="-127"/>
              </a:rPr>
              <a:t> </a:t>
            </a:r>
            <a:r>
              <a:rPr lang="en-US" altLang="ko-KR" sz="1400" b="1" dirty="0">
                <a:ea typeface="굴림" pitchFamily="50" charset="-127"/>
              </a:rPr>
              <a:t>/ </a:t>
            </a:r>
            <a:r>
              <a:rPr lang="ko-KR" altLang="en-US" sz="1400" b="1" dirty="0" smtClean="0"/>
              <a:t>근거중심진료</a:t>
            </a:r>
            <a:endParaRPr lang="ko-KR" altLang="en-US" sz="1400" b="1" dirty="0">
              <a:ea typeface="굴림" pitchFamily="50" charset="-127"/>
            </a:endParaRPr>
          </a:p>
        </p:txBody>
      </p:sp>
      <p:sp>
        <p:nvSpPr>
          <p:cNvPr id="7" name="Rectangle 5"/>
          <p:cNvSpPr>
            <a:spLocks noChangeArrowheads="1"/>
          </p:cNvSpPr>
          <p:nvPr/>
        </p:nvSpPr>
        <p:spPr bwMode="auto">
          <a:xfrm>
            <a:off x="1447800" y="5562600"/>
            <a:ext cx="6553200" cy="369888"/>
          </a:xfrm>
          <a:prstGeom prst="rect">
            <a:avLst/>
          </a:prstGeom>
          <a:noFill/>
          <a:ln w="28575">
            <a:solidFill>
              <a:schemeClr val="tx1"/>
            </a:solidFill>
            <a:miter lim="800000"/>
            <a:headEnd/>
            <a:tailEnd/>
          </a:ln>
        </p:spPr>
        <p:txBody>
          <a:bodyPr>
            <a:spAutoFit/>
          </a:bodyPr>
          <a:lstStyle/>
          <a:p>
            <a:pPr algn="ctr">
              <a:buFontTx/>
              <a:buNone/>
            </a:pPr>
            <a:r>
              <a:rPr lang="ko-KR" altLang="en-US" b="1" dirty="0"/>
              <a:t>정신보건서비스</a:t>
            </a:r>
            <a:endParaRPr lang="ko-KR" altLang="en-US" b="1" dirty="0">
              <a:ea typeface="굴림" pitchFamily="50"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
            <a:ext cx="8229600" cy="822960"/>
          </a:xfrm>
          <a:ln>
            <a:solidFill>
              <a:schemeClr val="tx1"/>
            </a:solidFill>
          </a:ln>
        </p:spPr>
        <p:txBody>
          <a:bodyPr/>
          <a:lstStyle/>
          <a:p>
            <a:pPr algn="ctr"/>
            <a:r>
              <a:rPr lang="en-US" sz="2000" b="1" dirty="0" smtClean="0">
                <a:latin typeface="Times New Roman" pitchFamily="18" charset="0"/>
                <a:cs typeface="Times New Roman" pitchFamily="18" charset="0"/>
              </a:rPr>
              <a:t>World Health Organization Planning Guidance Package –  A useful introduction to mental health planning</a:t>
            </a:r>
            <a:endParaRPr lang="en-US" sz="2000" b="1" dirty="0">
              <a:latin typeface="Times New Roman" pitchFamily="18" charset="0"/>
              <a:cs typeface="Times New Roman" pitchFamily="18" charset="0"/>
            </a:endParaRPr>
          </a:p>
        </p:txBody>
      </p:sp>
      <p:pic>
        <p:nvPicPr>
          <p:cNvPr id="48130" name="Picture 2"/>
          <p:cNvPicPr>
            <a:picLocks noGrp="1" noChangeAspect="1" noChangeArrowheads="1"/>
          </p:cNvPicPr>
          <p:nvPr>
            <p:ph sz="quarter" idx="1"/>
          </p:nvPr>
        </p:nvPicPr>
        <p:blipFill>
          <a:blip r:embed="rId3" cstate="print"/>
          <a:srcRect/>
          <a:stretch>
            <a:fillRect/>
          </a:stretch>
        </p:blipFill>
        <p:spPr bwMode="auto">
          <a:xfrm>
            <a:off x="2590800" y="1251842"/>
            <a:ext cx="3917560" cy="5148958"/>
          </a:xfrm>
          <a:prstGeom prst="rect">
            <a:avLst/>
          </a:prstGeom>
          <a:noFill/>
          <a:ln w="9525">
            <a:noFill/>
            <a:miter lim="800000"/>
            <a:headEnd/>
            <a:tailEnd/>
          </a:ln>
          <a:effectLst/>
        </p:spPr>
      </p:pic>
      <p:sp>
        <p:nvSpPr>
          <p:cNvPr id="5" name="TextBox 4"/>
          <p:cNvSpPr txBox="1"/>
          <p:nvPr/>
        </p:nvSpPr>
        <p:spPr>
          <a:xfrm>
            <a:off x="533400" y="6400801"/>
            <a:ext cx="8001000" cy="701731"/>
          </a:xfrm>
          <a:prstGeom prst="rect">
            <a:avLst/>
          </a:prstGeom>
          <a:noFill/>
        </p:spPr>
        <p:txBody>
          <a:bodyPr wrap="square" rtlCol="0">
            <a:spAutoFit/>
          </a:bodyPr>
          <a:lstStyle/>
          <a:p>
            <a:pPr>
              <a:buNone/>
            </a:pPr>
            <a:r>
              <a:rPr lang="en-US" dirty="0" smtClean="0">
                <a:solidFill>
                  <a:srgbClr val="0070C0"/>
                </a:solidFill>
                <a:hlinkClick r:id="rId4"/>
              </a:rPr>
              <a:t>http://www.who.int/mental_health/policy/en/policy_plans_revision.pdf</a:t>
            </a:r>
            <a:endParaRPr lang="en-US" dirty="0" smtClean="0">
              <a:solidFill>
                <a:srgbClr val="0070C0"/>
              </a:solidFill>
            </a:endParaRPr>
          </a:p>
          <a:p>
            <a:pPr>
              <a:buNone/>
            </a:pP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813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48130"/>
                                        </p:tgtEl>
                                      </p:cBhvr>
                                      <p:by x="50000" y="50000"/>
                                    </p:animScale>
                                  </p:childTnLst>
                                </p:cTn>
                              </p:par>
                              <p:par>
                                <p:cTn id="11" presetID="5" presetClass="emph" presetSubtype="1" grpId="0" nodeType="withEffect">
                                  <p:stCondLst>
                                    <p:cond delay="0"/>
                                  </p:stCondLst>
                                  <p:childTnLst>
                                    <p:set>
                                      <p:cBhvr override="childStyle">
                                        <p:cTn id="12" dur="indefinite"/>
                                        <p:tgtEl>
                                          <p:spTgt spid="5"/>
                                        </p:tgtEl>
                                        <p:attrNameLst>
                                          <p:attrName>style.fontStyle</p:attrName>
                                        </p:attrNameLst>
                                      </p:cBhvr>
                                      <p:to>
                                        <p:strVal val="normal"/>
                                      </p:to>
                                    </p:set>
                                    <p:set>
                                      <p:cBhvr override="childStyle">
                                        <p:cTn id="13" dur="indefinite"/>
                                        <p:tgtEl>
                                          <p:spTgt spid="5"/>
                                        </p:tgtEl>
                                        <p:attrNameLst>
                                          <p:attrName>style.fontWeight</p:attrName>
                                        </p:attrNameLst>
                                      </p:cBhvr>
                                      <p:to>
                                        <p:strVal val="bold"/>
                                      </p:to>
                                    </p:set>
                                    <p:set>
                                      <p:cBhvr override="childStyle">
                                        <p:cTn id="14" dur="indefinite"/>
                                        <p:tgtEl>
                                          <p:spTgt spid="5"/>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Content Placeholder 2"/>
          <p:cNvSpPr>
            <a:spLocks noGrp="1"/>
          </p:cNvSpPr>
          <p:nvPr>
            <p:ph sz="quarter" idx="1"/>
          </p:nvPr>
        </p:nvSpPr>
        <p:spPr/>
        <p:txBody>
          <a:bodyPr/>
          <a:lstStyle/>
          <a:p>
            <a:pPr eaLnBrk="1" hangingPunct="1"/>
            <a:endParaRPr lang="ko-KR" altLang="ko-KR" dirty="0" smtClean="0"/>
          </a:p>
        </p:txBody>
      </p:sp>
      <p:graphicFrame>
        <p:nvGraphicFramePr>
          <p:cNvPr id="1026" name="Object 2"/>
          <p:cNvGraphicFramePr>
            <a:graphicFrameLocks noChangeAspect="1"/>
          </p:cNvGraphicFramePr>
          <p:nvPr/>
        </p:nvGraphicFramePr>
        <p:xfrm>
          <a:off x="1981200" y="762000"/>
          <a:ext cx="5943600" cy="5943600"/>
        </p:xfrm>
        <a:graphic>
          <a:graphicData uri="http://schemas.openxmlformats.org/presentationml/2006/ole">
            <p:oleObj spid="_x0000_s50179" name="Acrobat Document" r:id="rId4" imgW="5668166" imgH="7078063" progId="AcroExch.Document.7">
              <p:embed/>
            </p:oleObj>
          </a:graphicData>
        </a:graphic>
      </p:graphicFrame>
      <p:sp>
        <p:nvSpPr>
          <p:cNvPr id="1029" name="TextBox 4"/>
          <p:cNvSpPr txBox="1">
            <a:spLocks noChangeArrowheads="1"/>
          </p:cNvSpPr>
          <p:nvPr/>
        </p:nvSpPr>
        <p:spPr bwMode="auto">
          <a:xfrm>
            <a:off x="2667000" y="2514600"/>
            <a:ext cx="2362200" cy="369888"/>
          </a:xfrm>
          <a:prstGeom prst="rect">
            <a:avLst/>
          </a:prstGeom>
          <a:noFill/>
          <a:ln w="9525">
            <a:noFill/>
            <a:miter lim="800000"/>
            <a:headEnd/>
            <a:tailEnd/>
          </a:ln>
        </p:spPr>
        <p:txBody>
          <a:bodyPr>
            <a:spAutoFit/>
          </a:bodyPr>
          <a:lstStyle/>
          <a:p>
            <a:endParaRPr lang="ko-KR" altLang="ko-KR"/>
          </a:p>
        </p:txBody>
      </p:sp>
      <p:sp>
        <p:nvSpPr>
          <p:cNvPr id="1030" name="Rectangle 6"/>
          <p:cNvSpPr>
            <a:spLocks noChangeArrowheads="1"/>
          </p:cNvSpPr>
          <p:nvPr/>
        </p:nvSpPr>
        <p:spPr bwMode="auto">
          <a:xfrm>
            <a:off x="4191000" y="2895600"/>
            <a:ext cx="3962400" cy="1631216"/>
          </a:xfrm>
          <a:prstGeom prst="rect">
            <a:avLst/>
          </a:prstGeom>
          <a:noFill/>
          <a:ln w="9525" algn="ctr">
            <a:solidFill>
              <a:schemeClr val="tx1"/>
            </a:solidFill>
            <a:miter lim="800000"/>
            <a:headEnd/>
            <a:tailEnd/>
          </a:ln>
        </p:spPr>
        <p:txBody>
          <a:bodyPr wrap="square" anchor="ctr">
            <a:spAutoFit/>
          </a:bodyPr>
          <a:lstStyle/>
          <a:p>
            <a:pPr algn="ctr" eaLnBrk="0" hangingPunct="0">
              <a:buFontTx/>
              <a:buNone/>
            </a:pPr>
            <a:r>
              <a:rPr lang="ko-KR" altLang="en-US" sz="2000" b="1" dirty="0">
                <a:latin typeface="Malgun Gothic" pitchFamily="50" charset="-127"/>
                <a:cs typeface="Arial" pitchFamily="34" charset="0"/>
              </a:rPr>
              <a:t>국가정신보건정책과 계획에 대한 </a:t>
            </a:r>
            <a:r>
              <a:rPr lang="ko-KR" altLang="en-US" sz="2000" b="1" dirty="0" smtClean="0">
                <a:latin typeface="Malgun Gothic" pitchFamily="50" charset="-127"/>
                <a:cs typeface="Arial" pitchFamily="34" charset="0"/>
              </a:rPr>
              <a:t>주의 깊은 </a:t>
            </a:r>
            <a:r>
              <a:rPr lang="ko-KR" altLang="en-US" sz="2000" b="1" dirty="0">
                <a:latin typeface="Malgun Gothic" pitchFamily="50" charset="-127"/>
                <a:cs typeface="Arial" pitchFamily="34" charset="0"/>
              </a:rPr>
              <a:t>모니터링과 평가는 서비스</a:t>
            </a:r>
            <a:r>
              <a:rPr lang="en-US" altLang="ko-KR" sz="2000" b="1" dirty="0">
                <a:latin typeface="Malgun Gothic" pitchFamily="50" charset="-127"/>
                <a:cs typeface="Arial" pitchFamily="34" charset="0"/>
              </a:rPr>
              <a:t>, </a:t>
            </a:r>
            <a:r>
              <a:rPr lang="ko-KR" altLang="en-US" sz="2000" b="1" dirty="0">
                <a:latin typeface="Malgun Gothic" pitchFamily="50" charset="-127"/>
                <a:cs typeface="Arial" pitchFamily="34" charset="0"/>
              </a:rPr>
              <a:t>치료</a:t>
            </a:r>
            <a:r>
              <a:rPr lang="en-US" altLang="ko-KR" sz="2000" b="1" dirty="0">
                <a:latin typeface="Malgun Gothic" pitchFamily="50" charset="-127"/>
                <a:cs typeface="Arial" pitchFamily="34" charset="0"/>
              </a:rPr>
              <a:t>, </a:t>
            </a:r>
            <a:r>
              <a:rPr lang="ko-KR" altLang="en-US" sz="2000" b="1" dirty="0">
                <a:latin typeface="Malgun Gothic" pitchFamily="50" charset="-127"/>
                <a:cs typeface="Arial" pitchFamily="34" charset="0"/>
              </a:rPr>
              <a:t>관리수준을 향상시키고 미래의 정책방향을 제시하기 위해 필수적인 것이다</a:t>
            </a:r>
            <a:r>
              <a:rPr lang="en-US" altLang="ko-KR" sz="2000" b="1" dirty="0" smtClean="0">
                <a:latin typeface="Malgun Gothic" pitchFamily="50" charset="-127"/>
                <a:cs typeface="Arial" pitchFamily="34" charset="0"/>
              </a:rPr>
              <a:t>.</a:t>
            </a:r>
            <a:r>
              <a:rPr lang="en-US" altLang="ko-KR" sz="1600" dirty="0"/>
              <a:t>	</a:t>
            </a:r>
            <a:endParaRPr lang="ko-KR" altLang="en-US" sz="1600" b="1" dirty="0"/>
          </a:p>
        </p:txBody>
      </p:sp>
      <p:cxnSp>
        <p:nvCxnSpPr>
          <p:cNvPr id="9" name="Straight Arrow Connector 8"/>
          <p:cNvCxnSpPr/>
          <p:nvPr/>
        </p:nvCxnSpPr>
        <p:spPr>
          <a:xfrm>
            <a:off x="4495800" y="44958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2" name="TextBox 11"/>
          <p:cNvSpPr txBox="1">
            <a:spLocks noChangeArrowheads="1"/>
          </p:cNvSpPr>
          <p:nvPr/>
        </p:nvSpPr>
        <p:spPr bwMode="auto">
          <a:xfrm>
            <a:off x="2667000" y="4953000"/>
            <a:ext cx="1981200" cy="369888"/>
          </a:xfrm>
          <a:prstGeom prst="rect">
            <a:avLst/>
          </a:prstGeom>
          <a:noFill/>
          <a:ln w="9525">
            <a:noFill/>
            <a:miter lim="800000"/>
            <a:headEnd/>
            <a:tailEnd/>
          </a:ln>
        </p:spPr>
        <p:txBody>
          <a:bodyPr>
            <a:spAutoFit/>
          </a:bodyPr>
          <a:lstStyle/>
          <a:p>
            <a:pPr algn="l">
              <a:buFontTx/>
              <a:buNone/>
            </a:pPr>
            <a:r>
              <a:rPr lang="ko-KR" altLang="en-US" b="1" dirty="0"/>
              <a:t>세계보건기구</a:t>
            </a:r>
            <a:endParaRPr lang="ko-KR" altLang="en-US" b="1" dirty="0">
              <a:ea typeface="굴림" pitchFamily="50" charset="-127"/>
            </a:endParaRPr>
          </a:p>
        </p:txBody>
      </p:sp>
      <p:sp>
        <p:nvSpPr>
          <p:cNvPr id="1027" name="Title 1"/>
          <p:cNvSpPr>
            <a:spLocks noGrp="1"/>
          </p:cNvSpPr>
          <p:nvPr>
            <p:ph type="title"/>
          </p:nvPr>
        </p:nvSpPr>
        <p:spPr>
          <a:xfrm>
            <a:off x="914400" y="152400"/>
            <a:ext cx="7772400" cy="579438"/>
          </a:xfrm>
        </p:spPr>
        <p:txBody>
          <a:bodyPr/>
          <a:lstStyle/>
          <a:p>
            <a:pPr algn="ctr" eaLnBrk="1" hangingPunct="1"/>
            <a:r>
              <a:rPr lang="en-US" altLang="ko-KR" sz="2000" b="1" dirty="0" smtClean="0">
                <a:solidFill>
                  <a:schemeClr val="tx1"/>
                </a:solidFill>
              </a:rPr>
              <a:t>“CHECK:”  Monitoring System Performance – “Vital for Improving…”</a:t>
            </a:r>
            <a:endParaRPr lang="ko-KR" altLang="ko-KR" sz="2000" b="1" dirty="0" smtClean="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914400" y="304800"/>
            <a:ext cx="7772400" cy="1143000"/>
          </a:xfrm>
          <a:ln w="28575">
            <a:solidFill>
              <a:schemeClr val="tx1"/>
            </a:solidFill>
          </a:ln>
        </p:spPr>
        <p:txBody>
          <a:bodyPr/>
          <a:lstStyle/>
          <a:p>
            <a:pPr algn="ctr"/>
            <a:r>
              <a:rPr lang="en-US" altLang="ko-KR" sz="2400" b="1" dirty="0" smtClean="0">
                <a:latin typeface="Times New Roman" pitchFamily="18" charset="0"/>
                <a:ea typeface="굴림" pitchFamily="50" charset="-127"/>
                <a:cs typeface="Times New Roman" pitchFamily="18" charset="0"/>
              </a:rPr>
              <a:t>Comparing Observed (“DO”) to Planned Results Starts the PDCA Quality Improvement Cycle Again    </a:t>
            </a:r>
            <a:r>
              <a:rPr lang="ko-KR" altLang="en-US" sz="2400" b="1" dirty="0" smtClean="0"/>
              <a:t>시스템 모니터링 </a:t>
            </a:r>
            <a:r>
              <a:rPr lang="en-US" altLang="ko-KR" sz="2400" b="1" dirty="0" smtClean="0"/>
              <a:t>: </a:t>
            </a:r>
            <a:r>
              <a:rPr lang="ko-KR" altLang="en-US" sz="2400" b="1" dirty="0" smtClean="0"/>
              <a:t>욕구충족</a:t>
            </a:r>
            <a:endParaRPr lang="ko-KR" altLang="en-US" sz="2400" b="1" dirty="0" smtClean="0">
              <a:latin typeface="Times New Roman" pitchFamily="18" charset="0"/>
              <a:ea typeface="굴림" pitchFamily="50" charset="-127"/>
              <a:cs typeface="Times New Roman" pitchFamily="18" charset="0"/>
            </a:endParaRPr>
          </a:p>
        </p:txBody>
      </p:sp>
      <p:pic>
        <p:nvPicPr>
          <p:cNvPr id="21507" name="Picture 5"/>
          <p:cNvPicPr>
            <a:picLocks noGrp="1" noChangeAspect="1" noChangeArrowheads="1"/>
          </p:cNvPicPr>
          <p:nvPr>
            <p:ph sz="quarter" idx="1"/>
          </p:nvPr>
        </p:nvPicPr>
        <p:blipFill>
          <a:blip r:embed="rId3" cstate="print"/>
          <a:srcRect/>
          <a:stretch>
            <a:fillRect/>
          </a:stretch>
        </p:blipFill>
        <p:spPr>
          <a:xfrm>
            <a:off x="990600" y="1600200"/>
            <a:ext cx="7696200" cy="4953000"/>
          </a:xfrm>
          <a:noFill/>
        </p:spPr>
      </p:pic>
      <p:sp>
        <p:nvSpPr>
          <p:cNvPr id="21508" name="Rectangle 7"/>
          <p:cNvSpPr>
            <a:spLocks noChangeArrowheads="1"/>
          </p:cNvSpPr>
          <p:nvPr/>
        </p:nvSpPr>
        <p:spPr bwMode="auto">
          <a:xfrm>
            <a:off x="3429000" y="1600200"/>
            <a:ext cx="1800225" cy="369888"/>
          </a:xfrm>
          <a:prstGeom prst="rect">
            <a:avLst/>
          </a:prstGeom>
          <a:noFill/>
          <a:ln w="28575">
            <a:solidFill>
              <a:schemeClr val="tx1"/>
            </a:solidFill>
            <a:miter lim="800000"/>
            <a:headEnd/>
            <a:tailEnd/>
          </a:ln>
        </p:spPr>
        <p:txBody>
          <a:bodyPr wrap="none">
            <a:spAutoFit/>
          </a:bodyPr>
          <a:lstStyle/>
          <a:p>
            <a:pPr>
              <a:buFontTx/>
              <a:buNone/>
            </a:pPr>
            <a:r>
              <a:rPr lang="ko-KR" altLang="en-US" b="1"/>
              <a:t>정신보건서비스</a:t>
            </a:r>
            <a:endParaRPr lang="ko-KR" altLang="en-US" b="1">
              <a:ea typeface="굴림" pitchFamily="50" charset="-127"/>
            </a:endParaRPr>
          </a:p>
        </p:txBody>
      </p:sp>
      <p:cxnSp>
        <p:nvCxnSpPr>
          <p:cNvPr id="10" name="Straight Arrow Connector 9"/>
          <p:cNvCxnSpPr>
            <a:stCxn id="21508" idx="1"/>
          </p:cNvCxnSpPr>
          <p:nvPr/>
        </p:nvCxnSpPr>
        <p:spPr>
          <a:xfrm flipH="1">
            <a:off x="2895600" y="1784350"/>
            <a:ext cx="533400" cy="3492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257800" y="1828800"/>
            <a:ext cx="4572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667000" y="1066800"/>
            <a:ext cx="2743200" cy="381000"/>
          </a:xfrm>
          <a:prstGeom prst="rect">
            <a:avLst/>
          </a:prstGeom>
          <a:solidFill>
            <a:srgbClr val="FFFF00"/>
          </a:solidFill>
        </p:spPr>
        <p:txBody>
          <a:bodyPr wrap="square" rtlCol="0">
            <a:spAutoFit/>
          </a:bodyPr>
          <a:lstStyle/>
          <a:p>
            <a:endParaRPr lang="en-US" dirty="0"/>
          </a:p>
        </p:txBody>
      </p:sp>
      <p:pic>
        <p:nvPicPr>
          <p:cNvPr id="49154" name="Picture 2"/>
          <p:cNvPicPr>
            <a:picLocks noGrp="1" noChangeAspect="1" noChangeArrowheads="1"/>
          </p:cNvPicPr>
          <p:nvPr>
            <p:ph sz="quarter" idx="1"/>
          </p:nvPr>
        </p:nvPicPr>
        <p:blipFill>
          <a:blip r:embed="rId3" cstate="print"/>
          <a:srcRect/>
          <a:stretch>
            <a:fillRect/>
          </a:stretch>
        </p:blipFill>
        <p:spPr bwMode="auto">
          <a:xfrm>
            <a:off x="1447800" y="1371600"/>
            <a:ext cx="5486400" cy="5234641"/>
          </a:xfrm>
          <a:prstGeom prst="rect">
            <a:avLst/>
          </a:prstGeom>
          <a:noFill/>
          <a:ln w="9525">
            <a:noFill/>
            <a:miter lim="800000"/>
            <a:headEnd/>
            <a:tailEnd/>
          </a:ln>
        </p:spPr>
      </p:pic>
      <p:sp>
        <p:nvSpPr>
          <p:cNvPr id="6" name="TextBox 5"/>
          <p:cNvSpPr txBox="1"/>
          <p:nvPr/>
        </p:nvSpPr>
        <p:spPr>
          <a:xfrm>
            <a:off x="3505200" y="5105400"/>
            <a:ext cx="1295400" cy="457200"/>
          </a:xfrm>
          <a:prstGeom prst="rect">
            <a:avLst/>
          </a:prstGeom>
          <a:solidFill>
            <a:schemeClr val="bg1"/>
          </a:solidFill>
        </p:spPr>
        <p:txBody>
          <a:bodyPr wrap="square" rtlCol="0">
            <a:spAutoFit/>
          </a:bodyPr>
          <a:lstStyle/>
          <a:p>
            <a:endParaRPr lang="en-US" dirty="0"/>
          </a:p>
        </p:txBody>
      </p:sp>
      <p:sp>
        <p:nvSpPr>
          <p:cNvPr id="7" name="Rectangle 6"/>
          <p:cNvSpPr/>
          <p:nvPr/>
        </p:nvSpPr>
        <p:spPr>
          <a:xfrm>
            <a:off x="6553200" y="2667000"/>
            <a:ext cx="1828800" cy="701731"/>
          </a:xfrm>
          <a:prstGeom prst="rect">
            <a:avLst/>
          </a:prstGeom>
          <a:solidFill>
            <a:srgbClr val="FF0000"/>
          </a:solidFill>
        </p:spPr>
        <p:txBody>
          <a:bodyPr wrap="square">
            <a:spAutoFit/>
          </a:bodyPr>
          <a:lstStyle/>
          <a:p>
            <a:pPr algn="ctr">
              <a:buNone/>
            </a:pPr>
            <a:r>
              <a:rPr lang="ko-KR" altLang="en-US" b="1" dirty="0" smtClean="0"/>
              <a:t>훈련</a:t>
            </a:r>
            <a:endParaRPr lang="en-US" altLang="ko-KR" b="1" dirty="0" smtClean="0"/>
          </a:p>
          <a:p>
            <a:pPr algn="ctr">
              <a:buNone/>
            </a:pPr>
            <a:r>
              <a:rPr lang="en-US" altLang="ko-KR" b="1" dirty="0" smtClean="0"/>
              <a:t>(Training)</a:t>
            </a:r>
            <a:endParaRPr lang="ko-KR" altLang="en-US" dirty="0" smtClean="0"/>
          </a:p>
        </p:txBody>
      </p:sp>
      <p:sp>
        <p:nvSpPr>
          <p:cNvPr id="9" name="TextBox 8"/>
          <p:cNvSpPr txBox="1"/>
          <p:nvPr/>
        </p:nvSpPr>
        <p:spPr>
          <a:xfrm>
            <a:off x="304800" y="304800"/>
            <a:ext cx="8534400" cy="523220"/>
          </a:xfrm>
          <a:prstGeom prst="rect">
            <a:avLst/>
          </a:prstGeom>
          <a:noFill/>
        </p:spPr>
        <p:txBody>
          <a:bodyPr wrap="square" rtlCol="0">
            <a:spAutoFit/>
          </a:bodyPr>
          <a:lstStyle/>
          <a:p>
            <a:pPr algn="ctr">
              <a:buNone/>
            </a:pPr>
            <a:r>
              <a:rPr lang="en-US" sz="2800" b="1" dirty="0" smtClean="0">
                <a:latin typeface="Times New Roman" pitchFamily="18" charset="0"/>
                <a:cs typeface="Times New Roman" pitchFamily="18" charset="0"/>
              </a:rPr>
              <a:t>The Link Between “Change Plan” and “Do:” Training</a:t>
            </a:r>
            <a:endParaRPr lang="en-US" sz="2800" b="1" dirty="0">
              <a:latin typeface="Times New Roman" pitchFamily="18" charset="0"/>
              <a:cs typeface="Times New Roman" pitchFamily="18" charset="0"/>
            </a:endParaRPr>
          </a:p>
        </p:txBody>
      </p:sp>
      <p:sp>
        <p:nvSpPr>
          <p:cNvPr id="12" name="TextBox 11"/>
          <p:cNvSpPr txBox="1"/>
          <p:nvPr/>
        </p:nvSpPr>
        <p:spPr>
          <a:xfrm>
            <a:off x="4724400" y="1752600"/>
            <a:ext cx="1188720" cy="548640"/>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5181600" y="3886200"/>
            <a:ext cx="2209800" cy="109728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2362200" y="1828800"/>
            <a:ext cx="1447800" cy="548640"/>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1447800" y="3886200"/>
            <a:ext cx="1752600" cy="1188720"/>
          </a:xfrm>
          <a:prstGeom prst="rect">
            <a:avLst/>
          </a:prstGeom>
          <a:solidFill>
            <a:schemeClr val="bg1"/>
          </a:solidFill>
        </p:spPr>
        <p:txBody>
          <a:bodyPr wrap="square" rtlCol="0">
            <a:spAutoFit/>
          </a:bodyPr>
          <a:lstStyle/>
          <a:p>
            <a:endParaRPr lang="en-US" dirty="0"/>
          </a:p>
        </p:txBody>
      </p:sp>
      <p:sp>
        <p:nvSpPr>
          <p:cNvPr id="16" name="TextBox 15"/>
          <p:cNvSpPr txBox="1"/>
          <p:nvPr/>
        </p:nvSpPr>
        <p:spPr>
          <a:xfrm>
            <a:off x="3581400" y="5486400"/>
            <a:ext cx="1143000" cy="1097280"/>
          </a:xfrm>
          <a:prstGeom prst="rect">
            <a:avLst/>
          </a:prstGeom>
          <a:solidFill>
            <a:schemeClr val="bg1"/>
          </a:solidFill>
        </p:spPr>
        <p:txBody>
          <a:bodyPr wrap="square" rtlCol="0">
            <a:spAutoFit/>
          </a:bodyPr>
          <a:lstStyle/>
          <a:p>
            <a:endParaRPr lang="en-US" dirty="0"/>
          </a:p>
        </p:txBody>
      </p:sp>
      <p:sp>
        <p:nvSpPr>
          <p:cNvPr id="17" name="TextBox 16"/>
          <p:cNvSpPr txBox="1"/>
          <p:nvPr/>
        </p:nvSpPr>
        <p:spPr>
          <a:xfrm>
            <a:off x="2971800" y="990600"/>
            <a:ext cx="2514600" cy="461665"/>
          </a:xfrm>
          <a:prstGeom prst="rect">
            <a:avLst/>
          </a:prstGeom>
          <a:noFill/>
        </p:spPr>
        <p:txBody>
          <a:bodyPr wrap="square" rtlCol="0">
            <a:spAutoFit/>
          </a:bodyPr>
          <a:lstStyle/>
          <a:p>
            <a:pPr algn="ctr">
              <a:buNone/>
            </a:pPr>
            <a:r>
              <a:rPr lang="en-US" sz="2400" b="1" dirty="0" smtClean="0"/>
              <a:t>Change Plan</a:t>
            </a:r>
            <a:endParaRPr lang="en-US" sz="2400" b="1" dirty="0"/>
          </a:p>
        </p:txBody>
      </p:sp>
      <p:sp>
        <p:nvSpPr>
          <p:cNvPr id="18" name="TextBox 17"/>
          <p:cNvSpPr txBox="1"/>
          <p:nvPr/>
        </p:nvSpPr>
        <p:spPr>
          <a:xfrm>
            <a:off x="5486400" y="5562600"/>
            <a:ext cx="1295400" cy="461665"/>
          </a:xfrm>
          <a:prstGeom prst="rect">
            <a:avLst/>
          </a:prstGeom>
          <a:solidFill>
            <a:schemeClr val="accent2">
              <a:lumMod val="40000"/>
              <a:lumOff val="60000"/>
            </a:schemeClr>
          </a:solidFill>
        </p:spPr>
        <p:txBody>
          <a:bodyPr wrap="square" rtlCol="0">
            <a:spAutoFit/>
          </a:bodyPr>
          <a:lstStyle/>
          <a:p>
            <a:pPr algn="ctr">
              <a:buNone/>
            </a:pPr>
            <a:r>
              <a:rPr lang="en-US" sz="2400" b="1" dirty="0" smtClean="0"/>
              <a:t>Do</a:t>
            </a:r>
            <a:endParaRPr lang="en-US" sz="2400" b="1" dirty="0"/>
          </a:p>
        </p:txBody>
      </p:sp>
      <p:sp>
        <p:nvSpPr>
          <p:cNvPr id="20" name="TextBox 19"/>
          <p:cNvSpPr txBox="1"/>
          <p:nvPr/>
        </p:nvSpPr>
        <p:spPr>
          <a:xfrm>
            <a:off x="533400" y="2971800"/>
            <a:ext cx="1295400" cy="461665"/>
          </a:xfrm>
          <a:prstGeom prst="rect">
            <a:avLst/>
          </a:prstGeom>
          <a:solidFill>
            <a:srgbClr val="00B0F0"/>
          </a:solidFill>
        </p:spPr>
        <p:txBody>
          <a:bodyPr wrap="square" rtlCol="0">
            <a:spAutoFit/>
          </a:bodyPr>
          <a:lstStyle/>
          <a:p>
            <a:pPr algn="ctr">
              <a:buNone/>
            </a:pPr>
            <a:r>
              <a:rPr lang="en-US" sz="2400" b="1" dirty="0" smtClean="0"/>
              <a:t>Act</a:t>
            </a:r>
            <a:endParaRPr lang="en-US" sz="2400" b="1" dirty="0"/>
          </a:p>
        </p:txBody>
      </p:sp>
      <p:sp>
        <p:nvSpPr>
          <p:cNvPr id="21" name="TextBox 20"/>
          <p:cNvSpPr txBox="1"/>
          <p:nvPr/>
        </p:nvSpPr>
        <p:spPr>
          <a:xfrm>
            <a:off x="1371600" y="5486400"/>
            <a:ext cx="1143000" cy="461665"/>
          </a:xfrm>
          <a:prstGeom prst="rect">
            <a:avLst/>
          </a:prstGeom>
          <a:solidFill>
            <a:srgbClr val="92D050"/>
          </a:solidFill>
        </p:spPr>
        <p:txBody>
          <a:bodyPr wrap="square" rtlCol="0">
            <a:spAutoFit/>
          </a:bodyPr>
          <a:lstStyle/>
          <a:p>
            <a:pPr algn="ctr">
              <a:buNone/>
            </a:pPr>
            <a:r>
              <a:rPr lang="en-US" sz="2400" b="1" dirty="0" smtClean="0"/>
              <a:t>Check</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Title 1"/>
          <p:cNvSpPr>
            <a:spLocks noGrp="1"/>
          </p:cNvSpPr>
          <p:nvPr>
            <p:ph type="title"/>
          </p:nvPr>
        </p:nvSpPr>
        <p:spPr>
          <a:xfrm>
            <a:off x="838200" y="152400"/>
            <a:ext cx="7772400" cy="609600"/>
          </a:xfrm>
        </p:spPr>
        <p:txBody>
          <a:bodyPr/>
          <a:lstStyle/>
          <a:p>
            <a:pPr algn="ctr" eaLnBrk="1" hangingPunct="1"/>
            <a:r>
              <a:rPr lang="en-US" altLang="ko-KR" sz="2400" b="1" dirty="0" smtClean="0">
                <a:latin typeface="Times New Roman" pitchFamily="18" charset="0"/>
                <a:ea typeface="굴림" pitchFamily="50" charset="-127"/>
                <a:cs typeface="Times New Roman" pitchFamily="18" charset="0"/>
              </a:rPr>
              <a:t>Examples of  Plan Results Produced by Simulation</a:t>
            </a:r>
          </a:p>
        </p:txBody>
      </p:sp>
      <p:sp>
        <p:nvSpPr>
          <p:cNvPr id="3076" name="Content Placeholder 2"/>
          <p:cNvSpPr>
            <a:spLocks noGrp="1"/>
          </p:cNvSpPr>
          <p:nvPr>
            <p:ph sz="quarter" idx="1"/>
          </p:nvPr>
        </p:nvSpPr>
        <p:spPr>
          <a:xfrm>
            <a:off x="1219200" y="1524000"/>
            <a:ext cx="6934200" cy="4648200"/>
          </a:xfrm>
        </p:spPr>
        <p:txBody>
          <a:bodyPr/>
          <a:lstStyle/>
          <a:p>
            <a:pPr eaLnBrk="1" hangingPunct="1"/>
            <a:endParaRPr lang="ko-KR" altLang="ko-KR" smtClean="0"/>
          </a:p>
        </p:txBody>
      </p:sp>
      <p:graphicFrame>
        <p:nvGraphicFramePr>
          <p:cNvPr id="3074" name="Object 3"/>
          <p:cNvGraphicFramePr>
            <a:graphicFrameLocks noChangeAspect="1"/>
          </p:cNvGraphicFramePr>
          <p:nvPr/>
        </p:nvGraphicFramePr>
        <p:xfrm>
          <a:off x="762000" y="914400"/>
          <a:ext cx="7988300" cy="5638800"/>
        </p:xfrm>
        <a:graphic>
          <a:graphicData uri="http://schemas.openxmlformats.org/presentationml/2006/ole">
            <p:oleObj spid="_x0000_s54274" name="Acrobat Document" r:id="rId4" imgW="3086100" imgH="3514725" progId="AcroExch.Document.7">
              <p:embed/>
            </p:oleObj>
          </a:graphicData>
        </a:graphic>
      </p:graphicFrame>
      <p:sp>
        <p:nvSpPr>
          <p:cNvPr id="3077" name="Rectangle 4"/>
          <p:cNvSpPr>
            <a:spLocks noChangeArrowheads="1"/>
          </p:cNvSpPr>
          <p:nvPr/>
        </p:nvSpPr>
        <p:spPr bwMode="auto">
          <a:xfrm>
            <a:off x="2979728" y="838200"/>
            <a:ext cx="3251210" cy="369332"/>
          </a:xfrm>
          <a:prstGeom prst="rect">
            <a:avLst/>
          </a:prstGeom>
          <a:noFill/>
          <a:ln w="9525">
            <a:noFill/>
            <a:miter lim="800000"/>
            <a:headEnd/>
            <a:tailEnd/>
          </a:ln>
        </p:spPr>
        <p:txBody>
          <a:bodyPr wrap="none">
            <a:spAutoFit/>
          </a:bodyPr>
          <a:lstStyle/>
          <a:p>
            <a:pPr>
              <a:buFontTx/>
              <a:buNone/>
            </a:pPr>
            <a:r>
              <a:rPr lang="ko-KR" altLang="en-US" b="1" dirty="0"/>
              <a:t>근거기반실천</a:t>
            </a:r>
            <a:r>
              <a:rPr lang="ko-KR" altLang="en-US" b="1" dirty="0">
                <a:ea typeface="굴림" pitchFamily="50" charset="-127"/>
              </a:rPr>
              <a:t> </a:t>
            </a:r>
            <a:r>
              <a:rPr lang="en-US" altLang="ko-KR" b="1" dirty="0">
                <a:ea typeface="굴림" pitchFamily="50" charset="-127"/>
              </a:rPr>
              <a:t>/ </a:t>
            </a:r>
            <a:r>
              <a:rPr lang="ko-KR" altLang="en-US" b="1" dirty="0" smtClean="0"/>
              <a:t>근거중심진료</a:t>
            </a:r>
            <a:endParaRPr lang="ko-KR" altLang="en-US" b="1" dirty="0">
              <a:ea typeface="굴림" pitchFamily="50" charset="-127"/>
            </a:endParaRPr>
          </a:p>
        </p:txBody>
      </p:sp>
      <p:sp>
        <p:nvSpPr>
          <p:cNvPr id="3078" name="Rectangle 5"/>
          <p:cNvSpPr>
            <a:spLocks noChangeArrowheads="1"/>
          </p:cNvSpPr>
          <p:nvPr/>
        </p:nvSpPr>
        <p:spPr bwMode="auto">
          <a:xfrm>
            <a:off x="1447800" y="5410200"/>
            <a:ext cx="6553200" cy="369888"/>
          </a:xfrm>
          <a:prstGeom prst="rect">
            <a:avLst/>
          </a:prstGeom>
          <a:noFill/>
          <a:ln w="28575">
            <a:solidFill>
              <a:schemeClr val="tx1"/>
            </a:solidFill>
            <a:miter lim="800000"/>
            <a:headEnd/>
            <a:tailEnd/>
          </a:ln>
        </p:spPr>
        <p:txBody>
          <a:bodyPr>
            <a:spAutoFit/>
          </a:bodyPr>
          <a:lstStyle/>
          <a:p>
            <a:pPr algn="ctr">
              <a:buFontTx/>
              <a:buNone/>
            </a:pPr>
            <a:r>
              <a:rPr lang="ko-KR" altLang="en-US" b="1" dirty="0"/>
              <a:t>정신보건서비스</a:t>
            </a:r>
            <a:endParaRPr lang="ko-KR" altLang="en-US" b="1" dirty="0">
              <a:ea typeface="굴림" pitchFamily="50" charset="-127"/>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228600"/>
            <a:ext cx="8610600" cy="707886"/>
          </a:xfrm>
          <a:prstGeom prst="rect">
            <a:avLst/>
          </a:prstGeom>
          <a:noFill/>
          <a:ln>
            <a:solidFill>
              <a:schemeClr val="tx1"/>
            </a:solidFill>
          </a:ln>
        </p:spPr>
        <p:txBody>
          <a:bodyPr wrap="square" rtlCol="0">
            <a:spAutoFit/>
          </a:bodyPr>
          <a:lstStyle/>
          <a:p>
            <a:pPr algn="ctr">
              <a:buNone/>
            </a:pPr>
            <a:r>
              <a:rPr lang="en-US" sz="2000" b="1" u="sng" dirty="0" smtClean="0">
                <a:latin typeface="Times New Roman" pitchFamily="18" charset="0"/>
                <a:cs typeface="Times New Roman" pitchFamily="18" charset="0"/>
              </a:rPr>
              <a:t>Visions</a:t>
            </a:r>
            <a:r>
              <a:rPr lang="en-US" sz="2000" b="1" dirty="0" smtClean="0">
                <a:latin typeface="Times New Roman" pitchFamily="18" charset="0"/>
                <a:cs typeface="Times New Roman" pitchFamily="18" charset="0"/>
              </a:rPr>
              <a:t> must be translated into </a:t>
            </a:r>
            <a:r>
              <a:rPr lang="en-US" sz="2000" b="1" u="sng" dirty="0" smtClean="0">
                <a:latin typeface="Times New Roman" pitchFamily="18" charset="0"/>
                <a:cs typeface="Times New Roman" pitchFamily="18" charset="0"/>
              </a:rPr>
              <a:t>plans</a:t>
            </a:r>
            <a:r>
              <a:rPr lang="en-US" sz="2000" b="1" dirty="0" smtClean="0">
                <a:latin typeface="Times New Roman" pitchFamily="18" charset="0"/>
                <a:cs typeface="Times New Roman" pitchFamily="18" charset="0"/>
              </a:rPr>
              <a:t> with specific and quantitative goals and objectives, strategies, targets and related </a:t>
            </a:r>
            <a:r>
              <a:rPr lang="en-US" sz="2000" b="1" u="sng" dirty="0" smtClean="0">
                <a:latin typeface="Times New Roman" pitchFamily="18" charset="0"/>
                <a:cs typeface="Times New Roman" pitchFamily="18" charset="0"/>
              </a:rPr>
              <a:t>quality improvement processes</a:t>
            </a:r>
            <a:endParaRPr lang="en-US" sz="2000" b="1" u="sng" dirty="0">
              <a:latin typeface="Times New Roman" pitchFamily="18" charset="0"/>
              <a:cs typeface="Times New Roman" pitchFamily="18" charset="0"/>
            </a:endParaRPr>
          </a:p>
        </p:txBody>
      </p:sp>
      <p:pic>
        <p:nvPicPr>
          <p:cNvPr id="57349" name="Picture 5"/>
          <p:cNvPicPr>
            <a:picLocks noChangeAspect="1" noChangeArrowheads="1"/>
          </p:cNvPicPr>
          <p:nvPr/>
        </p:nvPicPr>
        <p:blipFill>
          <a:blip r:embed="rId3" cstate="print"/>
          <a:srcRect/>
          <a:stretch>
            <a:fillRect/>
          </a:stretch>
        </p:blipFill>
        <p:spPr bwMode="auto">
          <a:xfrm>
            <a:off x="1905000" y="1143000"/>
            <a:ext cx="6477000" cy="4906818"/>
          </a:xfrm>
          <a:prstGeom prst="rect">
            <a:avLst/>
          </a:prstGeom>
          <a:noFill/>
          <a:ln w="9525">
            <a:noFill/>
            <a:miter lim="800000"/>
            <a:headEnd/>
            <a:tailEnd/>
          </a:ln>
          <a:effectLst/>
        </p:spPr>
      </p:pic>
      <p:pic>
        <p:nvPicPr>
          <p:cNvPr id="57350" name="Picture 6"/>
          <p:cNvPicPr>
            <a:picLocks noChangeAspect="1" noChangeArrowheads="1"/>
          </p:cNvPicPr>
          <p:nvPr/>
        </p:nvPicPr>
        <p:blipFill>
          <a:blip r:embed="rId4" cstate="print"/>
          <a:srcRect/>
          <a:stretch>
            <a:fillRect/>
          </a:stretch>
        </p:blipFill>
        <p:spPr bwMode="auto">
          <a:xfrm>
            <a:off x="457200" y="6066628"/>
            <a:ext cx="8686800" cy="791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srcRect/>
          <a:stretch>
            <a:fillRect/>
          </a:stretch>
        </p:blipFill>
        <p:spPr bwMode="auto">
          <a:xfrm>
            <a:off x="1143000" y="1676400"/>
            <a:ext cx="7162800" cy="3990627"/>
          </a:xfrm>
          <a:prstGeom prst="rect">
            <a:avLst/>
          </a:prstGeom>
          <a:noFill/>
          <a:ln w="9525">
            <a:noFill/>
            <a:miter lim="800000"/>
            <a:headEnd/>
            <a:tailEnd/>
          </a:ln>
        </p:spPr>
      </p:pic>
      <p:sp>
        <p:nvSpPr>
          <p:cNvPr id="27649" name="Rectangle 1"/>
          <p:cNvSpPr>
            <a:spLocks noChangeArrowheads="1"/>
          </p:cNvSpPr>
          <p:nvPr/>
        </p:nvSpPr>
        <p:spPr bwMode="auto">
          <a:xfrm>
            <a:off x="304800" y="5867400"/>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ea typeface="Times New Roman" pitchFamily="18" charset="0"/>
                <a:cs typeface="GillSans-Bold"/>
              </a:rPr>
              <a:t>A Policy Ecology of Implementation.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Raghavan, R., C. L. Bright, et al. (2008). "Toward a policy ecology of implementation of evidence-based practices in public mental health settings." </a:t>
            </a:r>
            <a:r>
              <a:rPr kumimoji="0" lang="en-US" sz="12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Implement </a:t>
            </a:r>
            <a:r>
              <a:rPr kumimoji="0" lang="en-US" sz="1200" b="0"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26</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228600" y="304800"/>
            <a:ext cx="8610600" cy="707886"/>
          </a:xfrm>
          <a:prstGeom prst="rect">
            <a:avLst/>
          </a:prstGeom>
          <a:noFill/>
          <a:ln>
            <a:solidFill>
              <a:schemeClr val="tx1"/>
            </a:solidFill>
          </a:ln>
        </p:spPr>
        <p:txBody>
          <a:bodyPr wrap="square" rtlCol="0">
            <a:spAutoFit/>
          </a:bodyPr>
          <a:lstStyle/>
          <a:p>
            <a:pPr algn="ctr">
              <a:buNone/>
            </a:pPr>
            <a:r>
              <a:rPr lang="en-US" sz="2000" b="1" dirty="0" smtClean="0">
                <a:latin typeface="Times New Roman" pitchFamily="18" charset="0"/>
                <a:cs typeface="Times New Roman" pitchFamily="18" charset="0"/>
              </a:rPr>
              <a:t>Stakeholders experience and may be responsible for different aspects of quality in different contexts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Content Placeholder 3" descr="http://qurehealthcare.com/wp-content/uploads/graph.png"/>
          <p:cNvPicPr>
            <a:picLocks noGrp="1"/>
          </p:cNvPicPr>
          <p:nvPr>
            <p:ph sz="quarter" idx="1"/>
          </p:nvPr>
        </p:nvPicPr>
        <p:blipFill>
          <a:blip r:embed="rId3" cstate="print"/>
          <a:srcRect/>
          <a:stretch>
            <a:fillRect/>
          </a:stretch>
        </p:blipFill>
        <p:spPr>
          <a:xfrm>
            <a:off x="838200" y="1066800"/>
            <a:ext cx="7696200" cy="5334000"/>
          </a:xfrm>
          <a:ln w="28575">
            <a:solidFill>
              <a:schemeClr val="tx1"/>
            </a:solidFill>
          </a:ln>
        </p:spPr>
      </p:pic>
      <p:sp>
        <p:nvSpPr>
          <p:cNvPr id="10244" name="TextBox 4"/>
          <p:cNvSpPr txBox="1">
            <a:spLocks noChangeArrowheads="1"/>
          </p:cNvSpPr>
          <p:nvPr/>
        </p:nvSpPr>
        <p:spPr bwMode="auto">
          <a:xfrm>
            <a:off x="5029200" y="1600200"/>
            <a:ext cx="2667000" cy="369888"/>
          </a:xfrm>
          <a:prstGeom prst="rect">
            <a:avLst/>
          </a:prstGeom>
          <a:noFill/>
          <a:ln w="9525">
            <a:noFill/>
            <a:miter lim="800000"/>
            <a:headEnd/>
            <a:tailEnd/>
          </a:ln>
        </p:spPr>
        <p:txBody>
          <a:bodyPr>
            <a:spAutoFit/>
          </a:bodyPr>
          <a:lstStyle/>
          <a:p>
            <a:endParaRPr lang="ko-KR" altLang="ko-KR"/>
          </a:p>
        </p:txBody>
      </p:sp>
      <p:sp>
        <p:nvSpPr>
          <p:cNvPr id="7" name="TextBox 6"/>
          <p:cNvSpPr txBox="1"/>
          <p:nvPr/>
        </p:nvSpPr>
        <p:spPr>
          <a:xfrm>
            <a:off x="838200" y="1295400"/>
            <a:ext cx="7696200" cy="369332"/>
          </a:xfrm>
          <a:prstGeom prst="rect">
            <a:avLst/>
          </a:prstGeom>
          <a:noFill/>
        </p:spPr>
        <p:txBody>
          <a:bodyPr wrap="square" rtlCol="0">
            <a:spAutoFit/>
          </a:bodyPr>
          <a:lstStyle/>
          <a:p>
            <a:pPr algn="ctr">
              <a:buNone/>
            </a:pPr>
            <a:r>
              <a:rPr lang="en-US" b="1" dirty="0" smtClean="0"/>
              <a:t>What Is Quality:</a:t>
            </a:r>
            <a:endParaRPr lang="en-US" b="1" dirty="0"/>
          </a:p>
        </p:txBody>
      </p:sp>
      <p:sp>
        <p:nvSpPr>
          <p:cNvPr id="9" name="TextBox 8"/>
          <p:cNvSpPr txBox="1"/>
          <p:nvPr/>
        </p:nvSpPr>
        <p:spPr>
          <a:xfrm>
            <a:off x="1066800" y="228600"/>
            <a:ext cx="7315200" cy="369332"/>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838200" y="1143000"/>
            <a:ext cx="7391400" cy="91440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838200" y="381000"/>
            <a:ext cx="7696200" cy="461665"/>
          </a:xfrm>
          <a:prstGeom prst="rect">
            <a:avLst/>
          </a:prstGeom>
          <a:noFill/>
          <a:ln>
            <a:solidFill>
              <a:schemeClr val="tx1"/>
            </a:solidFill>
          </a:ln>
        </p:spPr>
        <p:txBody>
          <a:bodyPr wrap="square" rtlCol="0">
            <a:spAutoFit/>
          </a:bodyPr>
          <a:lstStyle/>
          <a:p>
            <a:pPr algn="ctr">
              <a:buNone/>
            </a:pPr>
            <a:r>
              <a:rPr lang="en-US" sz="2000" b="1" dirty="0" smtClean="0">
                <a:ln>
                  <a:solidFill>
                    <a:schemeClr val="bg1"/>
                  </a:solidFill>
                </a:ln>
                <a:latin typeface="Times New Roman" pitchFamily="18" charset="0"/>
                <a:cs typeface="Times New Roman" pitchFamily="18" charset="0"/>
              </a:rPr>
              <a:t>What is Quality: Improves Practice, Minimizes Variab</a:t>
            </a:r>
            <a:r>
              <a:rPr lang="en-US" sz="2400" b="1" dirty="0" smtClean="0">
                <a:ln>
                  <a:solidFill>
                    <a:schemeClr val="bg1"/>
                  </a:solidFill>
                </a:ln>
                <a:latin typeface="Times New Roman" pitchFamily="18" charset="0"/>
                <a:cs typeface="Times New Roman" pitchFamily="18" charset="0"/>
              </a:rPr>
              <a:t>ility</a:t>
            </a:r>
            <a:endParaRPr lang="en-US" sz="2400" b="1" dirty="0">
              <a:ln>
                <a:solidFill>
                  <a:schemeClr val="bg1"/>
                </a:solidFill>
              </a:ln>
              <a:latin typeface="Times New Roman" pitchFamily="18" charset="0"/>
              <a:cs typeface="Times New Roman" pitchFamily="18" charset="0"/>
            </a:endParaRPr>
          </a:p>
        </p:txBody>
      </p:sp>
      <p:sp>
        <p:nvSpPr>
          <p:cNvPr id="10245" name="TextBox 6"/>
          <p:cNvSpPr txBox="1">
            <a:spLocks noChangeArrowheads="1"/>
          </p:cNvSpPr>
          <p:nvPr/>
        </p:nvSpPr>
        <p:spPr bwMode="auto">
          <a:xfrm>
            <a:off x="2895600" y="1219200"/>
            <a:ext cx="2209800" cy="461963"/>
          </a:xfrm>
          <a:prstGeom prst="rect">
            <a:avLst/>
          </a:prstGeom>
          <a:noFill/>
          <a:ln w="9525">
            <a:noFill/>
            <a:miter lim="800000"/>
            <a:headEnd/>
            <a:tailEnd/>
          </a:ln>
        </p:spPr>
        <p:txBody>
          <a:bodyPr>
            <a:spAutoFit/>
          </a:bodyPr>
          <a:lstStyle/>
          <a:p>
            <a:pPr algn="ctr">
              <a:buFontTx/>
              <a:buNone/>
            </a:pPr>
            <a:r>
              <a:rPr lang="ko-KR" altLang="en-US" sz="2400" b="1" dirty="0">
                <a:latin typeface="Times New Roman" pitchFamily="18" charset="0"/>
                <a:cs typeface="Times New Roman" pitchFamily="18" charset="0"/>
              </a:rPr>
              <a:t>질 향상</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l_fi" descr="http://elsmar.com/pdf_files/Cpk.gif"/>
          <p:cNvPicPr>
            <a:picLocks noChangeAspect="1" noChangeArrowheads="1"/>
          </p:cNvPicPr>
          <p:nvPr/>
        </p:nvPicPr>
        <p:blipFill>
          <a:blip r:embed="rId3" cstate="print"/>
          <a:srcRect/>
          <a:stretch>
            <a:fillRect/>
          </a:stretch>
        </p:blipFill>
        <p:spPr bwMode="auto">
          <a:xfrm>
            <a:off x="1981200" y="1219200"/>
            <a:ext cx="5238750" cy="3810000"/>
          </a:xfrm>
          <a:prstGeom prst="rect">
            <a:avLst/>
          </a:prstGeom>
          <a:noFill/>
          <a:ln w="9525">
            <a:noFill/>
            <a:miter lim="800000"/>
            <a:headEnd/>
            <a:tailEnd/>
          </a:ln>
        </p:spPr>
      </p:pic>
      <p:sp>
        <p:nvSpPr>
          <p:cNvPr id="11267" name="TextBox 2"/>
          <p:cNvSpPr txBox="1">
            <a:spLocks noChangeArrowheads="1"/>
          </p:cNvSpPr>
          <p:nvPr/>
        </p:nvSpPr>
        <p:spPr bwMode="auto">
          <a:xfrm>
            <a:off x="1752600" y="5553075"/>
            <a:ext cx="2590800" cy="1200329"/>
          </a:xfrm>
          <a:prstGeom prst="rect">
            <a:avLst/>
          </a:prstGeom>
          <a:noFill/>
          <a:ln w="9525">
            <a:noFill/>
            <a:miter lim="800000"/>
            <a:headEnd/>
            <a:tailEnd/>
          </a:ln>
        </p:spPr>
        <p:txBody>
          <a:bodyPr>
            <a:spAutoFit/>
          </a:bodyPr>
          <a:lstStyle/>
          <a:p>
            <a:pPr algn="ctr">
              <a:buFontTx/>
              <a:buNone/>
            </a:pPr>
            <a:r>
              <a:rPr lang="en-US" b="1" dirty="0" smtClean="0"/>
              <a:t>Outcomes Is Moved into </a:t>
            </a:r>
            <a:r>
              <a:rPr lang="en-US" b="1" dirty="0"/>
              <a:t>Desired Range and </a:t>
            </a:r>
            <a:r>
              <a:rPr lang="en-US" b="1" dirty="0" smtClean="0"/>
              <a:t>Variability Minimized</a:t>
            </a:r>
            <a:endParaRPr lang="en-US" b="1" dirty="0"/>
          </a:p>
        </p:txBody>
      </p:sp>
      <p:sp>
        <p:nvSpPr>
          <p:cNvPr id="11268" name="TextBox 3"/>
          <p:cNvSpPr txBox="1">
            <a:spLocks noChangeArrowheads="1"/>
          </p:cNvSpPr>
          <p:nvPr/>
        </p:nvSpPr>
        <p:spPr bwMode="auto">
          <a:xfrm>
            <a:off x="4800600" y="5553075"/>
            <a:ext cx="2743200" cy="923925"/>
          </a:xfrm>
          <a:prstGeom prst="rect">
            <a:avLst/>
          </a:prstGeom>
          <a:noFill/>
          <a:ln w="9525">
            <a:noFill/>
            <a:miter lim="800000"/>
            <a:headEnd/>
            <a:tailEnd/>
          </a:ln>
        </p:spPr>
        <p:txBody>
          <a:bodyPr>
            <a:spAutoFit/>
          </a:bodyPr>
          <a:lstStyle/>
          <a:p>
            <a:pPr algn="ctr">
              <a:buFontTx/>
              <a:buNone/>
            </a:pPr>
            <a:r>
              <a:rPr lang="en-US" b="1" dirty="0"/>
              <a:t>Acceptable Variability; </a:t>
            </a:r>
            <a:r>
              <a:rPr lang="en-US" b="1" dirty="0" smtClean="0"/>
              <a:t>Outcomes Is Moved </a:t>
            </a:r>
            <a:r>
              <a:rPr lang="en-US" b="1" dirty="0"/>
              <a:t>into Desired </a:t>
            </a:r>
            <a:r>
              <a:rPr lang="en-US" b="1" dirty="0" smtClean="0"/>
              <a:t>Range </a:t>
            </a:r>
            <a:endParaRPr lang="en-US" b="1" dirty="0"/>
          </a:p>
        </p:txBody>
      </p:sp>
      <p:sp>
        <p:nvSpPr>
          <p:cNvPr id="11269" name="TextBox 4"/>
          <p:cNvSpPr txBox="1">
            <a:spLocks noChangeArrowheads="1"/>
          </p:cNvSpPr>
          <p:nvPr/>
        </p:nvSpPr>
        <p:spPr bwMode="auto">
          <a:xfrm>
            <a:off x="1828800" y="5040312"/>
            <a:ext cx="5562600" cy="369888"/>
          </a:xfrm>
          <a:prstGeom prst="rect">
            <a:avLst/>
          </a:prstGeom>
          <a:noFill/>
          <a:ln w="9525">
            <a:noFill/>
            <a:miter lim="800000"/>
            <a:headEnd/>
            <a:tailEnd/>
          </a:ln>
        </p:spPr>
        <p:txBody>
          <a:bodyPr>
            <a:spAutoFit/>
          </a:bodyPr>
          <a:lstStyle/>
          <a:p>
            <a:pPr algn="ctr">
              <a:buFontTx/>
              <a:buNone/>
            </a:pPr>
            <a:r>
              <a:rPr lang="en-US" b="1" dirty="0"/>
              <a:t>Quality Improvement:</a:t>
            </a:r>
          </a:p>
        </p:txBody>
      </p:sp>
      <p:sp>
        <p:nvSpPr>
          <p:cNvPr id="6" name="TextBox 5"/>
          <p:cNvSpPr txBox="1"/>
          <p:nvPr/>
        </p:nvSpPr>
        <p:spPr>
          <a:xfrm>
            <a:off x="533400" y="457200"/>
            <a:ext cx="7543800" cy="400110"/>
          </a:xfrm>
          <a:prstGeom prst="rect">
            <a:avLst/>
          </a:prstGeom>
          <a:noFill/>
          <a:ln>
            <a:solidFill>
              <a:schemeClr val="tx1"/>
            </a:solidFill>
          </a:ln>
        </p:spPr>
        <p:txBody>
          <a:bodyPr wrap="square" rtlCol="0">
            <a:spAutoFit/>
          </a:bodyPr>
          <a:lstStyle/>
          <a:p>
            <a:pPr algn="ctr">
              <a:buNone/>
            </a:pPr>
            <a:r>
              <a:rPr lang="en-US" sz="2000" b="1" dirty="0" smtClean="0">
                <a:latin typeface="Times New Roman" pitchFamily="18" charset="0"/>
                <a:cs typeface="Times New Roman" pitchFamily="18" charset="0"/>
              </a:rPr>
              <a:t>Improving quality animation</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1268"/>
                                        </p:tgtEl>
                                      </p:cBhvr>
                                    </p:animEffect>
                                    <p:animScale>
                                      <p:cBhvr>
                                        <p:cTn id="7" dur="250" autoRev="1" fill="hold"/>
                                        <p:tgtEl>
                                          <p:spTgt spid="1126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14400" y="228600"/>
            <a:ext cx="7772400" cy="685800"/>
          </a:xfrm>
          <a:ln w="28575">
            <a:solidFill>
              <a:schemeClr val="tx1"/>
            </a:solidFill>
          </a:ln>
        </p:spPr>
        <p:txBody>
          <a:bodyPr/>
          <a:lstStyle/>
          <a:p>
            <a:pPr algn="ctr" eaLnBrk="1" hangingPunct="1"/>
            <a:r>
              <a:rPr lang="en-US" altLang="ko-KR" sz="1800" b="1" dirty="0" smtClean="0">
                <a:latin typeface="Times New Roman" pitchFamily="18" charset="0"/>
                <a:ea typeface="굴림" pitchFamily="50" charset="-127"/>
                <a:cs typeface="Times New Roman" pitchFamily="18" charset="0"/>
              </a:rPr>
              <a:t>Quality Improvement Is a Process:  Common Representation of  Continuous Quality Improvement Process (PDCA)</a:t>
            </a:r>
          </a:p>
        </p:txBody>
      </p:sp>
      <p:pic>
        <p:nvPicPr>
          <p:cNvPr id="11267" name="il_fi" descr="http://images.huffingtonpost.com/2009-12-09-plandocheckact_colour.jpg"/>
          <p:cNvPicPr>
            <a:picLocks noGrp="1"/>
          </p:cNvPicPr>
          <p:nvPr>
            <p:ph sz="quarter" idx="1"/>
          </p:nvPr>
        </p:nvPicPr>
        <p:blipFill>
          <a:blip r:embed="rId3" cstate="print"/>
          <a:srcRect/>
          <a:stretch>
            <a:fillRect/>
          </a:stretch>
        </p:blipFill>
        <p:spPr>
          <a:xfrm>
            <a:off x="2133600" y="1676400"/>
            <a:ext cx="5105400" cy="4724400"/>
          </a:xfrm>
        </p:spPr>
      </p:pic>
      <p:sp>
        <p:nvSpPr>
          <p:cNvPr id="11268" name="TextBox 3"/>
          <p:cNvSpPr txBox="1">
            <a:spLocks noChangeArrowheads="1"/>
          </p:cNvSpPr>
          <p:nvPr/>
        </p:nvSpPr>
        <p:spPr bwMode="auto">
          <a:xfrm>
            <a:off x="5943600" y="1295400"/>
            <a:ext cx="2438400" cy="369888"/>
          </a:xfrm>
          <a:prstGeom prst="rect">
            <a:avLst/>
          </a:prstGeom>
          <a:noFill/>
          <a:ln w="9525">
            <a:noFill/>
            <a:miter lim="800000"/>
            <a:headEnd/>
            <a:tailEnd/>
          </a:ln>
        </p:spPr>
        <p:txBody>
          <a:bodyPr>
            <a:spAutoFit/>
          </a:bodyPr>
          <a:lstStyle/>
          <a:p>
            <a:pPr algn="ctr">
              <a:buFontTx/>
              <a:buNone/>
            </a:pPr>
            <a:r>
              <a:rPr lang="ko-KR" altLang="en-US" b="1" dirty="0"/>
              <a:t>욕구사정</a:t>
            </a:r>
            <a:endParaRPr lang="ko-KR" altLang="en-US" b="1" dirty="0">
              <a:ea typeface="굴림" pitchFamily="50" charset="-127"/>
            </a:endParaRPr>
          </a:p>
        </p:txBody>
      </p:sp>
      <p:cxnSp>
        <p:nvCxnSpPr>
          <p:cNvPr id="6" name="Straight Arrow Connector 5"/>
          <p:cNvCxnSpPr/>
          <p:nvPr/>
        </p:nvCxnSpPr>
        <p:spPr>
          <a:xfrm flipH="1">
            <a:off x="5638800" y="1447800"/>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0" name="TextBox 6"/>
          <p:cNvSpPr txBox="1">
            <a:spLocks noChangeArrowheads="1"/>
          </p:cNvSpPr>
          <p:nvPr/>
        </p:nvSpPr>
        <p:spPr bwMode="auto">
          <a:xfrm>
            <a:off x="1371600" y="1371600"/>
            <a:ext cx="990600" cy="369888"/>
          </a:xfrm>
          <a:prstGeom prst="rect">
            <a:avLst/>
          </a:prstGeom>
          <a:noFill/>
          <a:ln w="9525">
            <a:noFill/>
            <a:miter lim="800000"/>
            <a:headEnd/>
            <a:tailEnd/>
          </a:ln>
        </p:spPr>
        <p:txBody>
          <a:bodyPr wrap="square">
            <a:spAutoFit/>
          </a:bodyPr>
          <a:lstStyle/>
          <a:p>
            <a:pPr algn="ctr">
              <a:buFontTx/>
              <a:buNone/>
            </a:pPr>
            <a:r>
              <a:rPr lang="ko-KR" altLang="en-US" b="1" dirty="0"/>
              <a:t>질 향상</a:t>
            </a:r>
            <a:endParaRPr lang="ko-KR" altLang="en-US" b="1" dirty="0">
              <a:ea typeface="굴림" pitchFamily="50" charset="-127"/>
            </a:endParaRPr>
          </a:p>
        </p:txBody>
      </p:sp>
      <p:cxnSp>
        <p:nvCxnSpPr>
          <p:cNvPr id="9" name="Straight Arrow Connector 8"/>
          <p:cNvCxnSpPr/>
          <p:nvPr/>
        </p:nvCxnSpPr>
        <p:spPr>
          <a:xfrm flipV="1">
            <a:off x="2133600" y="9906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2" name="TextBox 9"/>
          <p:cNvSpPr txBox="1">
            <a:spLocks noChangeArrowheads="1"/>
          </p:cNvSpPr>
          <p:nvPr/>
        </p:nvSpPr>
        <p:spPr bwMode="auto">
          <a:xfrm>
            <a:off x="7086600" y="3048000"/>
            <a:ext cx="1981200" cy="369888"/>
          </a:xfrm>
          <a:prstGeom prst="rect">
            <a:avLst/>
          </a:prstGeom>
          <a:noFill/>
          <a:ln w="9525">
            <a:noFill/>
            <a:miter lim="800000"/>
            <a:headEnd/>
            <a:tailEnd/>
          </a:ln>
        </p:spPr>
        <p:txBody>
          <a:bodyPr>
            <a:spAutoFit/>
          </a:bodyPr>
          <a:lstStyle/>
          <a:p>
            <a:pPr>
              <a:buFontTx/>
              <a:buNone/>
            </a:pPr>
            <a:r>
              <a:rPr lang="ko-KR" altLang="en-US" b="1"/>
              <a:t>정신보건서비스</a:t>
            </a:r>
            <a:endParaRPr lang="ko-KR" altLang="en-US" b="1">
              <a:ea typeface="굴림" pitchFamily="50" charset="-127"/>
            </a:endParaRPr>
          </a:p>
        </p:txBody>
      </p:sp>
      <p:sp>
        <p:nvSpPr>
          <p:cNvPr id="11273" name="TextBox 12"/>
          <p:cNvSpPr txBox="1">
            <a:spLocks noChangeArrowheads="1"/>
          </p:cNvSpPr>
          <p:nvPr/>
        </p:nvSpPr>
        <p:spPr bwMode="auto">
          <a:xfrm>
            <a:off x="6934200" y="5181600"/>
            <a:ext cx="1981200" cy="369887"/>
          </a:xfrm>
          <a:prstGeom prst="rect">
            <a:avLst/>
          </a:prstGeom>
          <a:noFill/>
          <a:ln w="9525">
            <a:noFill/>
            <a:miter lim="800000"/>
            <a:headEnd/>
            <a:tailEnd/>
          </a:ln>
        </p:spPr>
        <p:txBody>
          <a:bodyPr wrap="square">
            <a:spAutoFit/>
          </a:bodyPr>
          <a:lstStyle/>
          <a:p>
            <a:pPr algn="ctr">
              <a:buFontTx/>
              <a:buNone/>
            </a:pPr>
            <a:r>
              <a:rPr lang="ko-KR" altLang="en-US" b="1" dirty="0"/>
              <a:t>시스템 모니터링</a:t>
            </a:r>
            <a:endParaRPr lang="ko-KR" altLang="en-US" b="1" dirty="0">
              <a:ea typeface="굴림" pitchFamily="50" charset="-127"/>
            </a:endParaRPr>
          </a:p>
        </p:txBody>
      </p:sp>
      <p:cxnSp>
        <p:nvCxnSpPr>
          <p:cNvPr id="15" name="Straight Arrow Connector 14"/>
          <p:cNvCxnSpPr/>
          <p:nvPr/>
        </p:nvCxnSpPr>
        <p:spPr>
          <a:xfrm flipH="1">
            <a:off x="6096000" y="5638800"/>
            <a:ext cx="10668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75" name="TextBox 16"/>
          <p:cNvSpPr txBox="1">
            <a:spLocks noChangeArrowheads="1"/>
          </p:cNvSpPr>
          <p:nvPr/>
        </p:nvSpPr>
        <p:spPr bwMode="auto">
          <a:xfrm>
            <a:off x="304800" y="3276600"/>
            <a:ext cx="762000" cy="369888"/>
          </a:xfrm>
          <a:prstGeom prst="rect">
            <a:avLst/>
          </a:prstGeom>
          <a:noFill/>
          <a:ln w="9525">
            <a:noFill/>
            <a:miter lim="800000"/>
            <a:headEnd/>
            <a:tailEnd/>
          </a:ln>
        </p:spPr>
        <p:txBody>
          <a:bodyPr wrap="square">
            <a:spAutoFit/>
          </a:bodyPr>
          <a:lstStyle/>
          <a:p>
            <a:pPr algn="ctr">
              <a:buFontTx/>
              <a:buNone/>
            </a:pPr>
            <a:r>
              <a:rPr lang="ko-KR" altLang="en-US" b="1" dirty="0"/>
              <a:t>정책</a:t>
            </a:r>
            <a:endParaRPr lang="ko-KR" altLang="en-US" b="1" dirty="0">
              <a:ea typeface="굴림" pitchFamily="50" charset="-127"/>
            </a:endParaRPr>
          </a:p>
        </p:txBody>
      </p:sp>
      <p:sp>
        <p:nvSpPr>
          <p:cNvPr id="11276" name="TextBox 18"/>
          <p:cNvSpPr txBox="1">
            <a:spLocks noChangeArrowheads="1"/>
          </p:cNvSpPr>
          <p:nvPr/>
        </p:nvSpPr>
        <p:spPr bwMode="auto">
          <a:xfrm>
            <a:off x="304800" y="3733800"/>
            <a:ext cx="762000" cy="369888"/>
          </a:xfrm>
          <a:prstGeom prst="rect">
            <a:avLst/>
          </a:prstGeom>
          <a:noFill/>
          <a:ln w="9525">
            <a:noFill/>
            <a:miter lim="800000"/>
            <a:headEnd/>
            <a:tailEnd/>
          </a:ln>
        </p:spPr>
        <p:txBody>
          <a:bodyPr wrap="square">
            <a:spAutoFit/>
          </a:bodyPr>
          <a:lstStyle/>
          <a:p>
            <a:pPr algn="ctr">
              <a:buFontTx/>
              <a:buNone/>
            </a:pPr>
            <a:r>
              <a:rPr lang="ko-KR" altLang="en-US" b="1" dirty="0"/>
              <a:t>지침</a:t>
            </a:r>
            <a:endParaRPr lang="ko-KR" altLang="en-US" b="1" dirty="0">
              <a:ea typeface="굴림" pitchFamily="50" charset="-127"/>
            </a:endParaRPr>
          </a:p>
        </p:txBody>
      </p:sp>
      <p:sp>
        <p:nvSpPr>
          <p:cNvPr id="11277" name="TextBox 19"/>
          <p:cNvSpPr txBox="1">
            <a:spLocks noChangeArrowheads="1"/>
          </p:cNvSpPr>
          <p:nvPr/>
        </p:nvSpPr>
        <p:spPr bwMode="auto">
          <a:xfrm>
            <a:off x="5638800" y="5791200"/>
            <a:ext cx="2590800" cy="369888"/>
          </a:xfrm>
          <a:prstGeom prst="rect">
            <a:avLst/>
          </a:prstGeom>
          <a:noFill/>
          <a:ln w="9525">
            <a:noFill/>
            <a:miter lim="800000"/>
            <a:headEnd/>
            <a:tailEnd/>
          </a:ln>
        </p:spPr>
        <p:txBody>
          <a:bodyPr>
            <a:spAutoFit/>
          </a:bodyPr>
          <a:lstStyle/>
          <a:p>
            <a:pPr>
              <a:buFontTx/>
              <a:buNone/>
            </a:pPr>
            <a:r>
              <a:rPr lang="ko-KR" altLang="en-US" b="1"/>
              <a:t>욕구충족</a:t>
            </a:r>
            <a:endParaRPr lang="ko-KR" altLang="en-US" b="1">
              <a:ea typeface="굴림" pitchFamily="50" charset="-127"/>
            </a:endParaRPr>
          </a:p>
        </p:txBody>
      </p:sp>
      <p:sp>
        <p:nvSpPr>
          <p:cNvPr id="11278" name="TextBox 23"/>
          <p:cNvSpPr txBox="1">
            <a:spLocks noChangeArrowheads="1"/>
          </p:cNvSpPr>
          <p:nvPr/>
        </p:nvSpPr>
        <p:spPr bwMode="auto">
          <a:xfrm>
            <a:off x="6400800" y="6172200"/>
            <a:ext cx="1371600" cy="369888"/>
          </a:xfrm>
          <a:prstGeom prst="rect">
            <a:avLst/>
          </a:prstGeom>
          <a:noFill/>
          <a:ln w="9525">
            <a:noFill/>
            <a:miter lim="800000"/>
            <a:headEnd/>
            <a:tailEnd/>
          </a:ln>
        </p:spPr>
        <p:txBody>
          <a:bodyPr>
            <a:spAutoFit/>
          </a:bodyPr>
          <a:lstStyle/>
          <a:p>
            <a:pPr>
              <a:buFontTx/>
              <a:buNone/>
            </a:pPr>
            <a:r>
              <a:rPr lang="ko-KR" altLang="en-US" b="1"/>
              <a:t>성과</a:t>
            </a:r>
            <a:endParaRPr lang="ko-KR" altLang="en-US" b="1">
              <a:ea typeface="굴림" pitchFamily="50" charset="-127"/>
            </a:endParaRPr>
          </a:p>
        </p:txBody>
      </p:sp>
      <p:cxnSp>
        <p:nvCxnSpPr>
          <p:cNvPr id="28" name="Straight Arrow Connector 27"/>
          <p:cNvCxnSpPr/>
          <p:nvPr/>
        </p:nvCxnSpPr>
        <p:spPr>
          <a:xfrm>
            <a:off x="7543800" y="55626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838200" y="3657600"/>
            <a:ext cx="990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81" name="TextBox 32"/>
          <p:cNvSpPr txBox="1">
            <a:spLocks noChangeArrowheads="1"/>
          </p:cNvSpPr>
          <p:nvPr/>
        </p:nvSpPr>
        <p:spPr bwMode="auto">
          <a:xfrm>
            <a:off x="6629400" y="1752600"/>
            <a:ext cx="2057400" cy="369332"/>
          </a:xfrm>
          <a:prstGeom prst="rect">
            <a:avLst/>
          </a:prstGeom>
          <a:noFill/>
          <a:ln w="9525">
            <a:noFill/>
            <a:miter lim="800000"/>
            <a:headEnd/>
            <a:tailEnd/>
          </a:ln>
        </p:spPr>
        <p:txBody>
          <a:bodyPr wrap="square">
            <a:spAutoFit/>
          </a:bodyPr>
          <a:lstStyle/>
          <a:p>
            <a:pPr algn="ctr">
              <a:buFontTx/>
              <a:buNone/>
            </a:pPr>
            <a:r>
              <a:rPr lang="ko-KR" altLang="en-US" b="1" dirty="0"/>
              <a:t>이용 </a:t>
            </a:r>
            <a:r>
              <a:rPr lang="ko-KR" altLang="en-US" b="1" dirty="0" smtClean="0"/>
              <a:t>가능한 자</a:t>
            </a:r>
            <a:r>
              <a:rPr lang="ko-KR" altLang="en-US" b="1" dirty="0"/>
              <a:t>원</a:t>
            </a:r>
            <a:r>
              <a:rPr lang="ko-KR" altLang="en-US" b="1" dirty="0" smtClean="0"/>
              <a:t> </a:t>
            </a:r>
            <a:endParaRPr lang="ko-KR" altLang="en-US" b="1" dirty="0">
              <a:ea typeface="굴림" pitchFamily="50" charset="-127"/>
            </a:endParaRPr>
          </a:p>
        </p:txBody>
      </p:sp>
      <p:cxnSp>
        <p:nvCxnSpPr>
          <p:cNvPr id="35" name="Straight Arrow Connector 34"/>
          <p:cNvCxnSpPr>
            <a:stCxn id="11272" idx="1"/>
          </p:cNvCxnSpPr>
          <p:nvPr/>
        </p:nvCxnSpPr>
        <p:spPr>
          <a:xfrm flipH="1">
            <a:off x="6553200" y="3232150"/>
            <a:ext cx="533400" cy="4445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5791200" y="1981200"/>
            <a:ext cx="838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84" name="TextBox 40"/>
          <p:cNvSpPr txBox="1">
            <a:spLocks noChangeArrowheads="1"/>
          </p:cNvSpPr>
          <p:nvPr/>
        </p:nvSpPr>
        <p:spPr bwMode="auto">
          <a:xfrm>
            <a:off x="6019800" y="914400"/>
            <a:ext cx="1752600" cy="369887"/>
          </a:xfrm>
          <a:prstGeom prst="rect">
            <a:avLst/>
          </a:prstGeom>
          <a:noFill/>
          <a:ln w="9525">
            <a:noFill/>
            <a:miter lim="800000"/>
            <a:headEnd/>
            <a:tailEnd/>
          </a:ln>
        </p:spPr>
        <p:txBody>
          <a:bodyPr wrap="square">
            <a:spAutoFit/>
          </a:bodyPr>
          <a:lstStyle/>
          <a:p>
            <a:pPr algn="ctr">
              <a:buFontTx/>
              <a:buNone/>
            </a:pPr>
            <a:r>
              <a:rPr lang="ko-KR" altLang="en-US" b="1" dirty="0"/>
              <a:t>소비자</a:t>
            </a:r>
            <a:r>
              <a:rPr lang="en-US" altLang="ko-KR" b="1" dirty="0"/>
              <a:t>/</a:t>
            </a:r>
            <a:r>
              <a:rPr lang="ko-KR" altLang="en-US" b="1" dirty="0"/>
              <a:t>환자</a:t>
            </a:r>
            <a:endParaRPr lang="ko-KR" altLang="en-US" b="1" dirty="0">
              <a:ea typeface="굴림" pitchFamily="50" charset="-127"/>
            </a:endParaRPr>
          </a:p>
        </p:txBody>
      </p:sp>
      <p:cxnSp>
        <p:nvCxnSpPr>
          <p:cNvPr id="43" name="Straight Arrow Connector 42"/>
          <p:cNvCxnSpPr/>
          <p:nvPr/>
        </p:nvCxnSpPr>
        <p:spPr>
          <a:xfrm flipH="1">
            <a:off x="5334000" y="1219200"/>
            <a:ext cx="8382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286" name="Rectangle 47"/>
          <p:cNvSpPr>
            <a:spLocks noChangeArrowheads="1"/>
          </p:cNvSpPr>
          <p:nvPr/>
        </p:nvSpPr>
        <p:spPr bwMode="auto">
          <a:xfrm>
            <a:off x="838200" y="1905000"/>
            <a:ext cx="1408113" cy="369888"/>
          </a:xfrm>
          <a:prstGeom prst="rect">
            <a:avLst/>
          </a:prstGeom>
          <a:noFill/>
          <a:ln w="9525">
            <a:noFill/>
            <a:miter lim="800000"/>
            <a:headEnd/>
            <a:tailEnd/>
          </a:ln>
        </p:spPr>
        <p:txBody>
          <a:bodyPr wrap="none">
            <a:spAutoFit/>
          </a:bodyPr>
          <a:lstStyle/>
          <a:p>
            <a:pPr>
              <a:buFontTx/>
              <a:buNone/>
            </a:pPr>
            <a:r>
              <a:rPr lang="ko-KR" altLang="en-US" b="1" dirty="0"/>
              <a:t>현실적 목표</a:t>
            </a:r>
            <a:endParaRPr lang="ko-KR" altLang="en-US" b="1" dirty="0">
              <a:ea typeface="굴림" pitchFamily="50" charset="-127"/>
            </a:endParaRPr>
          </a:p>
        </p:txBody>
      </p:sp>
      <p:cxnSp>
        <p:nvCxnSpPr>
          <p:cNvPr id="52" name="Straight Arrow Connector 51"/>
          <p:cNvCxnSpPr/>
          <p:nvPr/>
        </p:nvCxnSpPr>
        <p:spPr>
          <a:xfrm>
            <a:off x="2438400" y="2057400"/>
            <a:ext cx="1066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sz="quarter" idx="1"/>
          </p:nvPr>
        </p:nvSpPr>
        <p:spPr>
          <a:xfrm>
            <a:off x="304800" y="2057400"/>
            <a:ext cx="8305800" cy="1828800"/>
          </a:xfrm>
        </p:spPr>
        <p:txBody>
          <a:bodyPr/>
          <a:lstStyle/>
          <a:p>
            <a:pPr eaLnBrk="1" hangingPunct="1">
              <a:buFont typeface="Wingdings 2" pitchFamily="18" charset="2"/>
              <a:buNone/>
            </a:pPr>
            <a:r>
              <a:rPr lang="en-US" altLang="ko-KR" sz="3200" b="1" i="1" dirty="0" smtClean="0">
                <a:ea typeface="굴림" pitchFamily="50" charset="-127"/>
              </a:rPr>
              <a:t>To be effective, a vision needs “a detailed plan so that…[it] can be implemented in a systematic and well-coordinated way.”</a:t>
            </a:r>
          </a:p>
          <a:p>
            <a:pPr eaLnBrk="1" hangingPunct="1">
              <a:buFont typeface="Wingdings 2" pitchFamily="18" charset="2"/>
              <a:buNone/>
            </a:pPr>
            <a:endParaRPr lang="en-US" altLang="ko-KR" sz="3200" dirty="0" smtClean="0">
              <a:ea typeface="굴림" pitchFamily="50" charset="-127"/>
            </a:endParaRPr>
          </a:p>
        </p:txBody>
      </p:sp>
      <p:sp>
        <p:nvSpPr>
          <p:cNvPr id="12291" name="TextBox 2"/>
          <p:cNvSpPr txBox="1">
            <a:spLocks noChangeArrowheads="1"/>
          </p:cNvSpPr>
          <p:nvPr/>
        </p:nvSpPr>
        <p:spPr bwMode="auto">
          <a:xfrm>
            <a:off x="685800" y="5181600"/>
            <a:ext cx="8001000" cy="584200"/>
          </a:xfrm>
          <a:prstGeom prst="rect">
            <a:avLst/>
          </a:prstGeom>
          <a:noFill/>
          <a:ln w="9525">
            <a:noFill/>
            <a:miter lim="800000"/>
            <a:headEnd/>
            <a:tailEnd/>
          </a:ln>
        </p:spPr>
        <p:txBody>
          <a:bodyPr>
            <a:spAutoFit/>
          </a:bodyPr>
          <a:lstStyle/>
          <a:p>
            <a:pPr>
              <a:buFontTx/>
              <a:buNone/>
            </a:pPr>
            <a:endParaRPr lang="ko-KR" altLang="ko-KR" sz="3200"/>
          </a:p>
        </p:txBody>
      </p:sp>
      <p:sp>
        <p:nvSpPr>
          <p:cNvPr id="12292" name="TextBox 3"/>
          <p:cNvSpPr txBox="1">
            <a:spLocks noChangeArrowheads="1"/>
          </p:cNvSpPr>
          <p:nvPr/>
        </p:nvSpPr>
        <p:spPr bwMode="auto">
          <a:xfrm>
            <a:off x="762000" y="685800"/>
            <a:ext cx="7162800" cy="769938"/>
          </a:xfrm>
          <a:prstGeom prst="rect">
            <a:avLst/>
          </a:prstGeom>
          <a:noFill/>
          <a:ln w="28575">
            <a:solidFill>
              <a:schemeClr val="tx1"/>
            </a:solidFill>
            <a:miter lim="800000"/>
            <a:headEnd/>
            <a:tailEnd/>
          </a:ln>
        </p:spPr>
        <p:txBody>
          <a:bodyPr>
            <a:spAutoFit/>
          </a:bodyPr>
          <a:lstStyle/>
          <a:p>
            <a:pPr algn="ctr">
              <a:buFontTx/>
              <a:buNone/>
            </a:pPr>
            <a:r>
              <a:rPr lang="en-US" altLang="ko-KR" sz="2200" b="1" dirty="0">
                <a:latin typeface="Times New Roman" pitchFamily="18" charset="0"/>
                <a:ea typeface="굴림" pitchFamily="50" charset="-127"/>
                <a:cs typeface="Times New Roman" pitchFamily="18" charset="0"/>
              </a:rPr>
              <a:t>The Importance of Planning to Quality Improvement </a:t>
            </a:r>
            <a:r>
              <a:rPr lang="en-US" altLang="ko-KR" sz="2200" b="1" dirty="0" smtClean="0">
                <a:latin typeface="Times New Roman" pitchFamily="18" charset="0"/>
                <a:ea typeface="굴림" pitchFamily="50" charset="-127"/>
                <a:cs typeface="Times New Roman" pitchFamily="18" charset="0"/>
              </a:rPr>
              <a:t>according to </a:t>
            </a:r>
            <a:r>
              <a:rPr lang="en-US" altLang="ko-KR" sz="2200" b="1" dirty="0">
                <a:latin typeface="Times New Roman" pitchFamily="18" charset="0"/>
                <a:ea typeface="굴림" pitchFamily="50" charset="-127"/>
                <a:cs typeface="Times New Roman" pitchFamily="18" charset="0"/>
              </a:rPr>
              <a:t>the World Health </a:t>
            </a:r>
            <a:r>
              <a:rPr lang="en-US" altLang="ko-KR" sz="2200" b="1" dirty="0" smtClean="0">
                <a:latin typeface="Times New Roman" pitchFamily="18" charset="0"/>
                <a:ea typeface="굴림" pitchFamily="50" charset="-127"/>
                <a:cs typeface="Times New Roman" pitchFamily="18" charset="0"/>
              </a:rPr>
              <a:t>Organization</a:t>
            </a:r>
            <a:endParaRPr lang="en-US" altLang="ko-KR" sz="2200" b="1" dirty="0">
              <a:latin typeface="Times New Roman" pitchFamily="18" charset="0"/>
              <a:ea typeface="굴림" pitchFamily="50" charset="-127"/>
              <a:cs typeface="Times New Roman" pitchFamily="18" charset="0"/>
            </a:endParaRPr>
          </a:p>
        </p:txBody>
      </p:sp>
      <p:pic>
        <p:nvPicPr>
          <p:cNvPr id="5" name="Picture 6"/>
          <p:cNvPicPr>
            <a:picLocks noChangeAspect="1" noChangeArrowheads="1"/>
          </p:cNvPicPr>
          <p:nvPr/>
        </p:nvPicPr>
        <p:blipFill>
          <a:blip r:embed="rId3" cstate="print"/>
          <a:srcRect/>
          <a:stretch>
            <a:fillRect/>
          </a:stretch>
        </p:blipFill>
        <p:spPr bwMode="auto">
          <a:xfrm>
            <a:off x="457200" y="5562600"/>
            <a:ext cx="8686800" cy="7913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presentermedia.com/files/animsp/00002000/2199/darts_hit_target_md_wm.gif"/>
          <p:cNvPicPr>
            <a:picLocks noChangeAspect="1" noChangeArrowheads="1" noCrop="1"/>
          </p:cNvPicPr>
          <p:nvPr/>
        </p:nvPicPr>
        <p:blipFill>
          <a:blip r:embed="rId3" cstate="print"/>
          <a:srcRect/>
          <a:stretch>
            <a:fillRect/>
          </a:stretch>
        </p:blipFill>
        <p:spPr bwMode="auto">
          <a:xfrm>
            <a:off x="2590800" y="762000"/>
            <a:ext cx="5562600" cy="5662613"/>
          </a:xfrm>
          <a:prstGeom prst="rect">
            <a:avLst/>
          </a:prstGeom>
          <a:noFill/>
          <a:ln w="9525">
            <a:noFill/>
            <a:miter lim="800000"/>
            <a:headEnd/>
            <a:tailEnd/>
          </a:ln>
        </p:spPr>
      </p:pic>
      <p:sp>
        <p:nvSpPr>
          <p:cNvPr id="12291" name="TextBox 2"/>
          <p:cNvSpPr txBox="1">
            <a:spLocks noChangeArrowheads="1"/>
          </p:cNvSpPr>
          <p:nvPr/>
        </p:nvSpPr>
        <p:spPr bwMode="auto">
          <a:xfrm>
            <a:off x="990600" y="762000"/>
            <a:ext cx="7162800" cy="1015663"/>
          </a:xfrm>
          <a:prstGeom prst="rect">
            <a:avLst/>
          </a:prstGeom>
          <a:noFill/>
          <a:ln w="9525">
            <a:solidFill>
              <a:schemeClr val="tx1"/>
            </a:solidFill>
            <a:miter lim="800000"/>
            <a:headEnd/>
            <a:tailEnd/>
          </a:ln>
        </p:spPr>
        <p:txBody>
          <a:bodyPr>
            <a:spAutoFit/>
          </a:bodyPr>
          <a:lstStyle/>
          <a:p>
            <a:pPr algn="ctr">
              <a:buFontTx/>
              <a:buNone/>
            </a:pPr>
            <a:r>
              <a:rPr lang="en-US" sz="2000" b="1" dirty="0" smtClean="0">
                <a:latin typeface="Times New Roman" pitchFamily="18" charset="0"/>
                <a:cs typeface="Times New Roman" pitchFamily="18" charset="0"/>
              </a:rPr>
              <a:t>“PLAN:” Quality improvement </a:t>
            </a:r>
            <a:r>
              <a:rPr lang="en-US" sz="2000" b="1" dirty="0">
                <a:latin typeface="Times New Roman" pitchFamily="18" charset="0"/>
                <a:cs typeface="Times New Roman" pitchFamily="18" charset="0"/>
              </a:rPr>
              <a:t>p</a:t>
            </a:r>
            <a:r>
              <a:rPr lang="en-US" sz="2000" b="1" dirty="0" smtClean="0">
                <a:latin typeface="Times New Roman" pitchFamily="18" charset="0"/>
                <a:cs typeface="Times New Roman" pitchFamily="18" charset="0"/>
              </a:rPr>
              <a:t>rovides </a:t>
            </a:r>
            <a:r>
              <a:rPr lang="en-US" sz="2000" b="1" dirty="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arrows,  A </a:t>
            </a:r>
            <a:r>
              <a:rPr lang="en-US" sz="2000" b="1" dirty="0">
                <a:latin typeface="Times New Roman" pitchFamily="18" charset="0"/>
                <a:cs typeface="Times New Roman" pitchFamily="18" charset="0"/>
              </a:rPr>
              <a:t>h</a:t>
            </a:r>
            <a:r>
              <a:rPr lang="en-US" sz="2000" b="1" dirty="0" smtClean="0">
                <a:latin typeface="Times New Roman" pitchFamily="18" charset="0"/>
                <a:cs typeface="Times New Roman" pitchFamily="18" charset="0"/>
              </a:rPr>
              <a:t>igh </a:t>
            </a:r>
            <a:r>
              <a:rPr lang="en-US" sz="2000" b="1" dirty="0">
                <a:latin typeface="Times New Roman" pitchFamily="18" charset="0"/>
                <a:cs typeface="Times New Roman" pitchFamily="18" charset="0"/>
              </a:rPr>
              <a:t>q</a:t>
            </a:r>
            <a:r>
              <a:rPr lang="en-US" sz="2000" b="1" dirty="0" smtClean="0">
                <a:latin typeface="Times New Roman" pitchFamily="18" charset="0"/>
                <a:cs typeface="Times New Roman" pitchFamily="18" charset="0"/>
              </a:rPr>
              <a:t>uality </a:t>
            </a:r>
            <a:r>
              <a:rPr lang="en-US" sz="2000" b="1" dirty="0">
                <a:latin typeface="Times New Roman" pitchFamily="18" charset="0"/>
                <a:cs typeface="Times New Roman" pitchFamily="18" charset="0"/>
              </a:rPr>
              <a:t>p</a:t>
            </a:r>
            <a:r>
              <a:rPr lang="en-US" sz="2000" b="1" dirty="0" smtClean="0">
                <a:latin typeface="Times New Roman" pitchFamily="18" charset="0"/>
                <a:cs typeface="Times New Roman" pitchFamily="18" charset="0"/>
              </a:rPr>
              <a:t>lan </a:t>
            </a:r>
            <a:r>
              <a:rPr lang="en-US" sz="2000" b="1" dirty="0">
                <a:latin typeface="Times New Roman" pitchFamily="18" charset="0"/>
                <a:cs typeface="Times New Roman" pitchFamily="18" charset="0"/>
              </a:rPr>
              <a:t>p</a:t>
            </a:r>
            <a:r>
              <a:rPr lang="en-US" sz="2000" b="1" dirty="0" smtClean="0">
                <a:latin typeface="Times New Roman" pitchFamily="18" charset="0"/>
                <a:cs typeface="Times New Roman" pitchFamily="18" charset="0"/>
              </a:rPr>
              <a:t>rovides </a:t>
            </a:r>
            <a:r>
              <a:rPr lang="en-US" sz="2000" b="1" dirty="0">
                <a:latin typeface="Times New Roman" pitchFamily="18" charset="0"/>
                <a:cs typeface="Times New Roman" pitchFamily="18" charset="0"/>
              </a:rPr>
              <a:t>the </a:t>
            </a:r>
            <a:r>
              <a:rPr lang="en-US" sz="2000" b="1" dirty="0" smtClean="0">
                <a:latin typeface="Times New Roman" pitchFamily="18" charset="0"/>
                <a:cs typeface="Times New Roman" pitchFamily="18" charset="0"/>
              </a:rPr>
              <a:t>target; Several arrows indicate different quality improvement practices for different contexts</a:t>
            </a:r>
            <a:endParaRPr lang="en-US" sz="2000" b="1" dirty="0">
              <a:latin typeface="Times New Roman" pitchFamily="18" charset="0"/>
              <a:cs typeface="Times New Roman" pitchFamily="18" charset="0"/>
            </a:endParaRPr>
          </a:p>
        </p:txBody>
      </p:sp>
      <p:sp>
        <p:nvSpPr>
          <p:cNvPr id="4" name="Rectangle 3"/>
          <p:cNvSpPr/>
          <p:nvPr/>
        </p:nvSpPr>
        <p:spPr>
          <a:xfrm>
            <a:off x="3352800" y="5105400"/>
            <a:ext cx="46482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5098</TotalTime>
  <Words>1433</Words>
  <Application>Microsoft Office PowerPoint</Application>
  <PresentationFormat>On-screen Show (4:3)</PresentationFormat>
  <Paragraphs>157</Paragraphs>
  <Slides>23</Slides>
  <Notes>23</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Equity</vt:lpstr>
      <vt:lpstr>Acrobat Document</vt:lpstr>
      <vt:lpstr>Slide 1</vt:lpstr>
      <vt:lpstr>World Health Organization Planning Guidance Package –  A useful introduction to mental health planning</vt:lpstr>
      <vt:lpstr>Slide 3</vt:lpstr>
      <vt:lpstr>Slide 4</vt:lpstr>
      <vt:lpstr>Slide 5</vt:lpstr>
      <vt:lpstr>Slide 6</vt:lpstr>
      <vt:lpstr>Quality Improvement Is a Process:  Common Representation of  Continuous Quality Improvement Process (PDCA)</vt:lpstr>
      <vt:lpstr>Slide 8</vt:lpstr>
      <vt:lpstr>Slide 9</vt:lpstr>
      <vt:lpstr>Mental Health System Planning:  Like Putting Puzzle Pieces Together</vt:lpstr>
      <vt:lpstr>                               Planning Begins with System Participants (Stakeholders) Identifying Goals and Values</vt:lpstr>
      <vt:lpstr>Quality Begins and Ends with Consumer: Example of a Functional Level Scale For Needs Assessment</vt:lpstr>
      <vt:lpstr>Another Example of  a Functional Level Scale For Needs Assessment:  Global Assessment of Functioning Scale</vt:lpstr>
      <vt:lpstr>Example of Instrument for Translating  Functional Levels into Service Needs - 서비스 계획 및 평가 조사</vt:lpstr>
      <vt:lpstr>Slide 15</vt:lpstr>
      <vt:lpstr>An Example of an Instrument for Measuring Services and Unit Costs</vt:lpstr>
      <vt:lpstr>Monitoring Transitions Between States: Particularly Useful Way to Measure Outcomes for Planning - 성과</vt:lpstr>
      <vt:lpstr>Computer Simulation Makes It Possible to Project Service Utilization, Outcomes, Service and System Costs Over Time </vt:lpstr>
      <vt:lpstr>Slide 19</vt:lpstr>
      <vt:lpstr>“CHECK:”  Monitoring System Performance – “Vital for Improving…”</vt:lpstr>
      <vt:lpstr>Comparing Observed (“DO”) to Planned Results Starts the PDCA Quality Improvement Cycle Again    시스템 모니터링 : 욕구충족</vt:lpstr>
      <vt:lpstr>Slide 22</vt:lpstr>
      <vt:lpstr>Examples of  Plan Results Produced by Simulation</vt:lpstr>
    </vt:vector>
  </TitlesOfParts>
  <Company>Human Services Research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model can be used for</dc:title>
  <dc:creator>cseaman</dc:creator>
  <cp:lastModifiedBy>sleff</cp:lastModifiedBy>
  <cp:revision>270</cp:revision>
  <dcterms:created xsi:type="dcterms:W3CDTF">2004-05-07T19:50:19Z</dcterms:created>
  <dcterms:modified xsi:type="dcterms:W3CDTF">2012-11-08T16:56:05Z</dcterms:modified>
</cp:coreProperties>
</file>