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3.xml" ContentType="application/vnd.openxmlformats-officedocument.themeOverride+xml"/>
  <Override PartName="/ppt/charts/chart3.xml" ContentType="application/vnd.openxmlformats-officedocument.drawingml.chart+xml"/>
  <Override PartName="/ppt/theme/themeOverride4.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5.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theme/themeOverride6.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theme/themeOverride7.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7.xml" ContentType="application/vnd.openxmlformats-officedocument.drawingml.chart+xml"/>
  <Override PartName="/ppt/theme/themeOverride8.xml" ContentType="application/vnd.openxmlformats-officedocument.themeOverride+xml"/>
  <Override PartName="/ppt/charts/chart8.xml" ContentType="application/vnd.openxmlformats-officedocument.drawingml.chart+xml"/>
  <Override PartName="/ppt/theme/themeOverride9.xml" ContentType="application/vnd.openxmlformats-officedocument.themeOverr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 id="2147484351" r:id="rId2"/>
    <p:sldMasterId id="2147484363" r:id="rId3"/>
    <p:sldMasterId id="2147484375" r:id="rId4"/>
  </p:sldMasterIdLst>
  <p:notesMasterIdLst>
    <p:notesMasterId r:id="rId55"/>
  </p:notesMasterIdLst>
  <p:handoutMasterIdLst>
    <p:handoutMasterId r:id="rId56"/>
  </p:handoutMasterIdLst>
  <p:sldIdLst>
    <p:sldId id="367" r:id="rId5"/>
    <p:sldId id="441" r:id="rId6"/>
    <p:sldId id="443" r:id="rId7"/>
    <p:sldId id="430" r:id="rId8"/>
    <p:sldId id="431" r:id="rId9"/>
    <p:sldId id="432" r:id="rId10"/>
    <p:sldId id="433" r:id="rId11"/>
    <p:sldId id="434" r:id="rId12"/>
    <p:sldId id="435" r:id="rId13"/>
    <p:sldId id="436" r:id="rId14"/>
    <p:sldId id="437" r:id="rId15"/>
    <p:sldId id="438" r:id="rId16"/>
    <p:sldId id="439" r:id="rId17"/>
    <p:sldId id="440" r:id="rId18"/>
    <p:sldId id="332" r:id="rId19"/>
    <p:sldId id="411" r:id="rId20"/>
    <p:sldId id="412" r:id="rId21"/>
    <p:sldId id="413" r:id="rId22"/>
    <p:sldId id="414" r:id="rId23"/>
    <p:sldId id="415" r:id="rId24"/>
    <p:sldId id="416" r:id="rId25"/>
    <p:sldId id="417" r:id="rId26"/>
    <p:sldId id="418" r:id="rId27"/>
    <p:sldId id="419" r:id="rId28"/>
    <p:sldId id="420" r:id="rId29"/>
    <p:sldId id="421" r:id="rId30"/>
    <p:sldId id="422" r:id="rId31"/>
    <p:sldId id="423" r:id="rId32"/>
    <p:sldId id="424" r:id="rId33"/>
    <p:sldId id="425" r:id="rId34"/>
    <p:sldId id="426" r:id="rId35"/>
    <p:sldId id="399" r:id="rId36"/>
    <p:sldId id="404" r:id="rId37"/>
    <p:sldId id="385" r:id="rId38"/>
    <p:sldId id="386" r:id="rId39"/>
    <p:sldId id="387" r:id="rId40"/>
    <p:sldId id="388" r:id="rId41"/>
    <p:sldId id="389" r:id="rId42"/>
    <p:sldId id="390" r:id="rId43"/>
    <p:sldId id="391" r:id="rId44"/>
    <p:sldId id="444" r:id="rId45"/>
    <p:sldId id="392" r:id="rId46"/>
    <p:sldId id="393" r:id="rId47"/>
    <p:sldId id="394" r:id="rId48"/>
    <p:sldId id="395" r:id="rId49"/>
    <p:sldId id="396" r:id="rId50"/>
    <p:sldId id="445" r:id="rId51"/>
    <p:sldId id="397" r:id="rId52"/>
    <p:sldId id="401" r:id="rId53"/>
    <p:sldId id="442" r:id="rId54"/>
  </p:sldIdLst>
  <p:sldSz cx="9144000" cy="6858000" type="screen4x3"/>
  <p:notesSz cx="7099300" cy="9398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60">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0B89"/>
    <a:srgbClr val="CC3300"/>
    <a:srgbClr val="578F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7603" autoAdjust="0"/>
    <p:restoredTop sz="84889" autoAdjust="0"/>
  </p:normalViewPr>
  <p:slideViewPr>
    <p:cSldViewPr>
      <p:cViewPr>
        <p:scale>
          <a:sx n="84" d="100"/>
          <a:sy n="84" d="100"/>
        </p:scale>
        <p:origin x="-586" y="-58"/>
      </p:cViewPr>
      <p:guideLst>
        <p:guide orient="horz" pos="2160"/>
        <p:guide pos="2880"/>
      </p:guideLst>
    </p:cSldViewPr>
  </p:slideViewPr>
  <p:notesTextViewPr>
    <p:cViewPr>
      <p:scale>
        <a:sx n="100" d="100"/>
        <a:sy n="100" d="100"/>
      </p:scale>
      <p:origin x="0" y="0"/>
    </p:cViewPr>
  </p:notesTextViewPr>
  <p:sorterViewPr>
    <p:cViewPr>
      <p:scale>
        <a:sx n="79" d="100"/>
        <a:sy n="79" d="100"/>
      </p:scale>
      <p:origin x="0" y="1056"/>
    </p:cViewPr>
  </p:sorterViewPr>
  <p:notesViewPr>
    <p:cSldViewPr>
      <p:cViewPr varScale="1">
        <p:scale>
          <a:sx n="57" d="100"/>
          <a:sy n="57" d="100"/>
        </p:scale>
        <p:origin x="-2514" y="-96"/>
      </p:cViewPr>
      <p:guideLst>
        <p:guide orient="horz" pos="2960"/>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2.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Excel_Worksheet2.xlsx"/><Relationship Id="rId1" Type="http://schemas.openxmlformats.org/officeDocument/2006/relationships/themeOverride" Target="../theme/themeOverride3.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Microsoft_Excel_Worksheet3.xlsx"/><Relationship Id="rId1" Type="http://schemas.openxmlformats.org/officeDocument/2006/relationships/themeOverride" Target="../theme/themeOverride4.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package" Target="../embeddings/Microsoft_Excel_Worksheet4.xlsx"/><Relationship Id="rId1" Type="http://schemas.openxmlformats.org/officeDocument/2006/relationships/themeOverride" Target="../theme/themeOverride5.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package" Target="../embeddings/Microsoft_Excel_Worksheet5.xlsx"/><Relationship Id="rId1" Type="http://schemas.openxmlformats.org/officeDocument/2006/relationships/themeOverride" Target="../theme/themeOverride6.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7.xml"/></Relationships>
</file>

<file path=ppt/charts/_rels/chart7.xml.rels><?xml version="1.0" encoding="UTF-8" standalone="yes"?>
<Relationships xmlns="http://schemas.openxmlformats.org/package/2006/relationships"><Relationship Id="rId2" Type="http://schemas.openxmlformats.org/officeDocument/2006/relationships/oleObject" Target="file:///\\tallax2\data\work\home\kellys\GA%20DD%20contract\QI%20Studies\doj%20medication%20study\Meds%20preliminary_v10%20smk%20rev%20for%20hcbs%20presentation.xlsx" TargetMode="External"/><Relationship Id="rId1" Type="http://schemas.openxmlformats.org/officeDocument/2006/relationships/themeOverride" Target="../theme/themeOverride8.xml"/></Relationships>
</file>

<file path=ppt/charts/_rels/chart8.xml.rels><?xml version="1.0" encoding="UTF-8" standalone="yes"?>
<Relationships xmlns="http://schemas.openxmlformats.org/package/2006/relationships"><Relationship Id="rId2" Type="http://schemas.openxmlformats.org/officeDocument/2006/relationships/oleObject" Target="file:///\\tallax2\data\work\home\kellys\GA%20DD%20contract\QI%20Studies\doj%20medication%20study\Meds%20preliminary_v10%20smk%20rev%20for%20hcbs%20presentation.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smtClean="0"/>
              <a:t>Takes </a:t>
            </a:r>
            <a:r>
              <a:rPr lang="en-US" sz="1800" dirty="0"/>
              <a:t>Medications</a:t>
            </a:r>
            <a:r>
              <a:rPr lang="en-US" sz="1800" baseline="0" dirty="0"/>
              <a:t> For.....</a:t>
            </a:r>
            <a:endParaRPr lang="en-US" sz="1800" dirty="0"/>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Sheet1!$A$81:$A$84</c:f>
              <c:strCache>
                <c:ptCount val="4"/>
                <c:pt idx="0">
                  <c:v>1 condition</c:v>
                </c:pt>
                <c:pt idx="1">
                  <c:v>2 conditions</c:v>
                </c:pt>
                <c:pt idx="2">
                  <c:v>3 conditions</c:v>
                </c:pt>
                <c:pt idx="3">
                  <c:v>4 conditions</c:v>
                </c:pt>
              </c:strCache>
            </c:strRef>
          </c:cat>
          <c:val>
            <c:numRef>
              <c:f>Sheet1!$B$81:$B$84</c:f>
              <c:numCache>
                <c:formatCode>0%</c:formatCode>
                <c:ptCount val="4"/>
                <c:pt idx="0">
                  <c:v>0.38900000000000001</c:v>
                </c:pt>
                <c:pt idx="1">
                  <c:v>0.30099999999999999</c:v>
                </c:pt>
                <c:pt idx="2">
                  <c:v>0.17599999999999999</c:v>
                </c:pt>
                <c:pt idx="3">
                  <c:v>0.13400000000000001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7527657480314961"/>
          <c:y val="5.7522637795275583E-2"/>
          <c:w val="0.2166907261592301"/>
          <c:h val="0.3828129921259843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0890201224846895E-2"/>
          <c:y val="5.9286925544330946E-2"/>
          <c:w val="0.89660979877515312"/>
          <c:h val="0.78004387421390364"/>
        </c:manualLayout>
      </c:layout>
      <c:barChart>
        <c:barDir val="col"/>
        <c:grouping val="clustered"/>
        <c:varyColors val="0"/>
        <c:ser>
          <c:idx val="0"/>
          <c:order val="0"/>
          <c:tx>
            <c:strRef>
              <c:f>Sheet1!$R$10</c:f>
              <c:strCache>
                <c:ptCount val="1"/>
                <c:pt idx="0">
                  <c:v>No Meds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Sheet1!$Q$11:$Q$18</c:f>
              <c:strCache>
                <c:ptCount val="8"/>
                <c:pt idx="0">
                  <c:v>Specialized institutional facility for persons with ID/DD (16 or more residents)</c:v>
                </c:pt>
                <c:pt idx="1">
                  <c:v>Group home (1-15 residents)</c:v>
                </c:pt>
                <c:pt idx="2">
                  <c:v>Agency-operated apartment type setting</c:v>
                </c:pt>
                <c:pt idx="3">
                  <c:v>Independent home or apartment</c:v>
                </c:pt>
                <c:pt idx="4">
                  <c:v>Parent/relative's home</c:v>
                </c:pt>
                <c:pt idx="5">
                  <c:v>Foster care or host home (person lives in home of unrelated, paid caregiver)</c:v>
                </c:pt>
                <c:pt idx="6">
                  <c:v>Nursing facility</c:v>
                </c:pt>
                <c:pt idx="7">
                  <c:v>Other (specify)</c:v>
                </c:pt>
              </c:strCache>
            </c:strRef>
          </c:cat>
          <c:val>
            <c:numRef>
              <c:f>Sheet1!$R$11:$R$18</c:f>
              <c:numCache>
                <c:formatCode>0%</c:formatCode>
                <c:ptCount val="8"/>
                <c:pt idx="0">
                  <c:v>4.3884220354808594E-2</c:v>
                </c:pt>
                <c:pt idx="1">
                  <c:v>0.2358543417366947</c:v>
                </c:pt>
                <c:pt idx="2">
                  <c:v>3.8468720821662E-2</c:v>
                </c:pt>
                <c:pt idx="3">
                  <c:v>0.11932773109243698</c:v>
                </c:pt>
                <c:pt idx="4">
                  <c:v>0.47432306255835671</c:v>
                </c:pt>
                <c:pt idx="5">
                  <c:v>5.2847805788982259E-2</c:v>
                </c:pt>
                <c:pt idx="6">
                  <c:v>5.6022408963585435E-3</c:v>
                </c:pt>
                <c:pt idx="7">
                  <c:v>2.9691876750700282E-2</c:v>
                </c:pt>
              </c:numCache>
            </c:numRef>
          </c:val>
        </c:ser>
        <c:ser>
          <c:idx val="1"/>
          <c:order val="1"/>
          <c:tx>
            <c:strRef>
              <c:f>Sheet1!$S$10</c:f>
              <c:strCache>
                <c:ptCount val="1"/>
                <c:pt idx="0">
                  <c:v>At Least One Kind of Med</c:v>
                </c:pt>
              </c:strCache>
            </c:strRef>
          </c:tx>
          <c:spPr>
            <a:solidFill>
              <a:schemeClr val="accent2"/>
            </a:solidFill>
            <a:ln>
              <a:noFill/>
            </a:ln>
            <a:effectLst/>
          </c:spPr>
          <c:invertIfNegative val="0"/>
          <c:dLbls>
            <c:dLbl>
              <c:idx val="3"/>
              <c:layout>
                <c:manualLayout>
                  <c:x val="9.7222222222222224E-3"/>
                  <c:y val="4.238570793977681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Sheet1!$Q$11:$Q$18</c:f>
              <c:strCache>
                <c:ptCount val="8"/>
                <c:pt idx="0">
                  <c:v>Specialized institutional facility for persons with ID/DD (16 or more residents)</c:v>
                </c:pt>
                <c:pt idx="1">
                  <c:v>Group home (1-15 residents)</c:v>
                </c:pt>
                <c:pt idx="2">
                  <c:v>Agency-operated apartment type setting</c:v>
                </c:pt>
                <c:pt idx="3">
                  <c:v>Independent home or apartment</c:v>
                </c:pt>
                <c:pt idx="4">
                  <c:v>Parent/relative's home</c:v>
                </c:pt>
                <c:pt idx="5">
                  <c:v>Foster care or host home (person lives in home of unrelated, paid caregiver)</c:v>
                </c:pt>
                <c:pt idx="6">
                  <c:v>Nursing facility</c:v>
                </c:pt>
                <c:pt idx="7">
                  <c:v>Other (specify)</c:v>
                </c:pt>
              </c:strCache>
            </c:strRef>
          </c:cat>
          <c:val>
            <c:numRef>
              <c:f>Sheet1!$S$11:$S$18</c:f>
              <c:numCache>
                <c:formatCode>0%</c:formatCode>
                <c:ptCount val="8"/>
                <c:pt idx="0">
                  <c:v>4.6034566305927963E-2</c:v>
                </c:pt>
                <c:pt idx="1">
                  <c:v>0.42061056372153127</c:v>
                </c:pt>
                <c:pt idx="2">
                  <c:v>5.7018252301728314E-2</c:v>
                </c:pt>
                <c:pt idx="3">
                  <c:v>0.12889678565659829</c:v>
                </c:pt>
                <c:pt idx="4">
                  <c:v>0.21838152156356</c:v>
                </c:pt>
                <c:pt idx="5">
                  <c:v>6.9778711032143434E-2</c:v>
                </c:pt>
                <c:pt idx="6">
                  <c:v>1.2275884348247456E-2</c:v>
                </c:pt>
                <c:pt idx="7">
                  <c:v>4.7003715070263283E-2</c:v>
                </c:pt>
              </c:numCache>
            </c:numRef>
          </c:val>
        </c:ser>
        <c:dLbls>
          <c:showLegendKey val="0"/>
          <c:showVal val="0"/>
          <c:showCatName val="0"/>
          <c:showSerName val="0"/>
          <c:showPercent val="0"/>
          <c:showBubbleSize val="0"/>
        </c:dLbls>
        <c:gapWidth val="219"/>
        <c:overlap val="-27"/>
        <c:axId val="104531840"/>
        <c:axId val="104533376"/>
      </c:barChart>
      <c:catAx>
        <c:axId val="104531840"/>
        <c:scaling>
          <c:orientation val="minMax"/>
        </c:scaling>
        <c:delete val="1"/>
        <c:axPos val="b"/>
        <c:numFmt formatCode="General" sourceLinked="1"/>
        <c:majorTickMark val="none"/>
        <c:minorTickMark val="none"/>
        <c:tickLblPos val="nextTo"/>
        <c:crossAx val="104533376"/>
        <c:crosses val="autoZero"/>
        <c:auto val="1"/>
        <c:lblAlgn val="ctr"/>
        <c:lblOffset val="100"/>
        <c:noMultiLvlLbl val="0"/>
      </c:catAx>
      <c:valAx>
        <c:axId val="10453337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4531840"/>
        <c:crosses val="autoZero"/>
        <c:crossBetween val="between"/>
      </c:valAx>
      <c:spPr>
        <a:noFill/>
        <a:ln>
          <a:noFill/>
        </a:ln>
        <a:effectLst/>
      </c:spPr>
    </c:plotArea>
    <c:legend>
      <c:legendPos val="b"/>
      <c:layout>
        <c:manualLayout>
          <c:xMode val="edge"/>
          <c:yMode val="edge"/>
          <c:x val="0.77468241469816268"/>
          <c:y val="9.0156069516565976E-2"/>
          <c:w val="0.1964685039370079"/>
          <c:h val="0.35186712380932039"/>
        </c:manualLayout>
      </c:layout>
      <c:overlay val="0"/>
      <c:spPr>
        <a:solidFill>
          <a:sysClr val="window" lastClr="FFFFFF"/>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Proportion taking at least one medication by type of residence</a:t>
            </a:r>
            <a:endParaRPr lang="en-US">
              <a:effectLst/>
            </a:endParaRPr>
          </a:p>
        </c:rich>
      </c:tx>
      <c:layout/>
      <c:overlay val="0"/>
      <c:spPr>
        <a:noFill/>
        <a:ln>
          <a:noFill/>
        </a:ln>
        <a:effectLst/>
      </c:spPr>
    </c:title>
    <c:autoTitleDeleted val="0"/>
    <c:plotArea>
      <c:layout>
        <c:manualLayout>
          <c:layoutTarget val="inner"/>
          <c:xMode val="edge"/>
          <c:yMode val="edge"/>
          <c:x val="7.9082075327966683E-2"/>
          <c:y val="0.15494332340910194"/>
          <c:w val="0.90045812461191976"/>
          <c:h val="0.78065402873364709"/>
        </c:manualLayout>
      </c:layout>
      <c:barChart>
        <c:barDir val="col"/>
        <c:grouping val="clustered"/>
        <c:varyColors val="0"/>
        <c:ser>
          <c:idx val="0"/>
          <c:order val="0"/>
          <c:tx>
            <c:strRef>
              <c:f>Sheet1!$I$22</c:f>
              <c:strCache>
                <c:ptCount val="1"/>
                <c:pt idx="0">
                  <c:v>At Least One Kind of Med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Sheet1!$H$23:$H$30</c:f>
              <c:strCache>
                <c:ptCount val="8"/>
                <c:pt idx="0">
                  <c:v>Specialized institutional facility for persons with ID/DD (16 or more residents)</c:v>
                </c:pt>
                <c:pt idx="1">
                  <c:v>Group home (1-15 residents)</c:v>
                </c:pt>
                <c:pt idx="2">
                  <c:v>Agency-operated apartment type setting</c:v>
                </c:pt>
                <c:pt idx="3">
                  <c:v>Independent home or apartment</c:v>
                </c:pt>
                <c:pt idx="4">
                  <c:v>Parent/relative's home</c:v>
                </c:pt>
                <c:pt idx="5">
                  <c:v>Foster care or host home (person lives in home of unrelated, paid caregiver)</c:v>
                </c:pt>
                <c:pt idx="6">
                  <c:v>Nursing facility</c:v>
                </c:pt>
                <c:pt idx="7">
                  <c:v>Other (specify)</c:v>
                </c:pt>
              </c:strCache>
            </c:strRef>
          </c:cat>
          <c:val>
            <c:numRef>
              <c:f>Sheet1!$I$23:$I$30</c:f>
              <c:numCache>
                <c:formatCode>0%</c:formatCode>
                <c:ptCount val="8"/>
                <c:pt idx="0">
                  <c:v>0.54807692307692302</c:v>
                </c:pt>
                <c:pt idx="1">
                  <c:v>0.67339022498060519</c:v>
                </c:pt>
                <c:pt idx="2">
                  <c:v>0.63148479427549198</c:v>
                </c:pt>
                <c:pt idx="3">
                  <c:v>0.55532359081419624</c:v>
                </c:pt>
                <c:pt idx="4">
                  <c:v>0.34737923946557037</c:v>
                </c:pt>
                <c:pt idx="5">
                  <c:v>0.60419580419580421</c:v>
                </c:pt>
                <c:pt idx="6">
                  <c:v>0.71698113207547165</c:v>
                </c:pt>
                <c:pt idx="7">
                  <c:v>0.64666666666666672</c:v>
                </c:pt>
              </c:numCache>
            </c:numRef>
          </c:val>
        </c:ser>
        <c:dLbls>
          <c:showLegendKey val="0"/>
          <c:showVal val="0"/>
          <c:showCatName val="0"/>
          <c:showSerName val="0"/>
          <c:showPercent val="0"/>
          <c:showBubbleSize val="0"/>
        </c:dLbls>
        <c:gapWidth val="219"/>
        <c:overlap val="-27"/>
        <c:axId val="104700160"/>
        <c:axId val="104706048"/>
      </c:barChart>
      <c:catAx>
        <c:axId val="104700160"/>
        <c:scaling>
          <c:orientation val="minMax"/>
        </c:scaling>
        <c:delete val="1"/>
        <c:axPos val="b"/>
        <c:numFmt formatCode="General" sourceLinked="1"/>
        <c:majorTickMark val="none"/>
        <c:minorTickMark val="none"/>
        <c:tickLblPos val="nextTo"/>
        <c:crossAx val="104706048"/>
        <c:crosses val="autoZero"/>
        <c:auto val="1"/>
        <c:lblAlgn val="ctr"/>
        <c:lblOffset val="100"/>
        <c:noMultiLvlLbl val="0"/>
      </c:catAx>
      <c:valAx>
        <c:axId val="1047060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4700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204112458452877"/>
          <c:y val="6.6459201194066883E-2"/>
          <c:w val="0.79792152561218033"/>
          <c:h val="0.47209920876038314"/>
        </c:manualLayout>
      </c:layout>
      <c:barChart>
        <c:barDir val="col"/>
        <c:grouping val="clustered"/>
        <c:varyColors val="0"/>
        <c:ser>
          <c:idx val="0"/>
          <c:order val="0"/>
          <c:tx>
            <c:strRef>
              <c:f>Sheet1!$C$41</c:f>
              <c:strCache>
                <c:ptCount val="1"/>
                <c:pt idx="0">
                  <c:v>No Meds</c:v>
                </c:pt>
              </c:strCache>
            </c:strRef>
          </c:tx>
          <c:spPr>
            <a:solidFill>
              <a:schemeClr val="accent1"/>
            </a:solidFill>
            <a:ln>
              <a:noFill/>
            </a:ln>
            <a:effectLst/>
          </c:spPr>
          <c:invertIfNegative val="0"/>
          <c:dLbls>
            <c:dLbl>
              <c:idx val="0"/>
              <c:layout>
                <c:manualLayout>
                  <c:x val="-1.2511671813528431E-2"/>
                  <c:y val="-1.544890942255754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Sheet1!$B$42:$B$45</c:f>
              <c:strCache>
                <c:ptCount val="4"/>
                <c:pt idx="0">
                  <c:v>Underweight</c:v>
                </c:pt>
                <c:pt idx="1">
                  <c:v>Normal</c:v>
                </c:pt>
                <c:pt idx="2">
                  <c:v>Overweight</c:v>
                </c:pt>
                <c:pt idx="3">
                  <c:v>Obese</c:v>
                </c:pt>
              </c:strCache>
            </c:strRef>
          </c:cat>
          <c:val>
            <c:numRef>
              <c:f>Sheet1!$C$42:$C$45</c:f>
              <c:numCache>
                <c:formatCode>0%</c:formatCode>
                <c:ptCount val="4"/>
                <c:pt idx="0">
                  <c:v>0.11568409343715239</c:v>
                </c:pt>
                <c:pt idx="1">
                  <c:v>0.33325917686318129</c:v>
                </c:pt>
                <c:pt idx="2">
                  <c:v>0.25517241379310346</c:v>
                </c:pt>
                <c:pt idx="3">
                  <c:v>0.29588431590656283</c:v>
                </c:pt>
              </c:numCache>
            </c:numRef>
          </c:val>
        </c:ser>
        <c:ser>
          <c:idx val="1"/>
          <c:order val="1"/>
          <c:tx>
            <c:strRef>
              <c:f>Sheet1!$D$41</c:f>
              <c:strCache>
                <c:ptCount val="1"/>
                <c:pt idx="0">
                  <c:v>At Least One Kind of Med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Sheet1!$B$42:$B$45</c:f>
              <c:strCache>
                <c:ptCount val="4"/>
                <c:pt idx="0">
                  <c:v>Underweight</c:v>
                </c:pt>
                <c:pt idx="1">
                  <c:v>Normal</c:v>
                </c:pt>
                <c:pt idx="2">
                  <c:v>Overweight</c:v>
                </c:pt>
                <c:pt idx="3">
                  <c:v>Obese</c:v>
                </c:pt>
              </c:strCache>
            </c:strRef>
          </c:cat>
          <c:val>
            <c:numRef>
              <c:f>Sheet1!$D$42:$D$45</c:f>
              <c:numCache>
                <c:formatCode>0%</c:formatCode>
                <c:ptCount val="4"/>
                <c:pt idx="0">
                  <c:v>6.3998489711157264E-2</c:v>
                </c:pt>
                <c:pt idx="1">
                  <c:v>0.28129129696054372</c:v>
                </c:pt>
                <c:pt idx="2">
                  <c:v>0.30507834623371721</c:v>
                </c:pt>
                <c:pt idx="3">
                  <c:v>0.34963186709458183</c:v>
                </c:pt>
              </c:numCache>
            </c:numRef>
          </c:val>
        </c:ser>
        <c:dLbls>
          <c:showLegendKey val="0"/>
          <c:showVal val="0"/>
          <c:showCatName val="0"/>
          <c:showSerName val="0"/>
          <c:showPercent val="0"/>
          <c:showBubbleSize val="0"/>
        </c:dLbls>
        <c:gapWidth val="219"/>
        <c:overlap val="-27"/>
        <c:axId val="104790656"/>
        <c:axId val="105062784"/>
      </c:barChart>
      <c:catAx>
        <c:axId val="10479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05062784"/>
        <c:crosses val="autoZero"/>
        <c:auto val="1"/>
        <c:lblAlgn val="ctr"/>
        <c:lblOffset val="100"/>
        <c:noMultiLvlLbl val="0"/>
      </c:catAx>
      <c:valAx>
        <c:axId val="1050627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04790656"/>
        <c:crosses val="autoZero"/>
        <c:crossBetween val="between"/>
      </c:valAx>
      <c:spPr>
        <a:noFill/>
        <a:ln>
          <a:noFill/>
        </a:ln>
        <a:effectLst/>
      </c:spPr>
    </c:plotArea>
    <c:legend>
      <c:legendPos val="b"/>
      <c:layout>
        <c:manualLayout>
          <c:xMode val="edge"/>
          <c:yMode val="edge"/>
          <c:x val="0.62892351743092623"/>
          <c:y val="0"/>
          <c:w val="0.32895006143772404"/>
          <c:h val="0.24875207480678219"/>
        </c:manualLayout>
      </c:layout>
      <c:overlay val="0"/>
      <c:spPr>
        <a:solidFill>
          <a:sysClr val="window" lastClr="FFFFFF"/>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Sheet1!$C$53</c:f>
              <c:strCache>
                <c:ptCount val="1"/>
                <c:pt idx="0">
                  <c:v>At Least One Kind of Med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Sheet1!$B$54:$B$57</c:f>
              <c:strCache>
                <c:ptCount val="4"/>
                <c:pt idx="0">
                  <c:v>Underweight</c:v>
                </c:pt>
                <c:pt idx="1">
                  <c:v>Normal</c:v>
                </c:pt>
                <c:pt idx="2">
                  <c:v>Overweight</c:v>
                </c:pt>
                <c:pt idx="3">
                  <c:v>Obese</c:v>
                </c:pt>
              </c:strCache>
            </c:strRef>
          </c:cat>
          <c:val>
            <c:numRef>
              <c:f>Sheet1!$C$54:$C$57</c:f>
              <c:numCache>
                <c:formatCode>0%</c:formatCode>
                <c:ptCount val="4"/>
                <c:pt idx="0">
                  <c:v>0.39464493597206052</c:v>
                </c:pt>
                <c:pt idx="1">
                  <c:v>0.49866131191432395</c:v>
                </c:pt>
                <c:pt idx="2">
                  <c:v>0.5848715164676076</c:v>
                </c:pt>
                <c:pt idx="3">
                  <c:v>0.58202388434946573</c:v>
                </c:pt>
              </c:numCache>
            </c:numRef>
          </c:val>
        </c:ser>
        <c:dLbls>
          <c:showLegendKey val="0"/>
          <c:showVal val="0"/>
          <c:showCatName val="0"/>
          <c:showSerName val="0"/>
          <c:showPercent val="0"/>
          <c:showBubbleSize val="0"/>
        </c:dLbls>
        <c:gapWidth val="219"/>
        <c:overlap val="-27"/>
        <c:axId val="104815616"/>
        <c:axId val="104841984"/>
      </c:barChart>
      <c:catAx>
        <c:axId val="10481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04841984"/>
        <c:crosses val="autoZero"/>
        <c:auto val="1"/>
        <c:lblAlgn val="ctr"/>
        <c:lblOffset val="100"/>
        <c:noMultiLvlLbl val="0"/>
      </c:catAx>
      <c:valAx>
        <c:axId val="10484198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4815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a:lstStyle/>
          <a:p>
            <a:pPr>
              <a:defRPr/>
            </a:pPr>
            <a:r>
              <a:rPr lang="en-US"/>
              <a:t>2011 Rxs for Adult DDS Population</a:t>
            </a:r>
          </a:p>
        </c:rich>
      </c:tx>
      <c:layout/>
      <c:overlay val="0"/>
    </c:title>
    <c:autoTitleDeleted val="0"/>
    <c:plotArea>
      <c:layout/>
      <c:barChart>
        <c:barDir val="col"/>
        <c:grouping val="clustered"/>
        <c:varyColors val="0"/>
        <c:ser>
          <c:idx val="1"/>
          <c:order val="0"/>
          <c:tx>
            <c:v>Males</c:v>
          </c:tx>
          <c:spPr>
            <a:solidFill>
              <a:schemeClr val="tx2"/>
            </a:solidFill>
          </c:spPr>
          <c:invertIfNegative val="0"/>
          <c:dLbls>
            <c:dLbl>
              <c:idx val="7"/>
              <c:layout/>
              <c:tx>
                <c:rich>
                  <a:bodyPr/>
                  <a:lstStyle/>
                  <a:p>
                    <a:r>
                      <a:rPr lang="en-US"/>
                      <a:t>&lt;1%</a:t>
                    </a:r>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a:t>&lt;1%</a:t>
                    </a:r>
                  </a:p>
                </c:rich>
              </c:tx>
              <c:showLegendKey val="0"/>
              <c:showVal val="1"/>
              <c:showCatName val="0"/>
              <c:showSerName val="0"/>
              <c:showPercent val="0"/>
              <c:showBubbleSize val="0"/>
              <c:extLst>
                <c:ext xmlns:c15="http://schemas.microsoft.com/office/drawing/2012/chart" uri="{CE6537A1-D6FC-4f65-9D91-7224C49458BB}">
                  <c15:layout/>
                </c:ext>
              </c:extLst>
            </c:dLbl>
            <c:dLbl>
              <c:idx val="9"/>
              <c:layout/>
              <c:tx>
                <c:rich>
                  <a:bodyPr/>
                  <a:lstStyle/>
                  <a:p>
                    <a:r>
                      <a:rPr lang="en-US"/>
                      <a:t>&lt;1%</a:t>
                    </a:r>
                  </a:p>
                </c:rich>
              </c:tx>
              <c:showLegendKey val="0"/>
              <c:showVal val="1"/>
              <c:showCatName val="0"/>
              <c:showSerName val="0"/>
              <c:showPercent val="0"/>
              <c:showBubbleSize val="0"/>
              <c:extLst>
                <c:ext xmlns:c15="http://schemas.microsoft.com/office/drawing/2012/chart" uri="{CE6537A1-D6FC-4f65-9D91-7224C49458BB}">
                  <c15:layout/>
                </c:ext>
              </c:extLst>
            </c:dLbl>
            <c:dLbl>
              <c:idx val="10"/>
              <c:layout/>
              <c:tx>
                <c:rich>
                  <a:bodyPr/>
                  <a:lstStyle/>
                  <a:p>
                    <a:r>
                      <a:rPr lang="en-US"/>
                      <a:t>&lt;1%</a:t>
                    </a:r>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tx>
                <c:rich>
                  <a:bodyPr/>
                  <a:lstStyle/>
                  <a:p>
                    <a:r>
                      <a:rPr lang="en-US"/>
                      <a:t>&lt;1%</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Sheet1!$G$20:$G$31</c:f>
              <c:numCache>
                <c:formatCode>0%</c:formatCode>
                <c:ptCount val="12"/>
                <c:pt idx="0">
                  <c:v>0.17923260919427336</c:v>
                </c:pt>
                <c:pt idx="1">
                  <c:v>0.14581080638290941</c:v>
                </c:pt>
                <c:pt idx="2">
                  <c:v>0.12265583188614752</c:v>
                </c:pt>
                <c:pt idx="3">
                  <c:v>7.4106840547418923E-2</c:v>
                </c:pt>
                <c:pt idx="4">
                  <c:v>4.1722642725296813E-2</c:v>
                </c:pt>
                <c:pt idx="5">
                  <c:v>1.8895332961979962E-2</c:v>
                </c:pt>
                <c:pt idx="6">
                  <c:v>7.7001212359514189E-3</c:v>
                </c:pt>
                <c:pt idx="7">
                  <c:v>3.1674257566325268E-3</c:v>
                </c:pt>
                <c:pt idx="8">
                  <c:v>1.0922157781491323E-3</c:v>
                </c:pt>
                <c:pt idx="9">
                  <c:v>2.1844315562982925E-4</c:v>
                </c:pt>
                <c:pt idx="10">
                  <c:v>2.1844315562982925E-4</c:v>
                </c:pt>
                <c:pt idx="11">
                  <c:v>5.461078890745715E-5</c:v>
                </c:pt>
              </c:numCache>
            </c:numRef>
          </c:val>
        </c:ser>
        <c:dLbls>
          <c:showLegendKey val="0"/>
          <c:showVal val="0"/>
          <c:showCatName val="0"/>
          <c:showSerName val="0"/>
          <c:showPercent val="0"/>
          <c:showBubbleSize val="0"/>
        </c:dLbls>
        <c:gapWidth val="150"/>
        <c:axId val="105151488"/>
        <c:axId val="105206912"/>
      </c:barChart>
      <c:catAx>
        <c:axId val="105151488"/>
        <c:scaling>
          <c:orientation val="minMax"/>
        </c:scaling>
        <c:delete val="0"/>
        <c:axPos val="b"/>
        <c:title>
          <c:tx>
            <c:rich>
              <a:bodyPr/>
              <a:lstStyle/>
              <a:p>
                <a:pPr>
                  <a:defRPr/>
                </a:pPr>
                <a:r>
                  <a:rPr lang="en-US"/>
                  <a:t>Number of psychotropic medications</a:t>
                </a:r>
              </a:p>
            </c:rich>
          </c:tx>
          <c:layout/>
          <c:overlay val="0"/>
        </c:title>
        <c:majorTickMark val="out"/>
        <c:minorTickMark val="none"/>
        <c:tickLblPos val="nextTo"/>
        <c:crossAx val="105206912"/>
        <c:crosses val="autoZero"/>
        <c:auto val="1"/>
        <c:lblAlgn val="ctr"/>
        <c:lblOffset val="100"/>
        <c:noMultiLvlLbl val="0"/>
      </c:catAx>
      <c:valAx>
        <c:axId val="105206912"/>
        <c:scaling>
          <c:orientation val="minMax"/>
        </c:scaling>
        <c:delete val="0"/>
        <c:axPos val="l"/>
        <c:majorGridlines/>
        <c:title>
          <c:tx>
            <c:rich>
              <a:bodyPr rot="-5400000" vert="horz"/>
              <a:lstStyle/>
              <a:p>
                <a:pPr>
                  <a:defRPr/>
                </a:pPr>
                <a:r>
                  <a:rPr lang="en-US"/>
                  <a:t>Estimated  % of Population</a:t>
                </a:r>
              </a:p>
            </c:rich>
          </c:tx>
          <c:layout/>
          <c:overlay val="0"/>
        </c:title>
        <c:numFmt formatCode="0%" sourceLinked="1"/>
        <c:majorTickMark val="out"/>
        <c:minorTickMark val="none"/>
        <c:tickLblPos val="nextTo"/>
        <c:crossAx val="105151488"/>
        <c:crosses val="autoZero"/>
        <c:crossBetween val="between"/>
        <c:majorUnit val="5.0000000000000031E-2"/>
      </c:valAx>
    </c:plotArea>
    <c:plotVisOnly val="1"/>
    <c:dispBlanksAs val="gap"/>
    <c:showDLblsOverMax val="0"/>
  </c:chart>
  <c:txPr>
    <a:bodyPr/>
    <a:lstStyle/>
    <a:p>
      <a:pPr>
        <a:defRPr sz="1800">
          <a:latin typeface="Calibri" panose="020F050202020403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672231769209391E-2"/>
          <c:y val="0.10552766907832375"/>
          <c:w val="0.92748646803763934"/>
          <c:h val="0.7041851014214997"/>
        </c:manualLayout>
      </c:layout>
      <c:lineChart>
        <c:grouping val="standard"/>
        <c:varyColors val="0"/>
        <c:ser>
          <c:idx val="0"/>
          <c:order val="0"/>
          <c:tx>
            <c:strRef>
              <c:f>'IRTC transition date # of Med'!$D$38</c:f>
              <c:strCache>
                <c:ptCount val="1"/>
                <c:pt idx="0">
                  <c:v>Mean, Comparison  (N=4,371)</c:v>
                </c:pt>
              </c:strCache>
            </c:strRef>
          </c:tx>
          <c:spPr>
            <a:ln w="38100">
              <a:solidFill>
                <a:srgbClr val="D53929"/>
              </a:solidFill>
            </a:ln>
          </c:spPr>
          <c:marker>
            <c:symbol val="none"/>
          </c:marker>
          <c:dLbls>
            <c:spPr>
              <a:noFill/>
              <a:ln>
                <a:noFill/>
              </a:ln>
              <a:effectLst/>
            </c:spPr>
            <c:txPr>
              <a:bodyPr/>
              <a:lstStyle/>
              <a:p>
                <a:pPr>
                  <a:defRPr sz="12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'IRTC transition date # of Med'!$C$40:$C$52</c:f>
              <c:numCache>
                <c:formatCode>m/d/yyyy</c:formatCode>
                <c:ptCount val="13"/>
                <c:pt idx="0">
                  <c:v>40179</c:v>
                </c:pt>
                <c:pt idx="1">
                  <c:v>40269</c:v>
                </c:pt>
                <c:pt idx="2">
                  <c:v>40360</c:v>
                </c:pt>
                <c:pt idx="3">
                  <c:v>40452</c:v>
                </c:pt>
                <c:pt idx="4">
                  <c:v>40544</c:v>
                </c:pt>
                <c:pt idx="5">
                  <c:v>40634</c:v>
                </c:pt>
                <c:pt idx="6">
                  <c:v>40725</c:v>
                </c:pt>
                <c:pt idx="7">
                  <c:v>40817</c:v>
                </c:pt>
                <c:pt idx="8">
                  <c:v>40909</c:v>
                </c:pt>
                <c:pt idx="9">
                  <c:v>41000</c:v>
                </c:pt>
                <c:pt idx="10">
                  <c:v>41091</c:v>
                </c:pt>
                <c:pt idx="11">
                  <c:v>41183</c:v>
                </c:pt>
                <c:pt idx="12">
                  <c:v>41274</c:v>
                </c:pt>
              </c:numCache>
            </c:numRef>
          </c:cat>
          <c:val>
            <c:numRef>
              <c:f>'IRTC transition date # of Med'!$D$40:$D$52</c:f>
              <c:numCache>
                <c:formatCode>0.00</c:formatCode>
                <c:ptCount val="13"/>
                <c:pt idx="0">
                  <c:v>1.0109815</c:v>
                </c:pt>
                <c:pt idx="1">
                  <c:v>1.0947152</c:v>
                </c:pt>
                <c:pt idx="2">
                  <c:v>1.1763897999999999</c:v>
                </c:pt>
                <c:pt idx="3">
                  <c:v>1.2592083999999899</c:v>
                </c:pt>
                <c:pt idx="4">
                  <c:v>1.3143445</c:v>
                </c:pt>
                <c:pt idx="5">
                  <c:v>1.4042553</c:v>
                </c:pt>
                <c:pt idx="6">
                  <c:v>1.4808967999999862</c:v>
                </c:pt>
                <c:pt idx="7">
                  <c:v>1.5611987999999903</c:v>
                </c:pt>
                <c:pt idx="8">
                  <c:v>1.6479066999999883</c:v>
                </c:pt>
                <c:pt idx="9">
                  <c:v>1.7375886999999901</c:v>
                </c:pt>
                <c:pt idx="10">
                  <c:v>1.8274993999999845</c:v>
                </c:pt>
                <c:pt idx="11">
                  <c:v>1.9091740999999978</c:v>
                </c:pt>
                <c:pt idx="12">
                  <c:v>1.9789522000000079</c:v>
                </c:pt>
              </c:numCache>
            </c:numRef>
          </c:val>
          <c:smooth val="0"/>
        </c:ser>
        <c:ser>
          <c:idx val="3"/>
          <c:order val="1"/>
          <c:tx>
            <c:strRef>
              <c:f>'IRTC transition date # of Med'!$D$54:$D$55</c:f>
              <c:strCache>
                <c:ptCount val="1"/>
                <c:pt idx="0">
                  <c:v>Mean, IRTC  (N=151)</c:v>
                </c:pt>
              </c:strCache>
            </c:strRef>
          </c:tx>
          <c:spPr>
            <a:ln w="50800">
              <a:solidFill>
                <a:schemeClr val="accent5">
                  <a:lumMod val="75000"/>
                </a:schemeClr>
              </a:solidFill>
            </a:ln>
          </c:spPr>
          <c:marker>
            <c:symbol val="circle"/>
            <c:size val="5"/>
          </c:marker>
          <c:dLbls>
            <c:dLbl>
              <c:idx val="4"/>
              <c:layout>
                <c:manualLayout>
                  <c:x val="-5.0913774667055514E-4"/>
                  <c:y val="3.7079716095661769E-2"/>
                </c:manualLayout>
              </c:layout>
              <c:tx>
                <c:rich>
                  <a:bodyPr/>
                  <a:lstStyle/>
                  <a:p>
                    <a:r>
                      <a:rPr lang="en-US" sz="1200" b="1"/>
                      <a:t>0</a:t>
                    </a:r>
                    <a:r>
                      <a:rPr lang="en-US"/>
                      <a:t>.68</a:t>
                    </a:r>
                    <a:r>
                      <a:rPr lang="en-US" baseline="0"/>
                      <a:t> (</a:t>
                    </a:r>
                    <a:r>
                      <a:rPr lang="en-US"/>
                      <a:t>6 mo prior)</a:t>
                    </a:r>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0523476232137527E-3"/>
                  <c:y val="2.8381358521493552E-2"/>
                </c:manualLayout>
              </c:layout>
              <c:tx>
                <c:rich>
                  <a:bodyPr/>
                  <a:lstStyle/>
                  <a:p>
                    <a:r>
                      <a:rPr lang="en-US" sz="1200" b="1"/>
                      <a:t>0</a:t>
                    </a:r>
                    <a:r>
                      <a:rPr lang="en-US"/>
                      <a:t>.83  (3 mo prior)</a:t>
                    </a:r>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0523476232137527E-3"/>
                  <c:y val="4.2990084849709648E-2"/>
                </c:manualLayout>
              </c:layout>
              <c:tx>
                <c:rich>
                  <a:bodyPr/>
                  <a:lstStyle/>
                  <a:p>
                    <a:r>
                      <a:rPr lang="en-US" sz="1200" b="1"/>
                      <a:t>1</a:t>
                    </a:r>
                    <a:r>
                      <a:rPr lang="en-US"/>
                      <a:t>.17 (Transition)</a:t>
                    </a:r>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7"/>
              <c:delete val="1"/>
              <c:extLst>
                <c:ext xmlns:c15="http://schemas.microsoft.com/office/drawing/2012/chart" uri="{CE6537A1-D6FC-4f65-9D91-7224C49458BB}"/>
              </c:extLst>
            </c:dLbl>
            <c:dLbl>
              <c:idx val="8"/>
              <c:layout>
                <c:manualLayout>
                  <c:x val="4.9431321084864412E-4"/>
                  <c:y val="-1.890345311764448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'IRTC transition date # of Med'!$D$56:$D$64</c:f>
              <c:numCache>
                <c:formatCode>General</c:formatCode>
                <c:ptCount val="9"/>
                <c:pt idx="4" formatCode="0.00">
                  <c:v>0.68211920000000081</c:v>
                </c:pt>
                <c:pt idx="5" formatCode="0.00">
                  <c:v>0.82781459999999996</c:v>
                </c:pt>
                <c:pt idx="6" formatCode="0.00">
                  <c:v>1.1721854000000111</c:v>
                </c:pt>
                <c:pt idx="7" formatCode="0.00">
                  <c:v>1.5960265</c:v>
                </c:pt>
                <c:pt idx="8" formatCode="0.00">
                  <c:v>1.8410595999999999</c:v>
                </c:pt>
              </c:numCache>
            </c:numRef>
          </c:val>
          <c:smooth val="0"/>
        </c:ser>
        <c:dLbls>
          <c:showLegendKey val="0"/>
          <c:showVal val="0"/>
          <c:showCatName val="0"/>
          <c:showSerName val="0"/>
          <c:showPercent val="0"/>
          <c:showBubbleSize val="0"/>
        </c:dLbls>
        <c:marker val="1"/>
        <c:smooth val="0"/>
        <c:axId val="108424576"/>
        <c:axId val="108434560"/>
      </c:lineChart>
      <c:dateAx>
        <c:axId val="108424576"/>
        <c:scaling>
          <c:orientation val="minMax"/>
          <c:max val="41274"/>
        </c:scaling>
        <c:delete val="0"/>
        <c:axPos val="b"/>
        <c:numFmt formatCode="m/d/yyyy" sourceLinked="1"/>
        <c:majorTickMark val="out"/>
        <c:minorTickMark val="none"/>
        <c:tickLblPos val="nextTo"/>
        <c:crossAx val="108434560"/>
        <c:crosses val="autoZero"/>
        <c:auto val="1"/>
        <c:lblOffset val="100"/>
        <c:baseTimeUnit val="months"/>
        <c:majorUnit val="3"/>
        <c:majorTimeUnit val="months"/>
      </c:dateAx>
      <c:valAx>
        <c:axId val="108434560"/>
        <c:scaling>
          <c:orientation val="minMax"/>
        </c:scaling>
        <c:delete val="0"/>
        <c:axPos val="l"/>
        <c:majorGridlines/>
        <c:numFmt formatCode="0.0" sourceLinked="0"/>
        <c:majorTickMark val="out"/>
        <c:minorTickMark val="none"/>
        <c:tickLblPos val="nextTo"/>
        <c:crossAx val="108424576"/>
        <c:crosses val="autoZero"/>
        <c:crossBetween val="between"/>
      </c:valAx>
    </c:plotArea>
    <c:legend>
      <c:legendPos val="b"/>
      <c:legendEntry>
        <c:idx val="0"/>
        <c:txPr>
          <a:bodyPr/>
          <a:lstStyle/>
          <a:p>
            <a:pPr>
              <a:defRPr sz="1400" b="1">
                <a:latin typeface="Calibri" pitchFamily="34" charset="0"/>
                <a:cs typeface="Calibri" pitchFamily="34" charset="0"/>
              </a:defRPr>
            </a:pPr>
            <a:endParaRPr lang="en-US"/>
          </a:p>
        </c:txPr>
      </c:legendEntry>
      <c:legendEntry>
        <c:idx val="1"/>
        <c:txPr>
          <a:bodyPr/>
          <a:lstStyle/>
          <a:p>
            <a:pPr>
              <a:defRPr sz="1400" b="1">
                <a:latin typeface="Calibri" pitchFamily="34" charset="0"/>
                <a:cs typeface="Calibri" pitchFamily="34" charset="0"/>
              </a:defRPr>
            </a:pPr>
            <a:endParaRPr lang="en-US"/>
          </a:p>
        </c:txPr>
      </c:legendEntry>
      <c:layout>
        <c:manualLayout>
          <c:xMode val="edge"/>
          <c:yMode val="edge"/>
          <c:x val="9.4127657119783367E-2"/>
          <c:y val="0.88703937007874067"/>
          <c:w val="0.86974224375799192"/>
          <c:h val="9.6293963254593246E-2"/>
        </c:manualLayout>
      </c:layout>
      <c:overlay val="0"/>
      <c:txPr>
        <a:bodyPr/>
        <a:lstStyle/>
        <a:p>
          <a:pPr>
            <a:defRPr sz="1400">
              <a:latin typeface="Calibri" pitchFamily="34" charset="0"/>
              <a:cs typeface="Calibri" pitchFamily="34" charset="0"/>
            </a:defRPr>
          </a:pPr>
          <a:endParaRPr lang="en-US"/>
        </a:p>
      </c:txPr>
    </c:legend>
    <c:plotVisOnly val="1"/>
    <c:dispBlanksAs val="gap"/>
    <c:showDLblsOverMax val="0"/>
  </c:chart>
  <c:spPr>
    <a:ln w="38100">
      <a:solidFill>
        <a:schemeClr val="accent6">
          <a:lumMod val="50000"/>
        </a:schemeClr>
      </a:solid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74627206689358E-2"/>
          <c:y val="0.10199519839188312"/>
          <c:w val="0.91812408865559358"/>
          <c:h val="0.65314479654608082"/>
        </c:manualLayout>
      </c:layout>
      <c:lineChart>
        <c:grouping val="standard"/>
        <c:varyColors val="0"/>
        <c:ser>
          <c:idx val="0"/>
          <c:order val="0"/>
          <c:tx>
            <c:strRef>
              <c:f>'With the right denominator &gt;=18'!$A$18</c:f>
              <c:strCache>
                <c:ptCount val="1"/>
                <c:pt idx="0">
                  <c:v>Comparison (N=12,722)</c:v>
                </c:pt>
              </c:strCache>
            </c:strRef>
          </c:tx>
          <c:spPr>
            <a:ln w="44450">
              <a:solidFill>
                <a:srgbClr val="7030A0"/>
              </a:solidFill>
            </a:ln>
          </c:spPr>
          <c:marker>
            <c:symbol val="none"/>
          </c:marker>
          <c:dLbls>
            <c:spPr>
              <a:noFill/>
              <a:ln>
                <a:noFill/>
              </a:ln>
              <a:effectLst/>
            </c:spPr>
            <c:txPr>
              <a:bodyPr/>
              <a:lstStyle/>
              <a:p>
                <a:pPr>
                  <a:defRPr sz="12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'With the right denominator &gt;=18'!$B$4:$N$4</c:f>
              <c:numCache>
                <c:formatCode>m/d/yyyy</c:formatCode>
                <c:ptCount val="13"/>
                <c:pt idx="0">
                  <c:v>40179</c:v>
                </c:pt>
                <c:pt idx="1">
                  <c:v>40269</c:v>
                </c:pt>
                <c:pt idx="2">
                  <c:v>40360</c:v>
                </c:pt>
                <c:pt idx="3">
                  <c:v>40452</c:v>
                </c:pt>
                <c:pt idx="4">
                  <c:v>40544</c:v>
                </c:pt>
                <c:pt idx="5">
                  <c:v>40634</c:v>
                </c:pt>
                <c:pt idx="6">
                  <c:v>40725</c:v>
                </c:pt>
                <c:pt idx="7">
                  <c:v>40817</c:v>
                </c:pt>
                <c:pt idx="8">
                  <c:v>40909</c:v>
                </c:pt>
                <c:pt idx="9">
                  <c:v>41000</c:v>
                </c:pt>
                <c:pt idx="10">
                  <c:v>41091</c:v>
                </c:pt>
                <c:pt idx="11">
                  <c:v>41183</c:v>
                </c:pt>
                <c:pt idx="12">
                  <c:v>41274</c:v>
                </c:pt>
              </c:numCache>
            </c:numRef>
          </c:cat>
          <c:val>
            <c:numRef>
              <c:f>'With the right denominator &gt;=18'!$B$18:$N$18</c:f>
              <c:numCache>
                <c:formatCode>0%</c:formatCode>
                <c:ptCount val="13"/>
                <c:pt idx="0">
                  <c:v>0.18707750353718086</c:v>
                </c:pt>
                <c:pt idx="1">
                  <c:v>0.20036157836818067</c:v>
                </c:pt>
                <c:pt idx="2">
                  <c:v>0.21325263323376828</c:v>
                </c:pt>
                <c:pt idx="3">
                  <c:v>0.22480742021694702</c:v>
                </c:pt>
                <c:pt idx="4">
                  <c:v>0.23274642351831612</c:v>
                </c:pt>
                <c:pt idx="5">
                  <c:v>0.24689514227322881</c:v>
                </c:pt>
                <c:pt idx="6">
                  <c:v>0.25962898915265475</c:v>
                </c:pt>
                <c:pt idx="7">
                  <c:v>0.27071215217733063</c:v>
                </c:pt>
                <c:pt idx="8">
                  <c:v>0.28226693916050938</c:v>
                </c:pt>
                <c:pt idx="9">
                  <c:v>0.29515799402609655</c:v>
                </c:pt>
                <c:pt idx="10">
                  <c:v>0.30592674107845186</c:v>
                </c:pt>
                <c:pt idx="11">
                  <c:v>0.31543782424147182</c:v>
                </c:pt>
                <c:pt idx="12">
                  <c:v>0.32243357962585001</c:v>
                </c:pt>
              </c:numCache>
            </c:numRef>
          </c:val>
          <c:smooth val="0"/>
        </c:ser>
        <c:ser>
          <c:idx val="2"/>
          <c:order val="1"/>
          <c:tx>
            <c:strRef>
              <c:f>'With the right denominator &gt;=18'!$A$64</c:f>
              <c:strCache>
                <c:ptCount val="1"/>
                <c:pt idx="0">
                  <c:v>IRTC (N= 325)</c:v>
                </c:pt>
              </c:strCache>
            </c:strRef>
          </c:tx>
          <c:spPr>
            <a:ln w="50800">
              <a:solidFill>
                <a:schemeClr val="tx2">
                  <a:lumMod val="75000"/>
                </a:schemeClr>
              </a:solidFill>
            </a:ln>
          </c:spPr>
          <c:marker>
            <c:symbol val="triangle"/>
            <c:size val="8"/>
            <c:spPr>
              <a:solidFill>
                <a:schemeClr val="tx1"/>
              </a:solidFill>
            </c:spPr>
          </c:marker>
          <c:dLbls>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spPr>
              <a:noFill/>
              <a:ln>
                <a:noFill/>
              </a:ln>
              <a:effectLst/>
            </c:spPr>
            <c:txPr>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'With the right denominator &gt;=18'!$B$64:$N$64</c:f>
              <c:numCache>
                <c:formatCode>General</c:formatCode>
                <c:ptCount val="13"/>
                <c:pt idx="4" formatCode="0%">
                  <c:v>0.20615384615384616</c:v>
                </c:pt>
                <c:pt idx="5" formatCode="0%">
                  <c:v>0.23384615384615517</c:v>
                </c:pt>
                <c:pt idx="6" formatCode="0%">
                  <c:v>0.31692307692308025</c:v>
                </c:pt>
                <c:pt idx="7" formatCode="0%">
                  <c:v>0.40615384615384631</c:v>
                </c:pt>
                <c:pt idx="8" formatCode="0%">
                  <c:v>0.44</c:v>
                </c:pt>
              </c:numCache>
            </c:numRef>
          </c:val>
          <c:smooth val="1"/>
        </c:ser>
        <c:dLbls>
          <c:showLegendKey val="0"/>
          <c:showVal val="0"/>
          <c:showCatName val="0"/>
          <c:showSerName val="0"/>
          <c:showPercent val="0"/>
          <c:showBubbleSize val="0"/>
        </c:dLbls>
        <c:marker val="1"/>
        <c:smooth val="0"/>
        <c:axId val="108185856"/>
        <c:axId val="108191744"/>
      </c:lineChart>
      <c:dateAx>
        <c:axId val="108185856"/>
        <c:scaling>
          <c:orientation val="minMax"/>
        </c:scaling>
        <c:delete val="0"/>
        <c:axPos val="b"/>
        <c:numFmt formatCode="m/d/yyyy" sourceLinked="1"/>
        <c:majorTickMark val="out"/>
        <c:minorTickMark val="out"/>
        <c:tickLblPos val="nextTo"/>
        <c:spPr>
          <a:ln>
            <a:noFill/>
          </a:ln>
        </c:spPr>
        <c:crossAx val="108191744"/>
        <c:crosses val="autoZero"/>
        <c:auto val="1"/>
        <c:lblOffset val="100"/>
        <c:baseTimeUnit val="months"/>
        <c:majorUnit val="3"/>
        <c:majorTimeUnit val="months"/>
        <c:minorUnit val="1"/>
        <c:minorTimeUnit val="months"/>
      </c:dateAx>
      <c:valAx>
        <c:axId val="108191744"/>
        <c:scaling>
          <c:orientation val="minMax"/>
          <c:max val="1"/>
        </c:scaling>
        <c:delete val="0"/>
        <c:axPos val="l"/>
        <c:majorGridlines/>
        <c:numFmt formatCode="0%" sourceLinked="1"/>
        <c:majorTickMark val="none"/>
        <c:minorTickMark val="none"/>
        <c:tickLblPos val="nextTo"/>
        <c:spPr>
          <a:ln w="9525">
            <a:noFill/>
          </a:ln>
        </c:spPr>
        <c:crossAx val="108185856"/>
        <c:crossesAt val="40179"/>
        <c:crossBetween val="midCat"/>
        <c:majorUnit val="0.25"/>
      </c:valAx>
    </c:plotArea>
    <c:legend>
      <c:legendPos val="b"/>
      <c:layout>
        <c:manualLayout>
          <c:xMode val="edge"/>
          <c:yMode val="edge"/>
          <c:x val="0.20866336152425394"/>
          <c:y val="0.89662809912808739"/>
          <c:w val="0.60267655779138762"/>
          <c:h val="5.9697992054788124E-2"/>
        </c:manualLayout>
      </c:layout>
      <c:overlay val="0"/>
      <c:txPr>
        <a:bodyPr/>
        <a:lstStyle/>
        <a:p>
          <a:pPr>
            <a:defRPr sz="1400" b="1">
              <a:latin typeface="Calibri" pitchFamily="34" charset="0"/>
              <a:cs typeface="Calibri" pitchFamily="34" charset="0"/>
            </a:defRPr>
          </a:pPr>
          <a:endParaRPr lang="en-US"/>
        </a:p>
      </c:txPr>
    </c:legend>
    <c:plotVisOnly val="1"/>
    <c:dispBlanksAs val="gap"/>
    <c:showDLblsOverMax val="0"/>
  </c:chart>
  <c:spPr>
    <a:ln w="31750">
      <a:solidFill>
        <a:schemeClr val="bg2">
          <a:lumMod val="25000"/>
        </a:schemeClr>
      </a:solid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74988" cy="469900"/>
          </a:xfrm>
          <a:prstGeom prst="rect">
            <a:avLst/>
          </a:prstGeom>
          <a:noFill/>
          <a:ln w="9525">
            <a:noFill/>
            <a:miter lim="800000"/>
            <a:headEnd/>
            <a:tailEnd/>
          </a:ln>
          <a:effectLst/>
        </p:spPr>
        <p:txBody>
          <a:bodyPr vert="horz" wrap="square" lIns="94262" tIns="47131" rIns="94262" bIns="47131" numCol="1" anchor="t" anchorCtr="0" compatLnSpc="1">
            <a:prstTxWarp prst="textNoShape">
              <a:avLst/>
            </a:prstTxWarp>
          </a:bodyPr>
          <a:lstStyle>
            <a:lvl1pPr defTabSz="942975" eaLnBrk="1" hangingPunct="1">
              <a:defRPr sz="1200">
                <a:latin typeface="Arial" charset="0"/>
                <a:cs typeface="+mn-cs"/>
              </a:defRPr>
            </a:lvl1pPr>
          </a:lstStyle>
          <a:p>
            <a:pPr>
              <a:defRPr/>
            </a:pPr>
            <a:endParaRPr lang="en-US"/>
          </a:p>
        </p:txBody>
      </p:sp>
      <p:sp>
        <p:nvSpPr>
          <p:cNvPr id="55299" name="Rectangle 3"/>
          <p:cNvSpPr>
            <a:spLocks noGrp="1" noChangeArrowheads="1"/>
          </p:cNvSpPr>
          <p:nvPr>
            <p:ph type="dt" sz="quarter" idx="1"/>
          </p:nvPr>
        </p:nvSpPr>
        <p:spPr bwMode="auto">
          <a:xfrm>
            <a:off x="4022725" y="0"/>
            <a:ext cx="3074988" cy="469900"/>
          </a:xfrm>
          <a:prstGeom prst="rect">
            <a:avLst/>
          </a:prstGeom>
          <a:noFill/>
          <a:ln w="9525">
            <a:noFill/>
            <a:miter lim="800000"/>
            <a:headEnd/>
            <a:tailEnd/>
          </a:ln>
          <a:effectLst/>
        </p:spPr>
        <p:txBody>
          <a:bodyPr vert="horz" wrap="square" lIns="94262" tIns="47131" rIns="94262" bIns="47131" numCol="1" anchor="t" anchorCtr="0" compatLnSpc="1">
            <a:prstTxWarp prst="textNoShape">
              <a:avLst/>
            </a:prstTxWarp>
          </a:bodyPr>
          <a:lstStyle>
            <a:lvl1pPr algn="r" defTabSz="942975" eaLnBrk="1" hangingPunct="1">
              <a:defRPr sz="1200">
                <a:latin typeface="Arial" charset="0"/>
                <a:cs typeface="+mn-cs"/>
              </a:defRPr>
            </a:lvl1pPr>
          </a:lstStyle>
          <a:p>
            <a:pPr>
              <a:defRPr/>
            </a:pPr>
            <a:endParaRPr lang="en-US"/>
          </a:p>
        </p:txBody>
      </p:sp>
      <p:sp>
        <p:nvSpPr>
          <p:cNvPr id="55300" name="Rectangle 4"/>
          <p:cNvSpPr>
            <a:spLocks noGrp="1" noChangeArrowheads="1"/>
          </p:cNvSpPr>
          <p:nvPr>
            <p:ph type="ftr" sz="quarter" idx="2"/>
          </p:nvPr>
        </p:nvSpPr>
        <p:spPr bwMode="auto">
          <a:xfrm>
            <a:off x="0" y="8926513"/>
            <a:ext cx="3074988" cy="469900"/>
          </a:xfrm>
          <a:prstGeom prst="rect">
            <a:avLst/>
          </a:prstGeom>
          <a:noFill/>
          <a:ln w="9525">
            <a:noFill/>
            <a:miter lim="800000"/>
            <a:headEnd/>
            <a:tailEnd/>
          </a:ln>
          <a:effectLst/>
        </p:spPr>
        <p:txBody>
          <a:bodyPr vert="horz" wrap="square" lIns="94262" tIns="47131" rIns="94262" bIns="47131" numCol="1" anchor="b" anchorCtr="0" compatLnSpc="1">
            <a:prstTxWarp prst="textNoShape">
              <a:avLst/>
            </a:prstTxWarp>
          </a:bodyPr>
          <a:lstStyle>
            <a:lvl1pPr defTabSz="942975" eaLnBrk="1" hangingPunct="1">
              <a:defRPr sz="1200">
                <a:latin typeface="Arial" charset="0"/>
                <a:cs typeface="+mn-cs"/>
              </a:defRPr>
            </a:lvl1pPr>
          </a:lstStyle>
          <a:p>
            <a:pPr>
              <a:defRPr/>
            </a:pPr>
            <a:endParaRPr lang="en-US"/>
          </a:p>
        </p:txBody>
      </p:sp>
      <p:sp>
        <p:nvSpPr>
          <p:cNvPr id="55301" name="Rectangle 5"/>
          <p:cNvSpPr>
            <a:spLocks noGrp="1" noChangeArrowheads="1"/>
          </p:cNvSpPr>
          <p:nvPr>
            <p:ph type="sldNum" sz="quarter" idx="3"/>
          </p:nvPr>
        </p:nvSpPr>
        <p:spPr bwMode="auto">
          <a:xfrm>
            <a:off x="4022725" y="8926513"/>
            <a:ext cx="3074988" cy="469900"/>
          </a:xfrm>
          <a:prstGeom prst="rect">
            <a:avLst/>
          </a:prstGeom>
          <a:noFill/>
          <a:ln w="9525">
            <a:noFill/>
            <a:miter lim="800000"/>
            <a:headEnd/>
            <a:tailEnd/>
          </a:ln>
          <a:effectLst/>
        </p:spPr>
        <p:txBody>
          <a:bodyPr vert="horz" wrap="square" lIns="94262" tIns="47131" rIns="94262" bIns="47131" numCol="1" anchor="b" anchorCtr="0" compatLnSpc="1">
            <a:prstTxWarp prst="textNoShape">
              <a:avLst/>
            </a:prstTxWarp>
          </a:bodyPr>
          <a:lstStyle>
            <a:lvl1pPr algn="r" defTabSz="942975" eaLnBrk="1" hangingPunct="1">
              <a:defRPr sz="1200">
                <a:latin typeface="Arial" charset="0"/>
                <a:cs typeface="+mn-cs"/>
              </a:defRPr>
            </a:lvl1pPr>
          </a:lstStyle>
          <a:p>
            <a:pPr>
              <a:defRPr/>
            </a:pPr>
            <a:fld id="{48032AA4-B5B8-4360-AD0B-8FB0BA742D2C}" type="slidenum">
              <a:rPr lang="en-US"/>
              <a:pPr>
                <a:defRPr/>
              </a:pPr>
              <a:t>‹#›</a:t>
            </a:fld>
            <a:endParaRPr lang="en-US"/>
          </a:p>
        </p:txBody>
      </p:sp>
    </p:spTree>
    <p:extLst>
      <p:ext uri="{BB962C8B-B14F-4D97-AF65-F5344CB8AC3E}">
        <p14:creationId xmlns:p14="http://schemas.microsoft.com/office/powerpoint/2010/main" val="2094027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4988" cy="469900"/>
          </a:xfrm>
          <a:prstGeom prst="rect">
            <a:avLst/>
          </a:prstGeom>
          <a:noFill/>
          <a:ln w="9525">
            <a:noFill/>
            <a:miter lim="800000"/>
            <a:headEnd/>
            <a:tailEnd/>
          </a:ln>
          <a:effectLst/>
        </p:spPr>
        <p:txBody>
          <a:bodyPr vert="horz" wrap="square" lIns="94262" tIns="47131" rIns="94262" bIns="47131" numCol="1" anchor="t" anchorCtr="0" compatLnSpc="1">
            <a:prstTxWarp prst="textNoShape">
              <a:avLst/>
            </a:prstTxWarp>
          </a:bodyPr>
          <a:lstStyle>
            <a:lvl1pPr defTabSz="942975" eaLnBrk="1" hangingPunct="1">
              <a:defRPr sz="1200">
                <a:latin typeface="Arial" charset="0"/>
                <a:cs typeface="+mn-cs"/>
              </a:defRPr>
            </a:lvl1pPr>
          </a:lstStyle>
          <a:p>
            <a:pPr>
              <a:defRPr/>
            </a:pPr>
            <a:endParaRPr lang="en-US"/>
          </a:p>
        </p:txBody>
      </p:sp>
      <p:sp>
        <p:nvSpPr>
          <p:cNvPr id="4099" name="Rectangle 3"/>
          <p:cNvSpPr>
            <a:spLocks noGrp="1" noChangeArrowheads="1"/>
          </p:cNvSpPr>
          <p:nvPr>
            <p:ph type="dt" idx="1"/>
          </p:nvPr>
        </p:nvSpPr>
        <p:spPr bwMode="auto">
          <a:xfrm>
            <a:off x="4022725" y="0"/>
            <a:ext cx="3074988" cy="469900"/>
          </a:xfrm>
          <a:prstGeom prst="rect">
            <a:avLst/>
          </a:prstGeom>
          <a:noFill/>
          <a:ln w="9525">
            <a:noFill/>
            <a:miter lim="800000"/>
            <a:headEnd/>
            <a:tailEnd/>
          </a:ln>
          <a:effectLst/>
        </p:spPr>
        <p:txBody>
          <a:bodyPr vert="horz" wrap="square" lIns="94262" tIns="47131" rIns="94262" bIns="47131" numCol="1" anchor="t" anchorCtr="0" compatLnSpc="1">
            <a:prstTxWarp prst="textNoShape">
              <a:avLst/>
            </a:prstTxWarp>
          </a:bodyPr>
          <a:lstStyle>
            <a:lvl1pPr algn="r" defTabSz="942975" eaLnBrk="1" hangingPunct="1">
              <a:defRPr sz="1200">
                <a:latin typeface="Arial" charset="0"/>
                <a:cs typeface="+mn-cs"/>
              </a:defRPr>
            </a:lvl1pPr>
          </a:lstStyle>
          <a:p>
            <a:pPr>
              <a:defRPr/>
            </a:pPr>
            <a:endParaRPr lang="en-US"/>
          </a:p>
        </p:txBody>
      </p:sp>
      <p:sp>
        <p:nvSpPr>
          <p:cNvPr id="104452" name="Rectangle 4"/>
          <p:cNvSpPr>
            <a:spLocks noGrp="1" noRot="1" noChangeAspect="1" noChangeArrowheads="1" noTextEdit="1"/>
          </p:cNvSpPr>
          <p:nvPr>
            <p:ph type="sldImg" idx="2"/>
          </p:nvPr>
        </p:nvSpPr>
        <p:spPr bwMode="auto">
          <a:xfrm>
            <a:off x="1200150" y="704850"/>
            <a:ext cx="4699000" cy="35242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9613" y="4464050"/>
            <a:ext cx="5680075" cy="4229100"/>
          </a:xfrm>
          <a:prstGeom prst="rect">
            <a:avLst/>
          </a:prstGeom>
          <a:noFill/>
          <a:ln w="9525">
            <a:noFill/>
            <a:miter lim="800000"/>
            <a:headEnd/>
            <a:tailEnd/>
          </a:ln>
          <a:effectLst/>
        </p:spPr>
        <p:txBody>
          <a:bodyPr vert="horz" wrap="square" lIns="94262" tIns="47131" rIns="94262" bIns="471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926513"/>
            <a:ext cx="3074988" cy="469900"/>
          </a:xfrm>
          <a:prstGeom prst="rect">
            <a:avLst/>
          </a:prstGeom>
          <a:noFill/>
          <a:ln w="9525">
            <a:noFill/>
            <a:miter lim="800000"/>
            <a:headEnd/>
            <a:tailEnd/>
          </a:ln>
          <a:effectLst/>
        </p:spPr>
        <p:txBody>
          <a:bodyPr vert="horz" wrap="square" lIns="94262" tIns="47131" rIns="94262" bIns="47131" numCol="1" anchor="b" anchorCtr="0" compatLnSpc="1">
            <a:prstTxWarp prst="textNoShape">
              <a:avLst/>
            </a:prstTxWarp>
          </a:bodyPr>
          <a:lstStyle>
            <a:lvl1pPr defTabSz="942975" eaLnBrk="1" hangingPunct="1">
              <a:defRPr sz="1200">
                <a:latin typeface="Arial"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4022725" y="8926513"/>
            <a:ext cx="3074988" cy="469900"/>
          </a:xfrm>
          <a:prstGeom prst="rect">
            <a:avLst/>
          </a:prstGeom>
          <a:noFill/>
          <a:ln w="9525">
            <a:noFill/>
            <a:miter lim="800000"/>
            <a:headEnd/>
            <a:tailEnd/>
          </a:ln>
          <a:effectLst/>
        </p:spPr>
        <p:txBody>
          <a:bodyPr vert="horz" wrap="square" lIns="94262" tIns="47131" rIns="94262" bIns="47131" numCol="1" anchor="b" anchorCtr="0" compatLnSpc="1">
            <a:prstTxWarp prst="textNoShape">
              <a:avLst/>
            </a:prstTxWarp>
          </a:bodyPr>
          <a:lstStyle>
            <a:lvl1pPr algn="r" defTabSz="942975" eaLnBrk="1" hangingPunct="1">
              <a:defRPr sz="1200">
                <a:latin typeface="Arial" charset="0"/>
                <a:cs typeface="+mn-cs"/>
              </a:defRPr>
            </a:lvl1pPr>
          </a:lstStyle>
          <a:p>
            <a:pPr>
              <a:defRPr/>
            </a:pPr>
            <a:fld id="{20BC3317-4BDE-46C6-B8E5-954A3E2CA07B}" type="slidenum">
              <a:rPr lang="en-US"/>
              <a:pPr>
                <a:defRPr/>
              </a:pPr>
              <a:t>‹#›</a:t>
            </a:fld>
            <a:endParaRPr lang="en-US"/>
          </a:p>
        </p:txBody>
      </p:sp>
    </p:spTree>
    <p:extLst>
      <p:ext uri="{BB962C8B-B14F-4D97-AF65-F5344CB8AC3E}">
        <p14:creationId xmlns:p14="http://schemas.microsoft.com/office/powerpoint/2010/main" val="1117391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57ACB406-AB3D-4486-9427-C60E8744706D}" type="slidenum">
              <a:rPr lang="en-US">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1694137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pPr defTabSz="941388" eaLnBrk="1" hangingPunct="1">
              <a:spcBef>
                <a:spcPct val="0"/>
              </a:spcBef>
            </a:pPr>
            <a:r>
              <a:rPr lang="en-US" altLang="en-US" smtClean="0"/>
              <a:t>Doesn’t include people in nursing homes, and in facilities.  People receiving prescriptions from some pharmacies (e.g. CVS may be under-represented).  The range uses 90% of people submitted, or 100% to estimate where the true prevalence may be.</a:t>
            </a:r>
          </a:p>
          <a:p>
            <a:pPr defTabSz="941388"/>
            <a:endParaRPr lang="en-US" altLang="en-US" smtClean="0"/>
          </a:p>
        </p:txBody>
      </p:sp>
      <p:sp>
        <p:nvSpPr>
          <p:cNvPr id="4" name="Slide Number Placeholder 3"/>
          <p:cNvSpPr>
            <a:spLocks noGrp="1"/>
          </p:cNvSpPr>
          <p:nvPr>
            <p:ph type="sldNum" sz="quarter" idx="5"/>
          </p:nvPr>
        </p:nvSpPr>
        <p:spPr/>
        <p:txBody>
          <a:bodyPr/>
          <a:lstStyle/>
          <a:p>
            <a:pPr>
              <a:defRPr/>
            </a:pPr>
            <a:fld id="{8ADB6C1F-2419-4321-B102-FC3A4879223A}" type="slidenum">
              <a:rPr lang="en-US" smtClean="0"/>
              <a:pPr>
                <a:defRPr/>
              </a:pPr>
              <a:t>19</a:t>
            </a:fld>
            <a:endParaRPr lang="en-US"/>
          </a:p>
        </p:txBody>
      </p:sp>
    </p:spTree>
    <p:extLst>
      <p:ext uri="{BB962C8B-B14F-4D97-AF65-F5344CB8AC3E}">
        <p14:creationId xmlns:p14="http://schemas.microsoft.com/office/powerpoint/2010/main" val="2482380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r>
              <a:rPr lang="en-US" altLang="en-US" smtClean="0"/>
              <a:t>Is this a slide where MA will be adding data? </a:t>
            </a:r>
          </a:p>
        </p:txBody>
      </p:sp>
      <p:sp>
        <p:nvSpPr>
          <p:cNvPr id="4" name="Slide Number Placeholder 3"/>
          <p:cNvSpPr>
            <a:spLocks noGrp="1"/>
          </p:cNvSpPr>
          <p:nvPr>
            <p:ph type="sldNum" sz="quarter" idx="5"/>
          </p:nvPr>
        </p:nvSpPr>
        <p:spPr/>
        <p:txBody>
          <a:bodyPr/>
          <a:lstStyle/>
          <a:p>
            <a:pPr>
              <a:defRPr/>
            </a:pPr>
            <a:fld id="{54087B6F-6DD7-4F6F-A36D-058DD45607F4}" type="slidenum">
              <a:rPr lang="en-US" smtClean="0"/>
              <a:pPr>
                <a:defRPr/>
              </a:pPr>
              <a:t>20</a:t>
            </a:fld>
            <a:endParaRPr lang="en-US"/>
          </a:p>
        </p:txBody>
      </p:sp>
    </p:spTree>
    <p:extLst>
      <p:ext uri="{BB962C8B-B14F-4D97-AF65-F5344CB8AC3E}">
        <p14:creationId xmlns:p14="http://schemas.microsoft.com/office/powerpoint/2010/main" val="3222405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r>
              <a:rPr lang="en-US" altLang="en-US" smtClean="0">
                <a:latin typeface="Times" pitchFamily="18" charset="0"/>
              </a:rPr>
              <a:t>CAN survey – curriculum assessment of needs AADMD and Special Olympics</a:t>
            </a:r>
          </a:p>
          <a:p>
            <a:endParaRPr lang="en-US" altLang="en-US" smtClean="0">
              <a:latin typeface="Times" pitchFamily="18" charset="0"/>
            </a:endParaRPr>
          </a:p>
          <a:p>
            <a:r>
              <a:rPr lang="en-US" altLang="en-US" smtClean="0">
                <a:latin typeface="Times" pitchFamily="18" charset="0"/>
              </a:rPr>
              <a:t>Last bullet, </a:t>
            </a:r>
            <a:r>
              <a:rPr lang="en-US" altLang="en-US" smtClean="0"/>
              <a:t>the “N” stands for neurodevelopmental.</a:t>
            </a:r>
            <a:endParaRPr lang="en-US" altLang="en-US" smtClean="0">
              <a:latin typeface="Times" pitchFamily="18" charset="0"/>
            </a:endParaRPr>
          </a:p>
        </p:txBody>
      </p:sp>
      <p:sp>
        <p:nvSpPr>
          <p:cNvPr id="36868" name="Slide Number Placeholder 3"/>
          <p:cNvSpPr>
            <a:spLocks noGrp="1"/>
          </p:cNvSpPr>
          <p:nvPr>
            <p:ph type="sldNum" sz="quarter" idx="5"/>
          </p:nvPr>
        </p:nvSpPr>
        <p:spPr>
          <a:extLst/>
        </p:spPr>
        <p:txBody>
          <a:bodyPr/>
          <a:lstStyle>
            <a:lvl1pPr>
              <a:defRPr sz="2500" baseline="-25000">
                <a:solidFill>
                  <a:schemeClr val="tx1"/>
                </a:solidFill>
                <a:latin typeface="Times" pitchFamily="18" charset="0"/>
              </a:defRPr>
            </a:lvl1pPr>
            <a:lvl2pPr marL="765907" indent="-294580">
              <a:defRPr sz="2500" baseline="-25000">
                <a:solidFill>
                  <a:schemeClr val="tx1"/>
                </a:solidFill>
                <a:latin typeface="Times" pitchFamily="18" charset="0"/>
              </a:defRPr>
            </a:lvl2pPr>
            <a:lvl3pPr marL="1178319" indent="-235664">
              <a:defRPr sz="2500" baseline="-25000">
                <a:solidFill>
                  <a:schemeClr val="tx1"/>
                </a:solidFill>
                <a:latin typeface="Times" pitchFamily="18" charset="0"/>
              </a:defRPr>
            </a:lvl3pPr>
            <a:lvl4pPr marL="1649646" indent="-235664">
              <a:defRPr sz="2500" baseline="-25000">
                <a:solidFill>
                  <a:schemeClr val="tx1"/>
                </a:solidFill>
                <a:latin typeface="Times" pitchFamily="18" charset="0"/>
              </a:defRPr>
            </a:lvl4pPr>
            <a:lvl5pPr marL="2120974" indent="-235664">
              <a:defRPr sz="2500" baseline="-25000">
                <a:solidFill>
                  <a:schemeClr val="tx1"/>
                </a:solidFill>
                <a:latin typeface="Times" pitchFamily="18" charset="0"/>
              </a:defRPr>
            </a:lvl5pPr>
            <a:lvl6pPr marL="2592301" indent="-235664" algn="ctr" eaLnBrk="0" fontAlgn="base" hangingPunct="0">
              <a:spcBef>
                <a:spcPct val="0"/>
              </a:spcBef>
              <a:spcAft>
                <a:spcPct val="0"/>
              </a:spcAft>
              <a:defRPr sz="2500" baseline="-25000">
                <a:solidFill>
                  <a:schemeClr val="tx1"/>
                </a:solidFill>
                <a:latin typeface="Times" pitchFamily="18" charset="0"/>
              </a:defRPr>
            </a:lvl6pPr>
            <a:lvl7pPr marL="3063629" indent="-235664" algn="ctr" eaLnBrk="0" fontAlgn="base" hangingPunct="0">
              <a:spcBef>
                <a:spcPct val="0"/>
              </a:spcBef>
              <a:spcAft>
                <a:spcPct val="0"/>
              </a:spcAft>
              <a:defRPr sz="2500" baseline="-25000">
                <a:solidFill>
                  <a:schemeClr val="tx1"/>
                </a:solidFill>
                <a:latin typeface="Times" pitchFamily="18" charset="0"/>
              </a:defRPr>
            </a:lvl7pPr>
            <a:lvl8pPr marL="3534956" indent="-235664" algn="ctr" eaLnBrk="0" fontAlgn="base" hangingPunct="0">
              <a:spcBef>
                <a:spcPct val="0"/>
              </a:spcBef>
              <a:spcAft>
                <a:spcPct val="0"/>
              </a:spcAft>
              <a:defRPr sz="2500" baseline="-25000">
                <a:solidFill>
                  <a:schemeClr val="tx1"/>
                </a:solidFill>
                <a:latin typeface="Times" pitchFamily="18" charset="0"/>
              </a:defRPr>
            </a:lvl8pPr>
            <a:lvl9pPr marL="4006284" indent="-235664" algn="ctr" eaLnBrk="0" fontAlgn="base" hangingPunct="0">
              <a:spcBef>
                <a:spcPct val="0"/>
              </a:spcBef>
              <a:spcAft>
                <a:spcPct val="0"/>
              </a:spcAft>
              <a:defRPr sz="2500" baseline="-25000">
                <a:solidFill>
                  <a:schemeClr val="tx1"/>
                </a:solidFill>
                <a:latin typeface="Times" pitchFamily="18" charset="0"/>
              </a:defRPr>
            </a:lvl9pPr>
          </a:lstStyle>
          <a:p>
            <a:pPr>
              <a:defRPr/>
            </a:pPr>
            <a:fld id="{77F6055D-A528-49FA-B330-ECE217379EDB}" type="slidenum">
              <a:rPr lang="en-US" altLang="en-US" sz="1200" baseline="0" smtClean="0"/>
              <a:pPr>
                <a:defRPr/>
              </a:pPr>
              <a:t>23</a:t>
            </a:fld>
            <a:endParaRPr lang="en-US" altLang="en-US" sz="1200" baseline="0" dirty="0" smtClean="0"/>
          </a:p>
        </p:txBody>
      </p:sp>
    </p:spTree>
    <p:extLst>
      <p:ext uri="{BB962C8B-B14F-4D97-AF65-F5344CB8AC3E}">
        <p14:creationId xmlns:p14="http://schemas.microsoft.com/office/powerpoint/2010/main" val="1366381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EADB280E-D533-4426-A980-412524856645}" type="slidenum">
              <a:rPr lang="en-US" smtClean="0"/>
              <a:pPr>
                <a:defRPr/>
              </a:pPr>
              <a:t>24</a:t>
            </a:fld>
            <a:endParaRPr lang="en-US"/>
          </a:p>
        </p:txBody>
      </p:sp>
    </p:spTree>
    <p:extLst>
      <p:ext uri="{BB962C8B-B14F-4D97-AF65-F5344CB8AC3E}">
        <p14:creationId xmlns:p14="http://schemas.microsoft.com/office/powerpoint/2010/main" val="141653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6624696A-0DE1-4BBA-A3CC-CC42B57E29C8}" type="slidenum">
              <a:rPr lang="en-US" smtClean="0"/>
              <a:pPr>
                <a:defRPr/>
              </a:pPr>
              <a:t>25</a:t>
            </a:fld>
            <a:endParaRPr lang="en-US"/>
          </a:p>
        </p:txBody>
      </p:sp>
    </p:spTree>
    <p:extLst>
      <p:ext uri="{BB962C8B-B14F-4D97-AF65-F5344CB8AC3E}">
        <p14:creationId xmlns:p14="http://schemas.microsoft.com/office/powerpoint/2010/main" val="1588736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D3C35332-E0D9-4203-BB19-D117F7389D91}" type="slidenum">
              <a:rPr lang="en-US" smtClean="0"/>
              <a:pPr>
                <a:defRPr/>
              </a:pPr>
              <a:t>29</a:t>
            </a:fld>
            <a:endParaRPr lang="en-US"/>
          </a:p>
        </p:txBody>
      </p:sp>
    </p:spTree>
    <p:extLst>
      <p:ext uri="{BB962C8B-B14F-4D97-AF65-F5344CB8AC3E}">
        <p14:creationId xmlns:p14="http://schemas.microsoft.com/office/powerpoint/2010/main" val="829809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64067FDA-AF62-48DD-BCE5-1DDA6304E334}" type="slidenum">
              <a:rPr lang="en-US" smtClean="0"/>
              <a:pPr>
                <a:defRPr/>
              </a:pPr>
              <a:t>30</a:t>
            </a:fld>
            <a:endParaRPr lang="en-US"/>
          </a:p>
        </p:txBody>
      </p:sp>
    </p:spTree>
    <p:extLst>
      <p:ext uri="{BB962C8B-B14F-4D97-AF65-F5344CB8AC3E}">
        <p14:creationId xmlns:p14="http://schemas.microsoft.com/office/powerpoint/2010/main" val="2402587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C3317-4BDE-46C6-B8E5-954A3E2CA07B}" type="slidenum">
              <a:rPr lang="en-US" smtClean="0"/>
              <a:pPr>
                <a:defRPr/>
              </a:pPr>
              <a:t>42</a:t>
            </a:fld>
            <a:endParaRPr lang="en-US"/>
          </a:p>
        </p:txBody>
      </p:sp>
    </p:spTree>
    <p:extLst>
      <p:ext uri="{BB962C8B-B14F-4D97-AF65-F5344CB8AC3E}">
        <p14:creationId xmlns:p14="http://schemas.microsoft.com/office/powerpoint/2010/main" val="1940377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A923A645-CF36-4112-8925-B0FA738E14EA}" type="slidenum">
              <a:rPr lang="en-US" smtClean="0"/>
              <a:pPr>
                <a:defRPr/>
              </a:pPr>
              <a:t>45</a:t>
            </a:fld>
            <a:endParaRPr lang="en-US"/>
          </a:p>
        </p:txBody>
      </p:sp>
    </p:spTree>
    <p:extLst>
      <p:ext uri="{BB962C8B-B14F-4D97-AF65-F5344CB8AC3E}">
        <p14:creationId xmlns:p14="http://schemas.microsoft.com/office/powerpoint/2010/main" val="964685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r>
              <a:rPr lang="en-US" smtClean="0"/>
              <a:t>Data from national NCI data collection year 2010-2011</a:t>
            </a:r>
          </a:p>
        </p:txBody>
      </p:sp>
      <p:sp>
        <p:nvSpPr>
          <p:cNvPr id="4" name="Slide Number Placeholder 3"/>
          <p:cNvSpPr>
            <a:spLocks noGrp="1"/>
          </p:cNvSpPr>
          <p:nvPr>
            <p:ph type="sldNum" sz="quarter" idx="5"/>
          </p:nvPr>
        </p:nvSpPr>
        <p:spPr/>
        <p:txBody>
          <a:bodyPr/>
          <a:lstStyle/>
          <a:p>
            <a:pPr>
              <a:defRPr/>
            </a:pPr>
            <a:fld id="{97A25B3F-702F-4CCD-8807-D5F650AC8C70}"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1659096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r>
              <a:rPr lang="en-US" smtClean="0"/>
              <a:t>Data from national NCI data collection year 2010-2011</a:t>
            </a:r>
          </a:p>
          <a:p>
            <a:endParaRPr lang="en-US" smtClean="0"/>
          </a:p>
        </p:txBody>
      </p:sp>
      <p:sp>
        <p:nvSpPr>
          <p:cNvPr id="4" name="Slide Number Placeholder 3"/>
          <p:cNvSpPr>
            <a:spLocks noGrp="1"/>
          </p:cNvSpPr>
          <p:nvPr>
            <p:ph type="sldNum" sz="quarter" idx="5"/>
          </p:nvPr>
        </p:nvSpPr>
        <p:spPr/>
        <p:txBody>
          <a:bodyPr/>
          <a:lstStyle/>
          <a:p>
            <a:pPr>
              <a:defRPr/>
            </a:pPr>
            <a:fld id="{C10D3386-0380-4870-847A-F287AA153CE9}"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214949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r>
              <a:rPr lang="en-US" smtClean="0"/>
              <a:t>Out of people who take meds, 6% live in institution, 35% live in group homes, etc.</a:t>
            </a:r>
          </a:p>
        </p:txBody>
      </p:sp>
      <p:sp>
        <p:nvSpPr>
          <p:cNvPr id="4" name="Slide Number Placeholder 3"/>
          <p:cNvSpPr>
            <a:spLocks noGrp="1"/>
          </p:cNvSpPr>
          <p:nvPr>
            <p:ph type="sldNum" sz="quarter" idx="5"/>
          </p:nvPr>
        </p:nvSpPr>
        <p:spPr/>
        <p:txBody>
          <a:bodyPr/>
          <a:lstStyle/>
          <a:p>
            <a:pPr>
              <a:defRPr/>
            </a:pPr>
            <a:fld id="{E52C01AA-6BE4-465A-AFB5-54B825D159DF}"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1905269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r>
              <a:rPr lang="en-US" smtClean="0"/>
              <a:t>Data from national NCI data collection year 2010-2011</a:t>
            </a:r>
          </a:p>
          <a:p>
            <a:r>
              <a:rPr lang="en-US" smtClean="0"/>
              <a:t>Those who take at least one med are less likely to be in very good or excellent health – 38% of those who take meds are in very good/excellent health, compared to 43% of those who do not take meds</a:t>
            </a:r>
          </a:p>
          <a:p>
            <a:r>
              <a:rPr lang="en-US" smtClean="0"/>
              <a:t>Those who take at least one med are more likely to use tobacco products – 10% of them do, vs 6% of those who do not take meds</a:t>
            </a:r>
          </a:p>
          <a:p>
            <a:endParaRPr lang="en-US" smtClean="0"/>
          </a:p>
        </p:txBody>
      </p:sp>
      <p:sp>
        <p:nvSpPr>
          <p:cNvPr id="4" name="Slide Number Placeholder 3"/>
          <p:cNvSpPr>
            <a:spLocks noGrp="1"/>
          </p:cNvSpPr>
          <p:nvPr>
            <p:ph type="sldNum" sz="quarter" idx="5"/>
          </p:nvPr>
        </p:nvSpPr>
        <p:spPr/>
        <p:txBody>
          <a:bodyPr/>
          <a:lstStyle/>
          <a:p>
            <a:pPr>
              <a:defRPr/>
            </a:pPr>
            <a:fld id="{AB968B7E-98C4-4100-94FB-6A0A1FD9A391}"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2947704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ADBC63F8-2A45-403B-B432-14584058CA6E}"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3552017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878EB42A-F525-4857-BF08-55F6CCCBAACA}"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3177197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r>
              <a:rPr lang="en-US" altLang="en-US" smtClean="0">
                <a:latin typeface="Calibri" pitchFamily="34" charset="0"/>
                <a:ea typeface="Calibri" pitchFamily="34" charset="0"/>
                <a:cs typeface="Calibri" pitchFamily="34" charset="0"/>
              </a:rPr>
              <a:t>On January 1, 2006,  the federal Medicare Part D prescription drug benefit became the primary payer for Medicare beneficiaries, with the state Medicaid program paying only the approved co-pay for those also eligible for Medicaid (dual eligibles). </a:t>
            </a:r>
          </a:p>
          <a:p>
            <a:endParaRPr lang="en-US" altLang="en-US" smtClean="0">
              <a:latin typeface="Calibri" pitchFamily="34" charset="0"/>
            </a:endParaRPr>
          </a:p>
          <a:p>
            <a:r>
              <a:rPr lang="en-US" altLang="en-US" sz="2900" smtClean="0">
                <a:latin typeface="Calibri" pitchFamily="34" charset="0"/>
                <a:ea typeface="Calibri" pitchFamily="34" charset="0"/>
                <a:cs typeface="Calibri" pitchFamily="34" charset="0"/>
              </a:rPr>
              <a:t>Most adults with ID are eligible for state health insurance coverage (Medicaid) and approximately three-quarters of these adults in Massachusetts are dually eligible for both Medicaid and federal health benefits (Medicare).</a:t>
            </a:r>
            <a:endParaRPr lang="en-US" altLang="en-US" sz="2900" smtClean="0"/>
          </a:p>
          <a:p>
            <a:pPr lvl="1"/>
            <a:r>
              <a:rPr lang="en-US" altLang="en-US" sz="2500" smtClean="0"/>
              <a:t>Includes most service consumers </a:t>
            </a:r>
            <a:r>
              <a:rPr lang="en-US" altLang="en-US" sz="2500" u="sng" smtClean="0"/>
              <a:t>except</a:t>
            </a:r>
            <a:r>
              <a:rPr lang="en-US" altLang="en-US" sz="2500" smtClean="0"/>
              <a:t> people in nursing homes and in facilities.  </a:t>
            </a:r>
          </a:p>
          <a:p>
            <a:pPr lvl="1"/>
            <a:r>
              <a:rPr lang="en-US" altLang="en-US" sz="2500" smtClean="0"/>
              <a:t>Some pharmacies do not request all co-pays, so these numbers may be underestimates</a:t>
            </a:r>
            <a:r>
              <a:rPr lang="en-US" altLang="en-US" smtClean="0"/>
              <a:t>.</a:t>
            </a:r>
            <a:endParaRPr lang="en-US" altLang="en-US" sz="2500" smtClean="0"/>
          </a:p>
        </p:txBody>
      </p:sp>
      <p:sp>
        <p:nvSpPr>
          <p:cNvPr id="4" name="Slide Number Placeholder 3"/>
          <p:cNvSpPr>
            <a:spLocks noGrp="1"/>
          </p:cNvSpPr>
          <p:nvPr>
            <p:ph type="sldNum" sz="quarter" idx="5"/>
          </p:nvPr>
        </p:nvSpPr>
        <p:spPr/>
        <p:txBody>
          <a:bodyPr/>
          <a:lstStyle/>
          <a:p>
            <a:pPr>
              <a:defRPr/>
            </a:pPr>
            <a:fld id="{2FAD612D-3CF5-42E6-8D12-EA6385E72147}" type="slidenum">
              <a:rPr lang="en-US" smtClean="0"/>
              <a:pPr>
                <a:defRPr/>
              </a:pPr>
              <a:t>17</a:t>
            </a:fld>
            <a:endParaRPr lang="en-US"/>
          </a:p>
        </p:txBody>
      </p:sp>
    </p:spTree>
    <p:extLst>
      <p:ext uri="{BB962C8B-B14F-4D97-AF65-F5344CB8AC3E}">
        <p14:creationId xmlns:p14="http://schemas.microsoft.com/office/powerpoint/2010/main" val="2067938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pPr defTabSz="941388" eaLnBrk="1" hangingPunct="1">
              <a:spcBef>
                <a:spcPct val="0"/>
              </a:spcBef>
            </a:pPr>
            <a:r>
              <a:rPr lang="en-US" altLang="en-US" sz="1400" smtClean="0">
                <a:latin typeface="Calibri" pitchFamily="34" charset="0"/>
                <a:ea typeface="Calibri" pitchFamily="34" charset="0"/>
                <a:cs typeface="Calibri" pitchFamily="34" charset="0"/>
              </a:rPr>
              <a:t>In just 7 months, adults with ID show about 4 times the </a:t>
            </a:r>
            <a:r>
              <a:rPr lang="en-US" altLang="en-US" sz="1400" i="1" smtClean="0">
                <a:latin typeface="Calibri" pitchFamily="34" charset="0"/>
                <a:ea typeface="Calibri" pitchFamily="34" charset="0"/>
                <a:cs typeface="Calibri" pitchFamily="34" charset="0"/>
              </a:rPr>
              <a:t>annual</a:t>
            </a:r>
            <a:r>
              <a:rPr lang="en-US" altLang="en-US" sz="1400" smtClean="0">
                <a:latin typeface="Calibri" pitchFamily="34" charset="0"/>
                <a:ea typeface="Calibri" pitchFamily="34" charset="0"/>
                <a:cs typeface="Calibri" pitchFamily="34" charset="0"/>
              </a:rPr>
              <a:t> average number of prescriptions </a:t>
            </a:r>
            <a:r>
              <a:rPr lang="en-US" altLang="en-US" sz="1100" smtClean="0">
                <a:latin typeface="Calibri" pitchFamily="34" charset="0"/>
                <a:ea typeface="Calibri" pitchFamily="34" charset="0"/>
                <a:cs typeface="Calibri" pitchFamily="34" charset="0"/>
              </a:rPr>
              <a:t>(</a:t>
            </a:r>
            <a:r>
              <a:rPr lang="en-US" altLang="en-US" smtClean="0">
                <a:latin typeface="Calibri" pitchFamily="34" charset="0"/>
                <a:ea typeface="Calibri" pitchFamily="34" charset="0"/>
                <a:cs typeface="Calibri" pitchFamily="34" charset="0"/>
              </a:rPr>
              <a:t>the available comparison groups – Medicaid recipients duals and non-duals -  includes children; Medicaid-eligible children tend to have more prescription claims than Medicaid-eligible adults</a:t>
            </a:r>
            <a:r>
              <a:rPr lang="en-US" altLang="en-US" sz="1400" baseline="30000" smtClean="0">
                <a:latin typeface="Calibri" pitchFamily="34" charset="0"/>
                <a:ea typeface="Calibri" pitchFamily="34" charset="0"/>
                <a:cs typeface="Calibri" pitchFamily="34" charset="0"/>
              </a:rPr>
              <a:t>3</a:t>
            </a:r>
            <a:r>
              <a:rPr lang="en-US" altLang="en-US" smtClean="0">
                <a:latin typeface="Calibri" pitchFamily="34" charset="0"/>
                <a:ea typeface="Calibri" pitchFamily="34" charset="0"/>
                <a:cs typeface="Calibri" pitchFamily="34" charset="0"/>
              </a:rPr>
              <a:t>)</a:t>
            </a:r>
            <a:r>
              <a:rPr lang="en-US" altLang="en-US" sz="1400" smtClean="0">
                <a:latin typeface="Calibri" pitchFamily="34" charset="0"/>
                <a:ea typeface="Calibri" pitchFamily="34" charset="0"/>
                <a:cs typeface="Calibri" pitchFamily="34" charset="0"/>
              </a:rPr>
              <a:t>.  </a:t>
            </a:r>
          </a:p>
          <a:p>
            <a:pPr defTabSz="941388"/>
            <a:endParaRPr lang="en-US" altLang="en-US" smtClean="0"/>
          </a:p>
        </p:txBody>
      </p:sp>
      <p:sp>
        <p:nvSpPr>
          <p:cNvPr id="4" name="Slide Number Placeholder 3"/>
          <p:cNvSpPr>
            <a:spLocks noGrp="1"/>
          </p:cNvSpPr>
          <p:nvPr>
            <p:ph type="sldNum" sz="quarter" idx="5"/>
          </p:nvPr>
        </p:nvSpPr>
        <p:spPr/>
        <p:txBody>
          <a:bodyPr/>
          <a:lstStyle/>
          <a:p>
            <a:pPr>
              <a:defRPr/>
            </a:pPr>
            <a:fld id="{CA241953-CFF3-457F-A9F7-88A7AE5F518E}" type="slidenum">
              <a:rPr lang="en-US" smtClean="0"/>
              <a:pPr>
                <a:defRPr/>
              </a:pPr>
              <a:t>18</a:t>
            </a:fld>
            <a:endParaRPr lang="en-US"/>
          </a:p>
        </p:txBody>
      </p:sp>
    </p:spTree>
    <p:extLst>
      <p:ext uri="{BB962C8B-B14F-4D97-AF65-F5344CB8AC3E}">
        <p14:creationId xmlns:p14="http://schemas.microsoft.com/office/powerpoint/2010/main" val="413925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586415A-57AD-4BBE-B6AA-4F22364C45E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DC5D992-29AD-4D35-9EE8-93358524D8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EF738077-2399-43F9-A897-3DCBB90648C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rgbClr val="DBF5F9"/>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rgbClr val="DBF5F9"/>
                </a:solidFill>
              </a:defRPr>
            </a:lvl1pPr>
          </a:lstStyle>
          <a:p>
            <a:pPr>
              <a:defRPr/>
            </a:pPr>
            <a:fld id="{F954F49C-F7A4-4CC3-A6AF-6C9CE91D4B4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F08C0EA-2D18-48AE-ACB9-20E8CE7D97D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A80FF537-D3D3-4C4C-A187-939C8C58CF02}"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CDE9560F-45A8-4D13-A502-216A05DAE72E}"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B54AE565-492E-41C9-B32A-A9A89B60CB6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5548CFD-6002-4DBD-B4A3-C30F84346B7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1A8FA2"/>
                </a:solidFill>
              </a:defRPr>
            </a:lvl1pPr>
          </a:lstStyle>
          <a:p>
            <a:pPr>
              <a:defRPr/>
            </a:pPr>
            <a:fld id="{B6CC9239-D6D4-4498-938A-2A8E6C1B0A8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720D494-1613-4E99-AF42-E57169DFA3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4196BE2-8780-4365-8342-7E6C40518B8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BF14B67C-FF88-448A-B4AC-9D29196871CF}"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0F33E7-399B-4F15-B6B9-8296B73B7B4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370CA673-FCA7-4B27-82E7-F134C91653C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map_back"/>
          <p:cNvPicPr>
            <a:picLocks noChangeAspect="1" noChangeArrowheads="1"/>
          </p:cNvPicPr>
          <p:nvPr userDrawn="1"/>
        </p:nvPicPr>
        <p:blipFill>
          <a:blip r:embed="rId2" cstate="print">
            <a:clrChange>
              <a:clrFrom>
                <a:srgbClr val="043450"/>
              </a:clrFrom>
              <a:clrTo>
                <a:srgbClr val="043450">
                  <a:alpha val="0"/>
                </a:srgbClr>
              </a:clrTo>
            </a:clrChange>
          </a:blip>
          <a:srcRect l="90"/>
          <a:stretch>
            <a:fillRect/>
          </a:stretch>
        </p:blipFill>
        <p:spPr bwMode="auto">
          <a:xfrm>
            <a:off x="0" y="215900"/>
            <a:ext cx="5718175" cy="6642100"/>
          </a:xfrm>
          <a:prstGeom prst="rect">
            <a:avLst/>
          </a:prstGeom>
          <a:noFill/>
          <a:ln w="9525">
            <a:noFill/>
            <a:miter lim="800000"/>
            <a:headEnd/>
            <a:tailEnd/>
          </a:ln>
        </p:spPr>
      </p:pic>
      <p:pic>
        <p:nvPicPr>
          <p:cNvPr id="5" name="Picture 7" descr="GQMS_logo_white_9_08"/>
          <p:cNvPicPr>
            <a:picLocks noChangeAspect="1" noChangeArrowheads="1"/>
          </p:cNvPicPr>
          <p:nvPr userDrawn="1"/>
        </p:nvPicPr>
        <p:blipFill>
          <a:blip r:embed="rId3" cstate="print"/>
          <a:srcRect/>
          <a:stretch>
            <a:fillRect/>
          </a:stretch>
        </p:blipFill>
        <p:spPr bwMode="auto">
          <a:xfrm>
            <a:off x="3230563" y="4194175"/>
            <a:ext cx="2682875" cy="1249363"/>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312738"/>
          </a:xfrm>
          <a:prstGeom prst="rect">
            <a:avLst/>
          </a:prstGeom>
          <a:gradFill rotWithShape="1">
            <a:gsLst>
              <a:gs pos="0">
                <a:srgbClr val="C0C0C0">
                  <a:gamma/>
                  <a:shade val="46275"/>
                  <a:invGamma/>
                </a:srgbClr>
              </a:gs>
              <a:gs pos="100000">
                <a:srgbClr val="C0C0C0"/>
              </a:gs>
            </a:gsLst>
            <a:lin ang="0" scaled="1"/>
          </a:gradFill>
          <a:ln w="9525">
            <a:noFill/>
            <a:miter lim="800000"/>
            <a:headEnd/>
            <a:tailEnd/>
          </a:ln>
          <a:effectLst/>
        </p:spPr>
        <p:txBody>
          <a:bodyPr wrap="none" anchor="ctr"/>
          <a:lstStyle/>
          <a:p>
            <a:pPr>
              <a:defRPr/>
            </a:pPr>
            <a:endParaRPr lang="en-US">
              <a:solidFill>
                <a:srgbClr val="000000"/>
              </a:solidFill>
              <a:latin typeface="Arial" charset="0"/>
              <a:cs typeface="+mn-cs"/>
            </a:endParaRPr>
          </a:p>
        </p:txBody>
      </p:sp>
      <p:sp>
        <p:nvSpPr>
          <p:cNvPr id="7" name="Text Box 10"/>
          <p:cNvSpPr txBox="1">
            <a:spLocks noChangeArrowheads="1"/>
          </p:cNvSpPr>
          <p:nvPr userDrawn="1"/>
        </p:nvSpPr>
        <p:spPr bwMode="auto">
          <a:xfrm>
            <a:off x="25400" y="7938"/>
            <a:ext cx="2924175" cy="274637"/>
          </a:xfrm>
          <a:prstGeom prst="rect">
            <a:avLst/>
          </a:prstGeom>
          <a:noFill/>
          <a:ln w="9525">
            <a:noFill/>
            <a:miter lim="800000"/>
            <a:headEnd/>
            <a:tailEnd/>
          </a:ln>
          <a:effectLst/>
        </p:spPr>
        <p:txBody>
          <a:bodyPr>
            <a:spAutoFit/>
          </a:bodyPr>
          <a:lstStyle/>
          <a:p>
            <a:pPr>
              <a:spcBef>
                <a:spcPct val="50000"/>
              </a:spcBef>
              <a:defRPr/>
            </a:pPr>
            <a:r>
              <a:rPr lang="en-US" sz="1200" b="1" dirty="0">
                <a:solidFill>
                  <a:srgbClr val="FFFFFF"/>
                </a:solidFill>
                <a:latin typeface="Arial" charset="0"/>
                <a:cs typeface="+mn-cs"/>
              </a:rPr>
              <a:t>Delmarva Foundation</a:t>
            </a:r>
          </a:p>
        </p:txBody>
      </p:sp>
      <p:sp>
        <p:nvSpPr>
          <p:cNvPr id="3074" name="Rectangle 2"/>
          <p:cNvSpPr>
            <a:spLocks noGrp="1" noChangeArrowheads="1"/>
          </p:cNvSpPr>
          <p:nvPr>
            <p:ph type="ctrTitle"/>
          </p:nvPr>
        </p:nvSpPr>
        <p:spPr>
          <a:xfrm>
            <a:off x="685800" y="1182688"/>
            <a:ext cx="7772400" cy="1470025"/>
          </a:xfrm>
        </p:spPr>
        <p:txBody>
          <a:bodyPr/>
          <a:lstStyle>
            <a:lvl1pPr>
              <a:defRPr>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2787650"/>
            <a:ext cx="6400800" cy="1671638"/>
          </a:xfrm>
        </p:spPr>
        <p:txBody>
          <a:bodyPr/>
          <a:lstStyle>
            <a:lvl1pPr marL="0" indent="0" algn="ctr">
              <a:buFont typeface="Wingdings" pitchFamily="2" charset="2"/>
              <a:buNone/>
              <a:defRPr>
                <a:solidFill>
                  <a:schemeClr val="bg1"/>
                </a:solidFill>
              </a:defRPr>
            </a:lvl1pPr>
          </a:lstStyle>
          <a:p>
            <a:r>
              <a:rPr lang="en-US"/>
              <a:t>Click to edit Master subtitle style</a:t>
            </a:r>
          </a:p>
        </p:txBody>
      </p:sp>
      <p:sp>
        <p:nvSpPr>
          <p:cNvPr id="8"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US"/>
          </a:p>
        </p:txBody>
      </p:sp>
      <p:sp>
        <p:nvSpPr>
          <p:cNvPr id="9"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US"/>
          </a:p>
        </p:txBody>
      </p:sp>
      <p:sp>
        <p:nvSpPr>
          <p:cNvPr id="10" name="Rectangle 6"/>
          <p:cNvSpPr>
            <a:spLocks noGrp="1" noChangeArrowheads="1"/>
          </p:cNvSpPr>
          <p:nvPr>
            <p:ph type="sldNum" sz="quarter" idx="12"/>
          </p:nvPr>
        </p:nvSpPr>
        <p:spPr>
          <a:xfrm>
            <a:off x="6553200" y="6245225"/>
            <a:ext cx="2133600" cy="476250"/>
          </a:xfrm>
        </p:spPr>
        <p:txBody>
          <a:bodyPr/>
          <a:lstStyle>
            <a:lvl1pPr>
              <a:defRPr sz="1400" b="0" i="0">
                <a:solidFill>
                  <a:srgbClr val="000000"/>
                </a:solidFill>
                <a:latin typeface="Verdana" pitchFamily="34" charset="0"/>
                <a:cs typeface="Arial" charset="0"/>
              </a:defRPr>
            </a:lvl1pPr>
          </a:lstStyle>
          <a:p>
            <a:pPr>
              <a:defRPr/>
            </a:pPr>
            <a:fld id="{4D54D3C7-CB60-4BFE-988F-7954079EA88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5D9B59B8-9F32-48A8-956C-370A8812D16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1AD7E943-900B-4234-8F3B-F63EB504DC6F}"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39CA858D-F218-4701-A7B4-2B7EB36485A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5C13A09E-5F06-4FD8-B5C1-FF2AEF44A99C}"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ECD8542D-57B7-4192-A999-B1EC65C02CB6}"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B1FED807-A56A-4B98-9CE8-B784FFF66F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2BDBCB-C262-472C-A5C5-8C2BDF0865E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8CA72B1C-F4D4-4F2E-9F99-7CFD9BC3D7C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50FED976-C7A1-47C0-88AD-CA00D06AE1D4}"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7E13779D-1EA7-4ADF-B9B6-01716B8DEE92}"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5BCC8F5D-FAE4-49CD-A995-6143C3B67AE0}"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rgbClr val="020C12"/>
            </a:gs>
            <a:gs pos="100000">
              <a:srgbClr val="073450"/>
            </a:gs>
          </a:gsLst>
          <a:lin ang="5400000" scaled="1"/>
        </a:gradFill>
        <a:effectLst/>
      </p:bgPr>
    </p:bg>
    <p:spTree>
      <p:nvGrpSpPr>
        <p:cNvPr id="1" name=""/>
        <p:cNvGrpSpPr/>
        <p:nvPr/>
      </p:nvGrpSpPr>
      <p:grpSpPr>
        <a:xfrm>
          <a:off x="0" y="0"/>
          <a:ext cx="0" cy="0"/>
          <a:chOff x="0" y="0"/>
          <a:chExt cx="0" cy="0"/>
        </a:xfrm>
      </p:grpSpPr>
      <p:pic>
        <p:nvPicPr>
          <p:cNvPr id="4" name="Picture 14" descr="map_back"/>
          <p:cNvPicPr>
            <a:picLocks noChangeAspect="1" noChangeArrowheads="1"/>
          </p:cNvPicPr>
          <p:nvPr userDrawn="1"/>
        </p:nvPicPr>
        <p:blipFill>
          <a:blip r:embed="rId2" cstate="print">
            <a:clrChange>
              <a:clrFrom>
                <a:srgbClr val="043450"/>
              </a:clrFrom>
              <a:clrTo>
                <a:srgbClr val="043450">
                  <a:alpha val="0"/>
                </a:srgbClr>
              </a:clrTo>
            </a:clrChange>
          </a:blip>
          <a:srcRect l="90"/>
          <a:stretch>
            <a:fillRect/>
          </a:stretch>
        </p:blipFill>
        <p:spPr bwMode="auto">
          <a:xfrm>
            <a:off x="0" y="215900"/>
            <a:ext cx="5718175" cy="6642100"/>
          </a:xfrm>
          <a:prstGeom prst="rect">
            <a:avLst/>
          </a:prstGeom>
          <a:noFill/>
          <a:ln w="9525">
            <a:noFill/>
            <a:miter lim="800000"/>
            <a:headEnd/>
            <a:tailEnd/>
          </a:ln>
        </p:spPr>
      </p:pic>
      <p:pic>
        <p:nvPicPr>
          <p:cNvPr id="5" name="Picture 7" descr="GQMS_logo_white_9_08"/>
          <p:cNvPicPr>
            <a:picLocks noChangeAspect="1" noChangeArrowheads="1"/>
          </p:cNvPicPr>
          <p:nvPr userDrawn="1"/>
        </p:nvPicPr>
        <p:blipFill>
          <a:blip r:embed="rId3" cstate="print"/>
          <a:srcRect/>
          <a:stretch>
            <a:fillRect/>
          </a:stretch>
        </p:blipFill>
        <p:spPr bwMode="auto">
          <a:xfrm>
            <a:off x="3230563" y="4194175"/>
            <a:ext cx="2682875" cy="1249363"/>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312738"/>
          </a:xfrm>
          <a:prstGeom prst="rect">
            <a:avLst/>
          </a:prstGeom>
          <a:gradFill rotWithShape="1">
            <a:gsLst>
              <a:gs pos="0">
                <a:srgbClr val="C0C0C0">
                  <a:gamma/>
                  <a:shade val="46275"/>
                  <a:invGamma/>
                </a:srgbClr>
              </a:gs>
              <a:gs pos="100000">
                <a:srgbClr val="C0C0C0"/>
              </a:gs>
            </a:gsLst>
            <a:lin ang="0" scaled="1"/>
          </a:gradFill>
          <a:ln w="9525">
            <a:noFill/>
            <a:miter lim="800000"/>
            <a:headEnd/>
            <a:tailEnd/>
          </a:ln>
          <a:effectLst/>
        </p:spPr>
        <p:txBody>
          <a:bodyPr wrap="none" anchor="ctr"/>
          <a:lstStyle/>
          <a:p>
            <a:pPr>
              <a:defRPr/>
            </a:pPr>
            <a:endParaRPr lang="en-US">
              <a:solidFill>
                <a:srgbClr val="000000"/>
              </a:solidFill>
              <a:latin typeface="Arial" charset="0"/>
              <a:cs typeface="+mn-cs"/>
            </a:endParaRPr>
          </a:p>
        </p:txBody>
      </p:sp>
      <p:sp>
        <p:nvSpPr>
          <p:cNvPr id="7" name="Text Box 10"/>
          <p:cNvSpPr txBox="1">
            <a:spLocks noChangeArrowheads="1"/>
          </p:cNvSpPr>
          <p:nvPr userDrawn="1"/>
        </p:nvSpPr>
        <p:spPr bwMode="auto">
          <a:xfrm>
            <a:off x="25400" y="7938"/>
            <a:ext cx="2924175" cy="274637"/>
          </a:xfrm>
          <a:prstGeom prst="rect">
            <a:avLst/>
          </a:prstGeom>
          <a:noFill/>
          <a:ln w="9525">
            <a:noFill/>
            <a:miter lim="800000"/>
            <a:headEnd/>
            <a:tailEnd/>
          </a:ln>
          <a:effectLst/>
        </p:spPr>
        <p:txBody>
          <a:bodyPr>
            <a:spAutoFit/>
          </a:bodyPr>
          <a:lstStyle/>
          <a:p>
            <a:pPr>
              <a:spcBef>
                <a:spcPct val="50000"/>
              </a:spcBef>
              <a:defRPr/>
            </a:pPr>
            <a:r>
              <a:rPr lang="en-US" sz="1200" b="1" dirty="0">
                <a:solidFill>
                  <a:srgbClr val="FFFFFF"/>
                </a:solidFill>
                <a:latin typeface="Arial" charset="0"/>
                <a:cs typeface="+mn-cs"/>
              </a:rPr>
              <a:t>Delmarva Foundation</a:t>
            </a:r>
          </a:p>
        </p:txBody>
      </p:sp>
      <p:sp>
        <p:nvSpPr>
          <p:cNvPr id="3074" name="Rectangle 2"/>
          <p:cNvSpPr>
            <a:spLocks noGrp="1" noChangeArrowheads="1"/>
          </p:cNvSpPr>
          <p:nvPr>
            <p:ph type="ctrTitle"/>
          </p:nvPr>
        </p:nvSpPr>
        <p:spPr>
          <a:xfrm>
            <a:off x="685800" y="1182688"/>
            <a:ext cx="7772400" cy="1470025"/>
          </a:xfrm>
        </p:spPr>
        <p:txBody>
          <a:bodyPr/>
          <a:lstStyle>
            <a:lvl1pPr>
              <a:defRPr>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2787650"/>
            <a:ext cx="6400800" cy="1671638"/>
          </a:xfrm>
        </p:spPr>
        <p:txBody>
          <a:bodyPr/>
          <a:lstStyle>
            <a:lvl1pPr marL="0" indent="0" algn="ctr">
              <a:buFont typeface="Wingdings" pitchFamily="2" charset="2"/>
              <a:buNone/>
              <a:defRPr>
                <a:solidFill>
                  <a:schemeClr val="bg1"/>
                </a:solidFill>
              </a:defRPr>
            </a:lvl1pPr>
          </a:lstStyle>
          <a:p>
            <a:r>
              <a:rPr lang="en-US"/>
              <a:t>Click to edit Master subtitle style</a:t>
            </a:r>
          </a:p>
        </p:txBody>
      </p:sp>
      <p:sp>
        <p:nvSpPr>
          <p:cNvPr id="8"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en-US"/>
          </a:p>
        </p:txBody>
      </p:sp>
      <p:sp>
        <p:nvSpPr>
          <p:cNvPr id="9"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en-US"/>
          </a:p>
        </p:txBody>
      </p:sp>
      <p:sp>
        <p:nvSpPr>
          <p:cNvPr id="10" name="Rectangle 6"/>
          <p:cNvSpPr>
            <a:spLocks noGrp="1" noChangeArrowheads="1"/>
          </p:cNvSpPr>
          <p:nvPr>
            <p:ph type="sldNum" sz="quarter" idx="12"/>
          </p:nvPr>
        </p:nvSpPr>
        <p:spPr>
          <a:xfrm>
            <a:off x="6553200" y="6245225"/>
            <a:ext cx="2133600" cy="476250"/>
          </a:xfrm>
        </p:spPr>
        <p:txBody>
          <a:bodyPr/>
          <a:lstStyle>
            <a:lvl1pPr>
              <a:defRPr sz="1400" b="0" i="0">
                <a:solidFill>
                  <a:srgbClr val="000000"/>
                </a:solidFill>
                <a:latin typeface="Verdana" pitchFamily="34" charset="0"/>
                <a:cs typeface="Arial" charset="0"/>
              </a:defRPr>
            </a:lvl1pPr>
          </a:lstStyle>
          <a:p>
            <a:pPr>
              <a:defRPr/>
            </a:pPr>
            <a:fld id="{D9BA5099-3E2F-425E-A4B2-178F508E463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8200D11E-3D5B-4D97-AD00-9319288E2E29}"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5ECDA51A-8BCB-42BC-AF2B-EFD0FC3493FB}"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2C1D0F29-92AF-40FB-BAAC-5C3983BABCB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3B3FA7FE-962F-420E-8BCB-B122399DB626}"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AA986C1F-0CF1-44E2-950F-6DA1C5B212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0FFD94B9-6085-4A32-B081-E3CFC732FBA4}"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B4F04AB0-D96E-4E52-9D7A-AB8C6239D960}"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5CB7707E-1427-4D13-BB32-39DE54F1AFD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ECC58CA5-AA22-4A6E-A0D1-D8EF322933D5}"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C76B065D-04CA-40DC-BC73-6E2C87E5BF68}"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atin typeface="Verdana" pitchFamily="34" charset="0"/>
                <a:cs typeface="Arial" charset="0"/>
              </a:defRPr>
            </a:lvl1pPr>
          </a:lstStyle>
          <a:p>
            <a:pPr>
              <a:defRPr/>
            </a:pPr>
            <a:fld id="{A2309489-402C-4426-B86C-C2F5FB51B1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E5757F66-B1BE-4D0F-A222-D2CFDD33E7A6}"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E344BB6-21DF-442A-B700-40B2507A70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17E8E17-A1E0-44B9-BF12-52C003B2A3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9EED2D0-1732-4276-9EFB-19E6038934C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E4F586D-D46C-408E-B735-2F0666248B8E}"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Verdana" pitchFamily="34" charset="0"/>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Verdana" pitchFamily="34"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Verdana" pitchFamily="34" charset="0"/>
              </a:defRPr>
            </a:lvl1pPr>
          </a:lstStyle>
          <a:p>
            <a:pPr>
              <a:defRPr/>
            </a:pPr>
            <a:fld id="{6F12F561-1DB4-4D5E-9E35-913691C52D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71" r:id="rId1"/>
    <p:sldLayoutId id="2147485463" r:id="rId2"/>
    <p:sldLayoutId id="2147485472" r:id="rId3"/>
    <p:sldLayoutId id="2147485473" r:id="rId4"/>
    <p:sldLayoutId id="2147485474" r:id="rId5"/>
    <p:sldLayoutId id="2147485464" r:id="rId6"/>
    <p:sldLayoutId id="2147485475" r:id="rId7"/>
    <p:sldLayoutId id="2147485465" r:id="rId8"/>
    <p:sldLayoutId id="2147485476" r:id="rId9"/>
    <p:sldLayoutId id="2147485466" r:id="rId10"/>
    <p:sldLayoutId id="2147485477"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FF9900"/>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10CF9B"/>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rgbClr val="1A8FA2"/>
                </a:solidFill>
                <a:latin typeface="Verdana" pitchFamily="34" charset="0"/>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rgbClr val="1A8FA2"/>
                </a:solidFill>
                <a:latin typeface="Verdana" pitchFamily="34"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Verdana" pitchFamily="34" charset="0"/>
              </a:defRPr>
            </a:lvl1pPr>
          </a:lstStyle>
          <a:p>
            <a:pPr>
              <a:defRPr/>
            </a:pPr>
            <a:fld id="{7154221A-162C-41C7-B1EF-1776841067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78" r:id="rId1"/>
    <p:sldLayoutId id="2147485467" r:id="rId2"/>
    <p:sldLayoutId id="2147485479" r:id="rId3"/>
    <p:sldLayoutId id="2147485480" r:id="rId4"/>
    <p:sldLayoutId id="2147485481" r:id="rId5"/>
    <p:sldLayoutId id="2147485468" r:id="rId6"/>
    <p:sldLayoutId id="2147485482" r:id="rId7"/>
    <p:sldLayoutId id="2147485469" r:id="rId8"/>
    <p:sldLayoutId id="2147485483" r:id="rId9"/>
    <p:sldLayoutId id="2147485470" r:id="rId10"/>
    <p:sldLayoutId id="2147485484"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FF9900"/>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10CF9B"/>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6" name="Picture 10" descr="map_back_lt"/>
          <p:cNvPicPr>
            <a:picLocks noChangeAspect="1" noChangeArrowheads="1"/>
          </p:cNvPicPr>
          <p:nvPr userDrawn="1"/>
        </p:nvPicPr>
        <p:blipFill>
          <a:blip r:embed="rId13" cstate="print"/>
          <a:srcRect l="7825"/>
          <a:stretch>
            <a:fillRect/>
          </a:stretch>
        </p:blipFill>
        <p:spPr bwMode="auto">
          <a:xfrm>
            <a:off x="0" y="234950"/>
            <a:ext cx="5160963" cy="6499225"/>
          </a:xfrm>
          <a:prstGeom prst="rect">
            <a:avLst/>
          </a:prstGeom>
          <a:noFill/>
          <a:ln w="9525">
            <a:noFill/>
            <a:miter lim="800000"/>
            <a:headEnd/>
            <a:tailEnd/>
          </a:ln>
        </p:spPr>
      </p:pic>
      <p:pic>
        <p:nvPicPr>
          <p:cNvPr id="6147" name="Picture 9" descr="GQMS_initials_logo_9_08"/>
          <p:cNvPicPr>
            <a:picLocks noChangeAspect="1" noChangeArrowheads="1"/>
          </p:cNvPicPr>
          <p:nvPr userDrawn="1"/>
        </p:nvPicPr>
        <p:blipFill>
          <a:blip r:embed="rId14" cstate="print"/>
          <a:srcRect/>
          <a:stretch>
            <a:fillRect/>
          </a:stretch>
        </p:blipFill>
        <p:spPr bwMode="auto">
          <a:xfrm>
            <a:off x="215900" y="5770563"/>
            <a:ext cx="828675" cy="838200"/>
          </a:xfrm>
          <a:prstGeom prst="rect">
            <a:avLst/>
          </a:prstGeom>
          <a:noFill/>
          <a:ln w="9525">
            <a:noFill/>
            <a:miter lim="800000"/>
            <a:headEnd/>
            <a:tailEnd/>
          </a:ln>
        </p:spPr>
      </p:pic>
      <p:sp>
        <p:nvSpPr>
          <p:cNvPr id="614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i="1">
                <a:solidFill>
                  <a:srgbClr val="FFFFFF"/>
                </a:solidFill>
                <a:latin typeface="Arial" charset="0"/>
                <a:cs typeface="+mn-cs"/>
              </a:defRPr>
            </a:lvl1pPr>
          </a:lstStyle>
          <a:p>
            <a:pPr>
              <a:defRPr/>
            </a:pPr>
            <a:fld id="{C1BD4251-E39A-430D-A7F0-8269F4FEB862}" type="slidenum">
              <a:rPr lang="en-US"/>
              <a:pPr>
                <a:defRPr/>
              </a:pPr>
              <a:t>‹#›</a:t>
            </a:fld>
            <a:endParaRPr lang="en-US"/>
          </a:p>
        </p:txBody>
      </p:sp>
      <p:sp>
        <p:nvSpPr>
          <p:cNvPr id="1031" name="Rectangle 7"/>
          <p:cNvSpPr>
            <a:spLocks noChangeArrowheads="1"/>
          </p:cNvSpPr>
          <p:nvPr userDrawn="1"/>
        </p:nvSpPr>
        <p:spPr bwMode="auto">
          <a:xfrm>
            <a:off x="0" y="0"/>
            <a:ext cx="9144000" cy="379413"/>
          </a:xfrm>
          <a:prstGeom prst="rect">
            <a:avLst/>
          </a:prstGeom>
          <a:gradFill rotWithShape="1">
            <a:gsLst>
              <a:gs pos="0">
                <a:srgbClr val="073450"/>
              </a:gs>
              <a:gs pos="100000">
                <a:srgbClr val="073450">
                  <a:gamma/>
                  <a:tint val="82353"/>
                  <a:invGamma/>
                </a:srgbClr>
              </a:gs>
            </a:gsLst>
            <a:lin ang="0" scaled="1"/>
          </a:gradFill>
          <a:ln w="9525">
            <a:noFill/>
            <a:miter lim="800000"/>
            <a:headEnd/>
            <a:tailEnd/>
          </a:ln>
          <a:effectLst/>
        </p:spPr>
        <p:txBody>
          <a:bodyPr wrap="none" anchor="ctr"/>
          <a:lstStyle/>
          <a:p>
            <a:pPr>
              <a:defRPr/>
            </a:pPr>
            <a:endParaRPr lang="en-US">
              <a:solidFill>
                <a:srgbClr val="000000"/>
              </a:solidFill>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5485" r:id="rId1"/>
    <p:sldLayoutId id="2147485486" r:id="rId2"/>
    <p:sldLayoutId id="2147485487" r:id="rId3"/>
    <p:sldLayoutId id="2147485488" r:id="rId4"/>
    <p:sldLayoutId id="2147485489" r:id="rId5"/>
    <p:sldLayoutId id="2147485490" r:id="rId6"/>
    <p:sldLayoutId id="2147485491" r:id="rId7"/>
    <p:sldLayoutId id="2147485492" r:id="rId8"/>
    <p:sldLayoutId id="2147485493" r:id="rId9"/>
    <p:sldLayoutId id="2147485494" r:id="rId10"/>
    <p:sldLayoutId id="2147485495"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0C0C0"/>
            </a:gs>
            <a:gs pos="100000">
              <a:srgbClr val="F9F9F9"/>
            </a:gs>
          </a:gsLst>
          <a:lin ang="2700000" scaled="1"/>
        </a:gradFill>
        <a:effectLst/>
      </p:bgPr>
    </p:bg>
    <p:spTree>
      <p:nvGrpSpPr>
        <p:cNvPr id="1" name=""/>
        <p:cNvGrpSpPr/>
        <p:nvPr/>
      </p:nvGrpSpPr>
      <p:grpSpPr>
        <a:xfrm>
          <a:off x="0" y="0"/>
          <a:ext cx="0" cy="0"/>
          <a:chOff x="0" y="0"/>
          <a:chExt cx="0" cy="0"/>
        </a:xfrm>
      </p:grpSpPr>
      <p:pic>
        <p:nvPicPr>
          <p:cNvPr id="7170" name="Picture 10" descr="map_back_lt"/>
          <p:cNvPicPr>
            <a:picLocks noChangeAspect="1" noChangeArrowheads="1"/>
          </p:cNvPicPr>
          <p:nvPr userDrawn="1"/>
        </p:nvPicPr>
        <p:blipFill>
          <a:blip r:embed="rId13" cstate="print"/>
          <a:srcRect l="7825"/>
          <a:stretch>
            <a:fillRect/>
          </a:stretch>
        </p:blipFill>
        <p:spPr bwMode="auto">
          <a:xfrm>
            <a:off x="0" y="234950"/>
            <a:ext cx="5160963" cy="6499225"/>
          </a:xfrm>
          <a:prstGeom prst="rect">
            <a:avLst/>
          </a:prstGeom>
          <a:noFill/>
          <a:ln w="9525">
            <a:noFill/>
            <a:miter lim="800000"/>
            <a:headEnd/>
            <a:tailEnd/>
          </a:ln>
        </p:spPr>
      </p:pic>
      <p:pic>
        <p:nvPicPr>
          <p:cNvPr id="7171" name="Picture 9" descr="GQMS_initials_logo_9_08"/>
          <p:cNvPicPr>
            <a:picLocks noChangeAspect="1" noChangeArrowheads="1"/>
          </p:cNvPicPr>
          <p:nvPr userDrawn="1"/>
        </p:nvPicPr>
        <p:blipFill>
          <a:blip r:embed="rId14" cstate="print"/>
          <a:srcRect/>
          <a:stretch>
            <a:fillRect/>
          </a:stretch>
        </p:blipFill>
        <p:spPr bwMode="auto">
          <a:xfrm>
            <a:off x="215900" y="5770563"/>
            <a:ext cx="828675" cy="838200"/>
          </a:xfrm>
          <a:prstGeom prst="rect">
            <a:avLst/>
          </a:prstGeom>
          <a:noFill/>
          <a:ln w="9525">
            <a:noFill/>
            <a:miter lim="800000"/>
            <a:headEnd/>
            <a:tailEnd/>
          </a:ln>
        </p:spPr>
      </p:pic>
      <p:sp>
        <p:nvSpPr>
          <p:cNvPr id="717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i="1">
                <a:solidFill>
                  <a:srgbClr val="FFFFFF"/>
                </a:solidFill>
                <a:latin typeface="Arial" charset="0"/>
                <a:cs typeface="+mn-cs"/>
              </a:defRPr>
            </a:lvl1pPr>
          </a:lstStyle>
          <a:p>
            <a:pPr>
              <a:defRPr/>
            </a:pPr>
            <a:fld id="{44177305-0FFF-466F-9952-735CF0208DCE}" type="slidenum">
              <a:rPr lang="en-US"/>
              <a:pPr>
                <a:defRPr/>
              </a:pPr>
              <a:t>‹#›</a:t>
            </a:fld>
            <a:endParaRPr lang="en-US"/>
          </a:p>
        </p:txBody>
      </p:sp>
      <p:sp>
        <p:nvSpPr>
          <p:cNvPr id="1031" name="Rectangle 7"/>
          <p:cNvSpPr>
            <a:spLocks noChangeArrowheads="1"/>
          </p:cNvSpPr>
          <p:nvPr userDrawn="1"/>
        </p:nvSpPr>
        <p:spPr bwMode="auto">
          <a:xfrm>
            <a:off x="0" y="0"/>
            <a:ext cx="9144000" cy="379413"/>
          </a:xfrm>
          <a:prstGeom prst="rect">
            <a:avLst/>
          </a:prstGeom>
          <a:gradFill rotWithShape="1">
            <a:gsLst>
              <a:gs pos="0">
                <a:srgbClr val="073450"/>
              </a:gs>
              <a:gs pos="100000">
                <a:srgbClr val="073450">
                  <a:gamma/>
                  <a:tint val="82353"/>
                  <a:invGamma/>
                </a:srgbClr>
              </a:gs>
            </a:gsLst>
            <a:lin ang="0" scaled="1"/>
          </a:gradFill>
          <a:ln w="9525">
            <a:noFill/>
            <a:miter lim="800000"/>
            <a:headEnd/>
            <a:tailEnd/>
          </a:ln>
          <a:effectLst/>
        </p:spPr>
        <p:txBody>
          <a:bodyPr wrap="none" anchor="ctr"/>
          <a:lstStyle/>
          <a:p>
            <a:pPr>
              <a:defRPr/>
            </a:pPr>
            <a:endParaRPr lang="en-US">
              <a:solidFill>
                <a:srgbClr val="000000"/>
              </a:solidFill>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5496" r:id="rId1"/>
    <p:sldLayoutId id="2147485497" r:id="rId2"/>
    <p:sldLayoutId id="2147485498" r:id="rId3"/>
    <p:sldLayoutId id="2147485499" r:id="rId4"/>
    <p:sldLayoutId id="2147485500" r:id="rId5"/>
    <p:sldLayoutId id="2147485501" r:id="rId6"/>
    <p:sldLayoutId id="2147485502" r:id="rId7"/>
    <p:sldLayoutId id="2147485503" r:id="rId8"/>
    <p:sldLayoutId id="2147485504" r:id="rId9"/>
    <p:sldLayoutId id="2147485505" r:id="rId10"/>
    <p:sldLayoutId id="2147485506"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rgbClr val="800000"/>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rgbClr val="800000"/>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 Id="rId5" Type="http://schemas.openxmlformats.org/officeDocument/2006/relationships/image" Target="../media/image14.emf"/><Relationship Id="rId4" Type="http://schemas.openxmlformats.org/officeDocument/2006/relationships/package" Target="../embeddings/Microsoft_Excel_Worksheet6.xlsx"/></Relationships>
</file>

<file path=ppt/slides/_rels/slide4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3" Type="http://schemas.openxmlformats.org/officeDocument/2006/relationships/hyperlink" Target="mailto:dhiersteiner@hsri.org" TargetMode="External"/><Relationship Id="rId7" Type="http://schemas.openxmlformats.org/officeDocument/2006/relationships/hyperlink" Target="mailto:eltowson@dhr.state.ga.us" TargetMode="External"/><Relationship Id="rId2" Type="http://schemas.openxmlformats.org/officeDocument/2006/relationships/hyperlink" Target="mailto:vbradley@hsri.org" TargetMode="External"/><Relationship Id="rId1" Type="http://schemas.openxmlformats.org/officeDocument/2006/relationships/slideLayout" Target="../slideLayouts/slideLayout18.xml"/><Relationship Id="rId6" Type="http://schemas.openxmlformats.org/officeDocument/2006/relationships/hyperlink" Target="mailto:kellys@dfmc.org" TargetMode="External"/><Relationship Id="rId5" Type="http://schemas.openxmlformats.org/officeDocument/2006/relationships/hyperlink" Target="mailto:Emily.Lauer@umassmed.edu" TargetMode="External"/><Relationship Id="rId4" Type="http://schemas.openxmlformats.org/officeDocument/2006/relationships/hyperlink" Target="mailto:Gail.Grossman@state.ma.u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5000"/>
            <a:alpha val="90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762000"/>
            <a:ext cx="7239000" cy="4800600"/>
          </a:xfrm>
        </p:spPr>
        <p:txBody>
          <a:bodyPr anchor="t">
            <a:noAutofit/>
          </a:bodyPr>
          <a:lstStyle/>
          <a:p>
            <a:pPr algn="ctr" eaLnBrk="1" fontAlgn="auto" hangingPunct="1">
              <a:spcBef>
                <a:spcPts val="1200"/>
              </a:spcBef>
              <a:spcAft>
                <a:spcPts val="0"/>
              </a:spcAft>
              <a:defRPr/>
            </a:pPr>
            <a:r>
              <a:rPr lang="en-US" sz="2800" b="1" dirty="0" smtClean="0">
                <a:latin typeface="Calibri" pitchFamily="34" charset="0"/>
              </a:rPr>
              <a:t/>
            </a:r>
            <a:br>
              <a:rPr lang="en-US" sz="2800" b="1" dirty="0" smtClean="0">
                <a:latin typeface="Calibri" pitchFamily="34" charset="0"/>
              </a:rPr>
            </a:br>
            <a:r>
              <a:rPr lang="en-US" sz="2800" b="1" dirty="0" smtClean="0">
                <a:solidFill>
                  <a:schemeClr val="tx1"/>
                </a:solidFill>
              </a:rPr>
              <a:t>Medication Use in Adults with ID/DD Living in Community Homes and </a:t>
            </a:r>
            <a:br>
              <a:rPr lang="en-US" sz="2800" b="1" dirty="0" smtClean="0">
                <a:solidFill>
                  <a:schemeClr val="tx1"/>
                </a:solidFill>
              </a:rPr>
            </a:br>
            <a:r>
              <a:rPr lang="en-US" sz="2800" b="1" dirty="0" smtClean="0">
                <a:solidFill>
                  <a:schemeClr val="tx1"/>
                </a:solidFill>
              </a:rPr>
              <a:t>State Efforts to Reduce Overuse</a:t>
            </a:r>
            <a:br>
              <a:rPr lang="en-US" sz="2800" b="1" dirty="0" smtClean="0">
                <a:solidFill>
                  <a:schemeClr val="tx1"/>
                </a:solidFill>
              </a:rPr>
            </a:br>
            <a:r>
              <a:rPr lang="en-US" sz="2800" b="1" dirty="0" smtClean="0">
                <a:latin typeface="Calibri" pitchFamily="34" charset="0"/>
              </a:rPr>
              <a:t/>
            </a:r>
            <a:br>
              <a:rPr lang="en-US" sz="2800" b="1" dirty="0" smtClean="0">
                <a:latin typeface="Calibri" pitchFamily="34" charset="0"/>
              </a:rPr>
            </a:br>
            <a:r>
              <a:rPr lang="en-US" sz="2000" b="1" dirty="0" smtClean="0">
                <a:latin typeface="Calibri" pitchFamily="34" charset="0"/>
              </a:rPr>
              <a:t>VALERIE Bradley and Dorothy Hiersteiner, HSRI</a:t>
            </a:r>
            <a:br>
              <a:rPr lang="en-US" sz="2000" b="1" dirty="0" smtClean="0">
                <a:latin typeface="Calibri" pitchFamily="34" charset="0"/>
              </a:rPr>
            </a:br>
            <a:r>
              <a:rPr lang="en-US" sz="2000" b="1" dirty="0">
                <a:latin typeface="Calibri" pitchFamily="34" charset="0"/>
              </a:rPr>
              <a:t>Gail Grossman, </a:t>
            </a:r>
            <a:r>
              <a:rPr lang="en-US" sz="2000" b="1" dirty="0" smtClean="0">
                <a:latin typeface="Calibri" pitchFamily="34" charset="0"/>
              </a:rPr>
              <a:t>Massachusetts Department of Developmental Services</a:t>
            </a:r>
            <a:r>
              <a:rPr lang="en-US" sz="2400" b="1" dirty="0">
                <a:latin typeface="Calibri" pitchFamily="34" charset="0"/>
              </a:rPr>
              <a:t/>
            </a:r>
            <a:br>
              <a:rPr lang="en-US" sz="2400" b="1" dirty="0">
                <a:latin typeface="Calibri" pitchFamily="34" charset="0"/>
              </a:rPr>
            </a:br>
            <a:r>
              <a:rPr lang="en-US" sz="2000" b="1" dirty="0">
                <a:latin typeface="Calibri" pitchFamily="34" charset="0"/>
              </a:rPr>
              <a:t>Emily Lauer, Shriver Center</a:t>
            </a:r>
            <a:br>
              <a:rPr lang="en-US" sz="2000" b="1" dirty="0">
                <a:latin typeface="Calibri" pitchFamily="34" charset="0"/>
              </a:rPr>
            </a:br>
            <a:r>
              <a:rPr lang="en-US" sz="2000" b="1" dirty="0">
                <a:latin typeface="Calibri" pitchFamily="34" charset="0"/>
              </a:rPr>
              <a:t>Eddie Towson, </a:t>
            </a:r>
            <a:r>
              <a:rPr lang="en-US" sz="2000" b="1" dirty="0" smtClean="0">
                <a:latin typeface="Calibri" pitchFamily="34" charset="0"/>
              </a:rPr>
              <a:t>Georgia Division of Developmental Disabilities</a:t>
            </a:r>
            <a:r>
              <a:rPr lang="en-US" sz="2000" b="1" dirty="0">
                <a:latin typeface="Calibri" pitchFamily="34" charset="0"/>
              </a:rPr>
              <a:t/>
            </a:r>
            <a:br>
              <a:rPr lang="en-US" sz="2000" b="1" dirty="0">
                <a:latin typeface="Calibri" pitchFamily="34" charset="0"/>
              </a:rPr>
            </a:br>
            <a:r>
              <a:rPr lang="en-US" sz="2000" b="1" dirty="0" smtClean="0">
                <a:latin typeface="Calibri" pitchFamily="34" charset="0"/>
              </a:rPr>
              <a:t>Sue Kelly, DelmarvA Foundation</a:t>
            </a:r>
            <a:r>
              <a:rPr lang="en-US" sz="1800" b="1" dirty="0" smtClean="0">
                <a:latin typeface="Calibri" pitchFamily="34" charset="0"/>
              </a:rPr>
              <a:t/>
            </a:r>
            <a:br>
              <a:rPr lang="en-US" sz="1800" b="1" dirty="0" smtClean="0">
                <a:latin typeface="Calibri" pitchFamily="34" charset="0"/>
              </a:rPr>
            </a:br>
            <a:r>
              <a:rPr lang="en-US" sz="2000" b="1" dirty="0" smtClean="0">
                <a:latin typeface="Calibri" pitchFamily="34" charset="0"/>
              </a:rPr>
              <a:t/>
            </a:r>
            <a:br>
              <a:rPr lang="en-US" sz="2000" b="1" dirty="0" smtClean="0">
                <a:latin typeface="Calibri" pitchFamily="34" charset="0"/>
              </a:rPr>
            </a:br>
            <a:r>
              <a:rPr lang="en-US" sz="2800" b="1" dirty="0" smtClean="0">
                <a:latin typeface="Calibri" pitchFamily="34" charset="0"/>
              </a:rPr>
              <a:t/>
            </a:r>
            <a:br>
              <a:rPr lang="en-US" sz="2800" b="1" dirty="0" smtClean="0">
                <a:latin typeface="Calibri" pitchFamily="34" charset="0"/>
              </a:rPr>
            </a:br>
            <a:endParaRPr lang="en-US" sz="2000" dirty="0" smtClean="0">
              <a:latin typeface="Calibri" pitchFamily="34" charset="0"/>
            </a:endParaRPr>
          </a:p>
        </p:txBody>
      </p:sp>
      <p:sp>
        <p:nvSpPr>
          <p:cNvPr id="9219" name="Subtitle 4"/>
          <p:cNvSpPr>
            <a:spLocks noGrp="1"/>
          </p:cNvSpPr>
          <p:nvPr>
            <p:ph type="subTitle" idx="1"/>
          </p:nvPr>
        </p:nvSpPr>
        <p:spPr>
          <a:xfrm>
            <a:off x="2362200" y="6049963"/>
            <a:ext cx="6705600" cy="685800"/>
          </a:xfrm>
        </p:spPr>
        <p:txBody>
          <a:bodyPr>
            <a:normAutofit fontScale="92500"/>
          </a:bodyPr>
          <a:lstStyle/>
          <a:p>
            <a:pPr eaLnBrk="1" hangingPunct="1">
              <a:buFont typeface="Wingdings" pitchFamily="-32" charset="2"/>
              <a:buNone/>
              <a:defRPr/>
            </a:pPr>
            <a:r>
              <a:rPr lang="en-US" sz="2800" dirty="0" smtClean="0">
                <a:solidFill>
                  <a:schemeClr val="bg1"/>
                </a:solidFill>
                <a:latin typeface="Calibri" pitchFamily="34" charset="0"/>
              </a:rPr>
              <a:t>ANCOR WEBINAR                  February 18,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115050" cy="742950"/>
          </a:xfrm>
        </p:spPr>
        <p:txBody>
          <a:bodyPr/>
          <a:lstStyle/>
          <a:p>
            <a:pPr>
              <a:defRPr/>
            </a:pPr>
            <a:r>
              <a:rPr lang="en-US" b="1" dirty="0" smtClean="0">
                <a:solidFill>
                  <a:schemeClr val="tx2">
                    <a:lumMod val="50000"/>
                  </a:schemeClr>
                </a:solidFill>
                <a:latin typeface="Calibri" pitchFamily="34" charset="0"/>
              </a:rPr>
              <a:t>Medications and Residence</a:t>
            </a:r>
            <a:endParaRPr lang="en-US" dirty="0"/>
          </a:p>
        </p:txBody>
      </p:sp>
      <p:sp>
        <p:nvSpPr>
          <p:cNvPr id="62467" name="Content Placeholder 2"/>
          <p:cNvSpPr>
            <a:spLocks noGrp="1"/>
          </p:cNvSpPr>
          <p:nvPr>
            <p:ph sz="quarter" idx="1"/>
          </p:nvPr>
        </p:nvSpPr>
        <p:spPr>
          <a:xfrm>
            <a:off x="457200" y="1524000"/>
            <a:ext cx="6115050" cy="3371850"/>
          </a:xfrm>
        </p:spPr>
        <p:txBody>
          <a:bodyPr/>
          <a:lstStyle/>
          <a:p>
            <a:pPr>
              <a:buClr>
                <a:schemeClr val="tx2">
                  <a:lumMod val="50000"/>
                </a:schemeClr>
              </a:buClr>
              <a:buSzPct val="100000"/>
              <a:buFont typeface="Wingdings" pitchFamily="2" charset="2"/>
              <a:buChar char="§"/>
              <a:defRPr/>
            </a:pPr>
            <a:r>
              <a:rPr lang="en-US" dirty="0" smtClean="0">
                <a:latin typeface="Calibri" pitchFamily="34" charset="0"/>
              </a:rPr>
              <a:t>Another look at residence and medications:</a:t>
            </a:r>
          </a:p>
        </p:txBody>
      </p:sp>
      <p:graphicFrame>
        <p:nvGraphicFramePr>
          <p:cNvPr id="7" name="Chart 6"/>
          <p:cNvGraphicFramePr>
            <a:graphicFrameLocks/>
          </p:cNvGraphicFramePr>
          <p:nvPr>
            <p:extLst>
              <p:ext uri="{D42A27DB-BD31-4B8C-83A1-F6EECF244321}">
                <p14:modId xmlns:p14="http://schemas.microsoft.com/office/powerpoint/2010/main" val="2372972874"/>
              </p:ext>
            </p:extLst>
          </p:nvPr>
        </p:nvGraphicFramePr>
        <p:xfrm>
          <a:off x="8709" y="2362200"/>
          <a:ext cx="8690212" cy="350321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3" descr="nci-logo-v3"/>
          <p:cNvPicPr>
            <a:picLocks noChangeAspect="1" noChangeArrowheads="1"/>
          </p:cNvPicPr>
          <p:nvPr/>
        </p:nvPicPr>
        <p:blipFill>
          <a:blip r:embed="rId3" cstate="print"/>
          <a:srcRect/>
          <a:stretch>
            <a:fillRect/>
          </a:stretch>
        </p:blipFill>
        <p:spPr bwMode="auto">
          <a:xfrm>
            <a:off x="7086600" y="166687"/>
            <a:ext cx="1570037" cy="881063"/>
          </a:xfrm>
          <a:prstGeom prst="rect">
            <a:avLst/>
          </a:prstGeom>
          <a:noFill/>
          <a:ln w="9525">
            <a:noFill/>
            <a:miter lim="800000"/>
            <a:headEnd/>
            <a:tailEnd/>
          </a:ln>
        </p:spPr>
      </p:pic>
      <p:sp>
        <p:nvSpPr>
          <p:cNvPr id="8" name="TextBox 7"/>
          <p:cNvSpPr txBox="1"/>
          <p:nvPr/>
        </p:nvSpPr>
        <p:spPr>
          <a:xfrm>
            <a:off x="685800" y="5791200"/>
            <a:ext cx="7848600" cy="553998"/>
          </a:xfrm>
          <a:prstGeom prst="rect">
            <a:avLst/>
          </a:prstGeom>
          <a:noFill/>
        </p:spPr>
        <p:txBody>
          <a:bodyPr wrap="square" rtlCol="0">
            <a:spAutoFit/>
          </a:bodyPr>
          <a:lstStyle/>
          <a:p>
            <a:r>
              <a:rPr lang="en-US" dirty="0"/>
              <a:t> </a:t>
            </a:r>
            <a:r>
              <a:rPr lang="en-US" sz="1300" b="1" dirty="0">
                <a:latin typeface="+mn-lt"/>
              </a:rPr>
              <a:t>Institution</a:t>
            </a:r>
            <a:r>
              <a:rPr lang="en-US" sz="1200" b="1" dirty="0">
                <a:latin typeface="+mn-lt"/>
              </a:rPr>
              <a:t>          Group             Agency-Op     </a:t>
            </a:r>
            <a:r>
              <a:rPr lang="en-US" sz="1200" b="1" dirty="0" smtClean="0">
                <a:latin typeface="+mn-lt"/>
              </a:rPr>
              <a:t>   </a:t>
            </a:r>
            <a:r>
              <a:rPr lang="en-US" sz="1200" b="1" dirty="0">
                <a:latin typeface="+mn-lt"/>
              </a:rPr>
              <a:t>Independent </a:t>
            </a:r>
            <a:r>
              <a:rPr lang="en-US" sz="1200" b="1" dirty="0" smtClean="0">
                <a:latin typeface="+mn-lt"/>
              </a:rPr>
              <a:t>      </a:t>
            </a:r>
            <a:r>
              <a:rPr lang="en-US" sz="1200" b="1" dirty="0">
                <a:latin typeface="+mn-lt"/>
              </a:rPr>
              <a:t>Parent/        Foster Home    </a:t>
            </a:r>
            <a:r>
              <a:rPr lang="en-US" sz="1200" b="1" dirty="0" smtClean="0">
                <a:latin typeface="+mn-lt"/>
              </a:rPr>
              <a:t> </a:t>
            </a:r>
            <a:r>
              <a:rPr lang="en-US" sz="1200" b="1" dirty="0">
                <a:latin typeface="+mn-lt"/>
              </a:rPr>
              <a:t>Nursing             Other </a:t>
            </a:r>
            <a:br>
              <a:rPr lang="en-US" sz="1200" b="1" dirty="0">
                <a:latin typeface="+mn-lt"/>
              </a:rPr>
            </a:br>
            <a:r>
              <a:rPr lang="en-US" sz="1200" b="1" dirty="0">
                <a:latin typeface="+mn-lt"/>
              </a:rPr>
              <a:t>	     </a:t>
            </a:r>
            <a:r>
              <a:rPr lang="en-US" sz="1200" b="1" dirty="0" smtClean="0">
                <a:latin typeface="+mn-lt"/>
              </a:rPr>
              <a:t> </a:t>
            </a:r>
            <a:r>
              <a:rPr lang="en-US" sz="1200" b="1" dirty="0">
                <a:latin typeface="+mn-lt"/>
              </a:rPr>
              <a:t>Home              Apartment     </a:t>
            </a:r>
            <a:r>
              <a:rPr lang="en-US" sz="1200" b="1" dirty="0" smtClean="0">
                <a:latin typeface="+mn-lt"/>
              </a:rPr>
              <a:t>   </a:t>
            </a:r>
            <a:r>
              <a:rPr lang="en-US" sz="1200" b="1" dirty="0">
                <a:latin typeface="+mn-lt"/>
              </a:rPr>
              <a:t>Home/Apt        </a:t>
            </a:r>
            <a:r>
              <a:rPr lang="en-US" sz="1200" b="1" dirty="0" smtClean="0">
                <a:latin typeface="+mn-lt"/>
              </a:rPr>
              <a:t>  Relative                                 </a:t>
            </a:r>
            <a:r>
              <a:rPr lang="en-US" sz="1200" b="1" dirty="0">
                <a:latin typeface="+mn-lt"/>
              </a:rPr>
              <a:t>Facility</a:t>
            </a:r>
          </a:p>
        </p:txBody>
      </p:sp>
    </p:spTree>
    <p:extLst>
      <p:ext uri="{BB962C8B-B14F-4D97-AF65-F5344CB8AC3E}">
        <p14:creationId xmlns:p14="http://schemas.microsoft.com/office/powerpoint/2010/main" val="50305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85751"/>
            <a:ext cx="6115050" cy="742950"/>
          </a:xfrm>
        </p:spPr>
        <p:txBody>
          <a:bodyPr/>
          <a:lstStyle/>
          <a:p>
            <a:pPr eaLnBrk="1" hangingPunct="1">
              <a:defRPr/>
            </a:pPr>
            <a:r>
              <a:rPr lang="en-US" sz="3600" b="1" dirty="0">
                <a:solidFill>
                  <a:schemeClr val="tx2">
                    <a:lumMod val="50000"/>
                  </a:schemeClr>
                </a:solidFill>
                <a:latin typeface="Calibri" pitchFamily="34" charset="0"/>
              </a:rPr>
              <a:t>What Health Differences Exist?</a:t>
            </a:r>
          </a:p>
        </p:txBody>
      </p:sp>
      <p:sp>
        <p:nvSpPr>
          <p:cNvPr id="4100" name="Rectangle 3"/>
          <p:cNvSpPr>
            <a:spLocks noGrp="1" noChangeArrowheads="1"/>
          </p:cNvSpPr>
          <p:nvPr>
            <p:ph sz="quarter" idx="1"/>
          </p:nvPr>
        </p:nvSpPr>
        <p:spPr>
          <a:xfrm>
            <a:off x="457200" y="2209800"/>
            <a:ext cx="2743200" cy="3314700"/>
          </a:xfrm>
        </p:spPr>
        <p:txBody>
          <a:bodyPr/>
          <a:lstStyle/>
          <a:p>
            <a:pPr marL="0" indent="0">
              <a:buClr>
                <a:schemeClr val="accent1"/>
              </a:buClr>
              <a:buSzPct val="100000"/>
              <a:buNone/>
              <a:defRPr/>
            </a:pPr>
            <a:r>
              <a:rPr lang="en-US" sz="2400" dirty="0">
                <a:latin typeface="Calibri" pitchFamily="34" charset="0"/>
              </a:rPr>
              <a:t>Those who take at least one medication are:</a:t>
            </a:r>
          </a:p>
          <a:p>
            <a:pPr>
              <a:buClr>
                <a:schemeClr val="tx2">
                  <a:lumMod val="50000"/>
                </a:schemeClr>
              </a:buClr>
              <a:buSzPct val="100000"/>
              <a:buFont typeface="Wingdings" pitchFamily="2" charset="2"/>
              <a:buChar char="§"/>
              <a:defRPr/>
            </a:pPr>
            <a:r>
              <a:rPr lang="en-US" sz="2000" dirty="0">
                <a:latin typeface="Calibri" pitchFamily="34" charset="0"/>
              </a:rPr>
              <a:t>Less likely to be in very good or excellent health</a:t>
            </a:r>
          </a:p>
          <a:p>
            <a:pPr>
              <a:spcBef>
                <a:spcPts val="1350"/>
              </a:spcBef>
              <a:buClr>
                <a:schemeClr val="tx2">
                  <a:lumMod val="50000"/>
                </a:schemeClr>
              </a:buClr>
              <a:buSzPct val="100000"/>
              <a:buFont typeface="Wingdings" pitchFamily="2" charset="2"/>
              <a:buChar char="§"/>
              <a:defRPr/>
            </a:pPr>
            <a:r>
              <a:rPr lang="en-US" sz="2000" dirty="0">
                <a:latin typeface="Calibri" pitchFamily="34" charset="0"/>
              </a:rPr>
              <a:t>More likely to use tobacco products</a:t>
            </a:r>
          </a:p>
          <a:p>
            <a:pPr>
              <a:spcBef>
                <a:spcPts val="1350"/>
              </a:spcBef>
              <a:buClr>
                <a:schemeClr val="tx2">
                  <a:lumMod val="50000"/>
                </a:schemeClr>
              </a:buClr>
              <a:buSzPct val="100000"/>
              <a:buFont typeface="Wingdings" pitchFamily="2" charset="2"/>
              <a:buChar char="§"/>
              <a:defRPr/>
            </a:pPr>
            <a:r>
              <a:rPr lang="en-US" sz="2000" dirty="0">
                <a:latin typeface="Calibri" pitchFamily="34" charset="0"/>
              </a:rPr>
              <a:t>More likely to be obese / less likely to be of normal weight</a:t>
            </a:r>
          </a:p>
        </p:txBody>
      </p:sp>
      <p:pic>
        <p:nvPicPr>
          <p:cNvPr id="2053" name="Picture 3" descr="nci-logo-v3"/>
          <p:cNvPicPr>
            <a:picLocks noChangeAspect="1" noChangeArrowheads="1"/>
          </p:cNvPicPr>
          <p:nvPr/>
        </p:nvPicPr>
        <p:blipFill>
          <a:blip r:embed="rId3" cstate="print"/>
          <a:srcRect/>
          <a:stretch>
            <a:fillRect/>
          </a:stretch>
        </p:blipFill>
        <p:spPr bwMode="auto">
          <a:xfrm>
            <a:off x="7086600" y="285751"/>
            <a:ext cx="1504950" cy="844537"/>
          </a:xfrm>
          <a:prstGeom prst="rect">
            <a:avLst/>
          </a:prstGeom>
          <a:noFill/>
          <a:ln w="9525">
            <a:noFill/>
            <a:miter lim="800000"/>
            <a:headEnd/>
            <a:tailEnd/>
          </a:ln>
        </p:spPr>
      </p:pic>
      <p:sp>
        <p:nvSpPr>
          <p:cNvPr id="2054" name="Rectangle 6"/>
          <p:cNvSpPr>
            <a:spLocks noChangeArrowheads="1"/>
          </p:cNvSpPr>
          <p:nvPr/>
        </p:nvSpPr>
        <p:spPr bwMode="auto">
          <a:xfrm>
            <a:off x="1143001" y="844035"/>
            <a:ext cx="184731" cy="369332"/>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prstClr val="black"/>
              </a:solidFill>
              <a:latin typeface="Verdana" pitchFamily="34" charset="0"/>
              <a:cs typeface="Arial" charset="0"/>
            </a:endParaRPr>
          </a:p>
        </p:txBody>
      </p:sp>
      <p:graphicFrame>
        <p:nvGraphicFramePr>
          <p:cNvPr id="8" name="Chart 7"/>
          <p:cNvGraphicFramePr>
            <a:graphicFrameLocks/>
          </p:cNvGraphicFramePr>
          <p:nvPr>
            <p:extLst>
              <p:ext uri="{D42A27DB-BD31-4B8C-83A1-F6EECF244321}">
                <p14:modId xmlns:p14="http://schemas.microsoft.com/office/powerpoint/2010/main" val="873085571"/>
              </p:ext>
            </p:extLst>
          </p:nvPr>
        </p:nvGraphicFramePr>
        <p:xfrm>
          <a:off x="3048000" y="2057400"/>
          <a:ext cx="6096000" cy="4038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08280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8612"/>
            <a:ext cx="5255419" cy="742950"/>
          </a:xfrm>
        </p:spPr>
        <p:txBody>
          <a:bodyPr/>
          <a:lstStyle/>
          <a:p>
            <a:pPr>
              <a:defRPr/>
            </a:pPr>
            <a:r>
              <a:rPr lang="en-US" sz="3600" b="1" dirty="0">
                <a:solidFill>
                  <a:schemeClr val="tx2">
                    <a:lumMod val="50000"/>
                  </a:schemeClr>
                </a:solidFill>
                <a:latin typeface="Calibri" pitchFamily="34" charset="0"/>
              </a:rPr>
              <a:t>What Health Differences Exist?</a:t>
            </a:r>
            <a:endParaRPr lang="en-US" sz="3600" dirty="0"/>
          </a:p>
        </p:txBody>
      </p:sp>
      <p:sp>
        <p:nvSpPr>
          <p:cNvPr id="63491" name="Content Placeholder 2"/>
          <p:cNvSpPr>
            <a:spLocks noGrp="1"/>
          </p:cNvSpPr>
          <p:nvPr>
            <p:ph sz="quarter" idx="1"/>
          </p:nvPr>
        </p:nvSpPr>
        <p:spPr>
          <a:xfrm>
            <a:off x="1143000" y="1600200"/>
            <a:ext cx="6115050" cy="3371850"/>
          </a:xfrm>
        </p:spPr>
        <p:txBody>
          <a:bodyPr/>
          <a:lstStyle/>
          <a:p>
            <a:r>
              <a:rPr lang="en-US" dirty="0" smtClean="0">
                <a:latin typeface="Calibri" pitchFamily="34" charset="0"/>
              </a:rPr>
              <a:t>Another look at weight and meds:</a:t>
            </a:r>
          </a:p>
          <a:p>
            <a:pPr lvl="2"/>
            <a:r>
              <a:rPr lang="en-US" dirty="0" smtClean="0"/>
              <a:t>Proportion taking at least one med in each weight category:</a:t>
            </a:r>
          </a:p>
          <a:p>
            <a:pPr lvl="2"/>
            <a:endParaRPr lang="en-US" dirty="0" smtClean="0"/>
          </a:p>
        </p:txBody>
      </p:sp>
      <p:pic>
        <p:nvPicPr>
          <p:cNvPr id="63492" name="Picture 3" descr="nci-logo-v3"/>
          <p:cNvPicPr>
            <a:picLocks noChangeAspect="1" noChangeArrowheads="1"/>
          </p:cNvPicPr>
          <p:nvPr/>
        </p:nvPicPr>
        <p:blipFill>
          <a:blip r:embed="rId3" cstate="print"/>
          <a:srcRect/>
          <a:stretch>
            <a:fillRect/>
          </a:stretch>
        </p:blipFill>
        <p:spPr bwMode="auto">
          <a:xfrm>
            <a:off x="7162800" y="272383"/>
            <a:ext cx="1388484" cy="779179"/>
          </a:xfrm>
          <a:prstGeom prst="rect">
            <a:avLst/>
          </a:prstGeom>
          <a:noFill/>
          <a:ln w="9525">
            <a:noFill/>
            <a:miter lim="800000"/>
            <a:headEnd/>
            <a:tailEnd/>
          </a:ln>
        </p:spPr>
      </p:pic>
      <p:graphicFrame>
        <p:nvGraphicFramePr>
          <p:cNvPr id="8" name="Chart 7"/>
          <p:cNvGraphicFramePr>
            <a:graphicFrameLocks/>
          </p:cNvGraphicFramePr>
          <p:nvPr>
            <p:extLst>
              <p:ext uri="{D42A27DB-BD31-4B8C-83A1-F6EECF244321}">
                <p14:modId xmlns:p14="http://schemas.microsoft.com/office/powerpoint/2010/main" val="4236622871"/>
              </p:ext>
            </p:extLst>
          </p:nvPr>
        </p:nvGraphicFramePr>
        <p:xfrm>
          <a:off x="339488" y="2863471"/>
          <a:ext cx="8442846" cy="294791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3466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7169" y="285751"/>
            <a:ext cx="6115050" cy="742950"/>
          </a:xfrm>
        </p:spPr>
        <p:txBody>
          <a:bodyPr/>
          <a:lstStyle/>
          <a:p>
            <a:pPr eaLnBrk="1" hangingPunct="1">
              <a:defRPr/>
            </a:pPr>
            <a:r>
              <a:rPr lang="en-US" sz="3600" b="1" dirty="0">
                <a:solidFill>
                  <a:schemeClr val="tx2">
                    <a:lumMod val="50000"/>
                  </a:schemeClr>
                </a:solidFill>
                <a:latin typeface="Calibri" pitchFamily="34" charset="0"/>
              </a:rPr>
              <a:t>DD Service System Initiatives</a:t>
            </a:r>
          </a:p>
        </p:txBody>
      </p:sp>
      <p:sp>
        <p:nvSpPr>
          <p:cNvPr id="62467" name="Rectangle 3"/>
          <p:cNvSpPr>
            <a:spLocks noGrp="1" noChangeArrowheads="1"/>
          </p:cNvSpPr>
          <p:nvPr>
            <p:ph sz="quarter" idx="1"/>
          </p:nvPr>
        </p:nvSpPr>
        <p:spPr>
          <a:xfrm>
            <a:off x="762000" y="1828800"/>
            <a:ext cx="7391400" cy="3657600"/>
          </a:xfrm>
        </p:spPr>
        <p:txBody>
          <a:bodyPr/>
          <a:lstStyle/>
          <a:p>
            <a:pPr>
              <a:buClr>
                <a:schemeClr val="tx2">
                  <a:lumMod val="50000"/>
                </a:schemeClr>
              </a:buClr>
              <a:buSzPct val="100000"/>
              <a:buFont typeface="Wingdings" pitchFamily="2" charset="2"/>
              <a:buChar char="§"/>
              <a:defRPr/>
            </a:pPr>
            <a:r>
              <a:rPr lang="en-US" sz="2000" dirty="0">
                <a:latin typeface="Calibri" pitchFamily="34" charset="0"/>
              </a:rPr>
              <a:t>Statute, policies and procedures in many states affirm that people receiving services cannot be chemically restrained, or prescribed medication that has an impact on behavior, without first conducting an evaluation to determine if there are medical causes for the behavior.  </a:t>
            </a:r>
          </a:p>
          <a:p>
            <a:pPr>
              <a:buClr>
                <a:schemeClr val="tx2">
                  <a:lumMod val="50000"/>
                </a:schemeClr>
              </a:buClr>
              <a:buSzPct val="100000"/>
              <a:buFont typeface="Wingdings" pitchFamily="2" charset="2"/>
              <a:buChar char="§"/>
              <a:defRPr/>
            </a:pPr>
            <a:r>
              <a:rPr lang="en-US" sz="2000" dirty="0">
                <a:latin typeface="Calibri" pitchFamily="34" charset="0"/>
              </a:rPr>
              <a:t>Some states require functional assessments and positive behavior supports be implemented prior to use of medication.  </a:t>
            </a:r>
          </a:p>
          <a:p>
            <a:pPr>
              <a:buClr>
                <a:schemeClr val="tx2">
                  <a:lumMod val="50000"/>
                </a:schemeClr>
              </a:buClr>
              <a:buSzPct val="100000"/>
              <a:buFont typeface="Wingdings" pitchFamily="2" charset="2"/>
              <a:buChar char="§"/>
              <a:defRPr/>
            </a:pPr>
            <a:r>
              <a:rPr lang="en-US" sz="2000" dirty="0">
                <a:latin typeface="Calibri" pitchFamily="34" charset="0"/>
              </a:rPr>
              <a:t>Human Rights Councils review restrictive practices and rights violations, including under what circumstance people can be prescribed multiple psychotropic medications.  </a:t>
            </a:r>
          </a:p>
          <a:p>
            <a:pPr>
              <a:buClr>
                <a:schemeClr val="tx2">
                  <a:lumMod val="50000"/>
                </a:schemeClr>
              </a:buClr>
              <a:buSzPct val="100000"/>
              <a:buFont typeface="Wingdings" pitchFamily="2" charset="2"/>
              <a:buChar char="§"/>
              <a:defRPr/>
            </a:pPr>
            <a:r>
              <a:rPr lang="en-US" sz="2000" dirty="0">
                <a:latin typeface="Calibri" pitchFamily="34" charset="0"/>
              </a:rPr>
              <a:t>Annual service planning allows for review of all treatment regimens and efficacy, and the opportunity to discuss what is least restrictive and most helpful to the person.</a:t>
            </a:r>
          </a:p>
        </p:txBody>
      </p:sp>
      <p:pic>
        <p:nvPicPr>
          <p:cNvPr id="67588" name="Picture 3" descr="nci-logo-v3"/>
          <p:cNvPicPr>
            <a:picLocks noChangeAspect="1" noChangeArrowheads="1"/>
          </p:cNvPicPr>
          <p:nvPr/>
        </p:nvPicPr>
        <p:blipFill>
          <a:blip r:embed="rId3" cstate="print"/>
          <a:srcRect/>
          <a:stretch>
            <a:fillRect/>
          </a:stretch>
        </p:blipFill>
        <p:spPr bwMode="auto">
          <a:xfrm>
            <a:off x="7262218" y="285750"/>
            <a:ext cx="1424582" cy="799437"/>
          </a:xfrm>
          <a:prstGeom prst="rect">
            <a:avLst/>
          </a:prstGeom>
          <a:noFill/>
          <a:ln w="9525">
            <a:noFill/>
            <a:miter lim="800000"/>
            <a:headEnd/>
            <a:tailEnd/>
          </a:ln>
        </p:spPr>
      </p:pic>
    </p:spTree>
    <p:extLst>
      <p:ext uri="{BB962C8B-B14F-4D97-AF65-F5344CB8AC3E}">
        <p14:creationId xmlns:p14="http://schemas.microsoft.com/office/powerpoint/2010/main" val="3048249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304800"/>
            <a:ext cx="6115050" cy="742950"/>
          </a:xfrm>
        </p:spPr>
        <p:txBody>
          <a:bodyPr/>
          <a:lstStyle/>
          <a:p>
            <a:pPr eaLnBrk="1" hangingPunct="1">
              <a:defRPr/>
            </a:pPr>
            <a:r>
              <a:rPr lang="en-US" sz="3600" b="1" dirty="0">
                <a:solidFill>
                  <a:srgbClr val="1A8FA2">
                    <a:lumMod val="50000"/>
                  </a:srgbClr>
                </a:solidFill>
                <a:latin typeface="Calibri" pitchFamily="34" charset="0"/>
              </a:rPr>
              <a:t>DD Service System Initiatives </a:t>
            </a:r>
            <a:r>
              <a:rPr lang="en-US" sz="3600" b="1" dirty="0" smtClean="0">
                <a:solidFill>
                  <a:srgbClr val="1A8FA2">
                    <a:lumMod val="50000"/>
                  </a:srgbClr>
                </a:solidFill>
                <a:latin typeface="Calibri" pitchFamily="34" charset="0"/>
              </a:rPr>
              <a:t>Continued</a:t>
            </a:r>
            <a:endParaRPr lang="en-US" sz="3600" b="1" dirty="0">
              <a:solidFill>
                <a:schemeClr val="tx2">
                  <a:lumMod val="50000"/>
                </a:schemeClr>
              </a:solidFill>
              <a:latin typeface="Calibri" pitchFamily="34" charset="0"/>
            </a:endParaRPr>
          </a:p>
        </p:txBody>
      </p:sp>
      <p:sp>
        <p:nvSpPr>
          <p:cNvPr id="64515" name="Rectangle 3"/>
          <p:cNvSpPr>
            <a:spLocks noGrp="1" noChangeArrowheads="1"/>
          </p:cNvSpPr>
          <p:nvPr>
            <p:ph sz="quarter" idx="1"/>
          </p:nvPr>
        </p:nvSpPr>
        <p:spPr>
          <a:xfrm>
            <a:off x="990600" y="1752600"/>
            <a:ext cx="6858000" cy="4076700"/>
          </a:xfrm>
        </p:spPr>
        <p:txBody>
          <a:bodyPr/>
          <a:lstStyle/>
          <a:p>
            <a:pPr>
              <a:buClr>
                <a:schemeClr val="tx2">
                  <a:lumMod val="50000"/>
                </a:schemeClr>
              </a:buClr>
              <a:buSzPct val="100000"/>
              <a:buFont typeface="Wingdings" pitchFamily="2" charset="2"/>
              <a:buChar char="§"/>
              <a:defRPr/>
            </a:pPr>
            <a:r>
              <a:rPr lang="en-US" sz="2000" dirty="0">
                <a:latin typeface="Calibri" pitchFamily="34" charset="0"/>
              </a:rPr>
              <a:t>Increased care coordination </a:t>
            </a:r>
          </a:p>
          <a:p>
            <a:pPr>
              <a:buClr>
                <a:schemeClr val="tx2">
                  <a:lumMod val="50000"/>
                </a:schemeClr>
              </a:buClr>
              <a:buSzPct val="100000"/>
              <a:buFont typeface="Wingdings" pitchFamily="2" charset="2"/>
              <a:buChar char="§"/>
              <a:defRPr/>
            </a:pPr>
            <a:r>
              <a:rPr lang="en-US" sz="2000" dirty="0">
                <a:latin typeface="Calibri" pitchFamily="34" charset="0"/>
              </a:rPr>
              <a:t>More robust informed consent policies and practices</a:t>
            </a:r>
          </a:p>
          <a:p>
            <a:pPr>
              <a:buClr>
                <a:schemeClr val="tx2">
                  <a:lumMod val="50000"/>
                </a:schemeClr>
              </a:buClr>
              <a:buSzPct val="100000"/>
              <a:buFont typeface="Wingdings" pitchFamily="2" charset="2"/>
              <a:buChar char="§"/>
              <a:defRPr/>
            </a:pPr>
            <a:r>
              <a:rPr lang="en-US" sz="2000" dirty="0">
                <a:latin typeface="Calibri" pitchFamily="34" charset="0"/>
              </a:rPr>
              <a:t>Thorough assessment for potential medical conditions </a:t>
            </a:r>
          </a:p>
          <a:p>
            <a:pPr>
              <a:buClr>
                <a:schemeClr val="tx2">
                  <a:lumMod val="50000"/>
                </a:schemeClr>
              </a:buClr>
              <a:buSzPct val="100000"/>
              <a:buFont typeface="Wingdings" pitchFamily="2" charset="2"/>
              <a:buChar char="§"/>
              <a:defRPr/>
            </a:pPr>
            <a:r>
              <a:rPr lang="en-US" sz="2000" dirty="0">
                <a:latin typeface="Calibri" pitchFamily="34" charset="0"/>
              </a:rPr>
              <a:t>Assess whether behavior or mood disorders are related to abuse, neglect, or exploitation</a:t>
            </a:r>
          </a:p>
          <a:p>
            <a:pPr marL="239316" lvl="2" indent="-239316">
              <a:spcBef>
                <a:spcPts val="525"/>
              </a:spcBef>
              <a:buClr>
                <a:schemeClr val="tx2">
                  <a:lumMod val="50000"/>
                </a:schemeClr>
              </a:buClr>
              <a:buSzPct val="100000"/>
              <a:buFont typeface="Wingdings" pitchFamily="2" charset="2"/>
              <a:buChar char="§"/>
              <a:defRPr/>
            </a:pPr>
            <a:r>
              <a:rPr lang="en-US" sz="2000" dirty="0">
                <a:latin typeface="Calibri" pitchFamily="34" charset="0"/>
              </a:rPr>
              <a:t>Cross-analysis with Medicaid paid claims data</a:t>
            </a:r>
          </a:p>
          <a:p>
            <a:pPr>
              <a:buClr>
                <a:schemeClr val="tx2">
                  <a:lumMod val="50000"/>
                </a:schemeClr>
              </a:buClr>
              <a:buSzPct val="100000"/>
              <a:buFont typeface="Wingdings" pitchFamily="2" charset="2"/>
              <a:buChar char="§"/>
              <a:defRPr/>
            </a:pPr>
            <a:r>
              <a:rPr lang="en-US" sz="2000" dirty="0">
                <a:latin typeface="Calibri" pitchFamily="34" charset="0"/>
              </a:rPr>
              <a:t>Enhanced physician education </a:t>
            </a:r>
          </a:p>
          <a:p>
            <a:pPr>
              <a:buClr>
                <a:schemeClr val="tx2">
                  <a:lumMod val="50000"/>
                </a:schemeClr>
              </a:buClr>
              <a:buSzPct val="100000"/>
              <a:buFont typeface="Wingdings" pitchFamily="2" charset="2"/>
              <a:buChar char="§"/>
              <a:defRPr/>
            </a:pPr>
            <a:r>
              <a:rPr lang="en-US" sz="2000" dirty="0">
                <a:latin typeface="Calibri" pitchFamily="34" charset="0"/>
              </a:rPr>
              <a:t>Enhanced state collaboration with community practice health care practitioners</a:t>
            </a:r>
          </a:p>
          <a:p>
            <a:pPr>
              <a:buClr>
                <a:schemeClr val="tx2">
                  <a:lumMod val="50000"/>
                </a:schemeClr>
              </a:buClr>
              <a:buSzPct val="100000"/>
              <a:buFont typeface="Wingdings" pitchFamily="2" charset="2"/>
              <a:buChar char="§"/>
              <a:defRPr/>
            </a:pPr>
            <a:r>
              <a:rPr lang="en-US" sz="2000" dirty="0">
                <a:latin typeface="Calibri" pitchFamily="34" charset="0"/>
              </a:rPr>
              <a:t>Quality improvement targets</a:t>
            </a:r>
            <a:endParaRPr lang="en-US" sz="2000" dirty="0"/>
          </a:p>
        </p:txBody>
      </p:sp>
      <p:pic>
        <p:nvPicPr>
          <p:cNvPr id="68612" name="Picture 3" descr="nci-logo-v3"/>
          <p:cNvPicPr>
            <a:picLocks noChangeAspect="1" noChangeArrowheads="1"/>
          </p:cNvPicPr>
          <p:nvPr/>
        </p:nvPicPr>
        <p:blipFill>
          <a:blip r:embed="rId2" cstate="print"/>
          <a:srcRect/>
          <a:stretch>
            <a:fillRect/>
          </a:stretch>
        </p:blipFill>
        <p:spPr bwMode="auto">
          <a:xfrm>
            <a:off x="7297783" y="235315"/>
            <a:ext cx="1447800" cy="812435"/>
          </a:xfrm>
          <a:prstGeom prst="rect">
            <a:avLst/>
          </a:prstGeom>
          <a:noFill/>
          <a:ln w="9525">
            <a:noFill/>
            <a:miter lim="800000"/>
            <a:headEnd/>
            <a:tailEnd/>
          </a:ln>
        </p:spPr>
      </p:pic>
    </p:spTree>
    <p:extLst>
      <p:ext uri="{BB962C8B-B14F-4D97-AF65-F5344CB8AC3E}">
        <p14:creationId xmlns:p14="http://schemas.microsoft.com/office/powerpoint/2010/main" val="3649464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3048000"/>
            <a:ext cx="7123113" cy="1673225"/>
          </a:xfrm>
        </p:spPr>
        <p:txBody>
          <a:bodyPr/>
          <a:lstStyle/>
          <a:p>
            <a:pPr>
              <a:buClr>
                <a:schemeClr val="tx2">
                  <a:lumMod val="50000"/>
                </a:schemeClr>
              </a:buClr>
              <a:buSzPct val="100000"/>
              <a:buFont typeface="Wingdings" pitchFamily="2" charset="2"/>
              <a:buChar char="§"/>
              <a:defRPr/>
            </a:pPr>
            <a:r>
              <a:rPr lang="en-US" dirty="0" smtClean="0">
                <a:solidFill>
                  <a:schemeClr val="tx2">
                    <a:lumMod val="50000"/>
                  </a:schemeClr>
                </a:solidFill>
                <a:latin typeface="Calibri" pitchFamily="34" charset="0"/>
              </a:rPr>
              <a:t>  </a:t>
            </a:r>
            <a:r>
              <a:rPr lang="en-US" dirty="0" smtClean="0">
                <a:solidFill>
                  <a:schemeClr val="tx1"/>
                </a:solidFill>
                <a:latin typeface="Calibri" pitchFamily="34" charset="0"/>
              </a:rPr>
              <a:t>Massachusetts</a:t>
            </a:r>
          </a:p>
          <a:p>
            <a:pPr>
              <a:buClr>
                <a:schemeClr val="tx2">
                  <a:lumMod val="50000"/>
                </a:schemeClr>
              </a:buClr>
              <a:buSzPct val="100000"/>
              <a:buFont typeface="Wingdings" pitchFamily="2" charset="2"/>
              <a:buChar char="§"/>
              <a:defRPr/>
            </a:pPr>
            <a:r>
              <a:rPr lang="en-US" dirty="0" smtClean="0">
                <a:solidFill>
                  <a:schemeClr val="tx1"/>
                </a:solidFill>
                <a:latin typeface="Calibri" pitchFamily="34" charset="0"/>
              </a:rPr>
              <a:t>  Georgia </a:t>
            </a:r>
          </a:p>
        </p:txBody>
      </p:sp>
      <p:sp>
        <p:nvSpPr>
          <p:cNvPr id="3" name="Title 2"/>
          <p:cNvSpPr>
            <a:spLocks noGrp="1"/>
          </p:cNvSpPr>
          <p:nvPr>
            <p:ph type="title"/>
          </p:nvPr>
        </p:nvSpPr>
        <p:spPr/>
        <p:txBody>
          <a:bodyPr/>
          <a:lstStyle/>
          <a:p>
            <a:pPr>
              <a:defRPr/>
            </a:pPr>
            <a:r>
              <a:rPr lang="en-US" sz="3600" b="1" dirty="0" smtClean="0">
                <a:solidFill>
                  <a:schemeClr val="tx2">
                    <a:lumMod val="50000"/>
                  </a:schemeClr>
                </a:solidFill>
                <a:latin typeface="Calibri" pitchFamily="34" charset="0"/>
              </a:rPr>
              <a:t>State Presentations</a:t>
            </a:r>
            <a:endParaRPr lang="en-US" sz="3600" b="1" dirty="0">
              <a:solidFill>
                <a:schemeClr val="tx2">
                  <a:lumMod val="50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8001000" cy="3124200"/>
          </a:xfrm>
        </p:spPr>
        <p:txBody>
          <a:bodyPr/>
          <a:lstStyle/>
          <a:p>
            <a:pPr algn="ctr">
              <a:defRPr/>
            </a:pP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solidFill>
                  <a:schemeClr val="tx2">
                    <a:lumMod val="50000"/>
                  </a:schemeClr>
                </a:solidFill>
                <a:latin typeface="Calibri" panose="020F0502020204030204" pitchFamily="34" charset="0"/>
              </a:rPr>
              <a:t/>
            </a:r>
            <a:br>
              <a:rPr lang="en-US" sz="3600" dirty="0" smtClean="0">
                <a:solidFill>
                  <a:schemeClr val="tx2">
                    <a:lumMod val="50000"/>
                  </a:schemeClr>
                </a:solidFill>
                <a:latin typeface="Calibri" panose="020F0502020204030204" pitchFamily="34" charset="0"/>
              </a:rPr>
            </a:br>
            <a:r>
              <a:rPr lang="en-US" sz="3200" b="1" dirty="0" smtClean="0">
                <a:solidFill>
                  <a:schemeClr val="tx2">
                    <a:lumMod val="50000"/>
                  </a:schemeClr>
                </a:solidFill>
                <a:latin typeface="Calibri" panose="020F0502020204030204" pitchFamily="34" charset="0"/>
              </a:rPr>
              <a:t>Massachusetts </a:t>
            </a:r>
            <a:br>
              <a:rPr lang="en-US" sz="3200" b="1" dirty="0" smtClean="0">
                <a:solidFill>
                  <a:schemeClr val="tx2">
                    <a:lumMod val="50000"/>
                  </a:schemeClr>
                </a:solidFill>
                <a:latin typeface="Calibri" panose="020F0502020204030204" pitchFamily="34" charset="0"/>
              </a:rPr>
            </a:br>
            <a:r>
              <a:rPr lang="en-US" sz="3200" b="1" dirty="0" smtClean="0">
                <a:solidFill>
                  <a:schemeClr val="tx2">
                    <a:lumMod val="50000"/>
                  </a:schemeClr>
                </a:solidFill>
                <a:latin typeface="Calibri" panose="020F0502020204030204" pitchFamily="34" charset="0"/>
              </a:rPr>
              <a:t>Department of Developmental Services</a:t>
            </a:r>
            <a:br>
              <a:rPr lang="en-US" sz="3200" b="1" dirty="0" smtClean="0">
                <a:solidFill>
                  <a:schemeClr val="tx2">
                    <a:lumMod val="50000"/>
                  </a:schemeClr>
                </a:solidFill>
                <a:latin typeface="Calibri" panose="020F0502020204030204" pitchFamily="34" charset="0"/>
              </a:rPr>
            </a:br>
            <a:r>
              <a:rPr lang="en-US" sz="3200" b="1" dirty="0" smtClean="0">
                <a:solidFill>
                  <a:schemeClr val="tx2">
                    <a:lumMod val="50000"/>
                  </a:schemeClr>
                </a:solidFill>
                <a:latin typeface="Calibri" panose="020F0502020204030204" pitchFamily="34" charset="0"/>
              </a:rPr>
              <a:t/>
            </a:r>
            <a:br>
              <a:rPr lang="en-US" sz="3200" b="1" dirty="0" smtClean="0">
                <a:solidFill>
                  <a:schemeClr val="tx2">
                    <a:lumMod val="50000"/>
                  </a:schemeClr>
                </a:solidFill>
                <a:latin typeface="Calibri" panose="020F0502020204030204" pitchFamily="34" charset="0"/>
              </a:rPr>
            </a:br>
            <a:r>
              <a:rPr lang="en-US" sz="2800" b="1" dirty="0" smtClean="0">
                <a:solidFill>
                  <a:schemeClr val="tx2">
                    <a:lumMod val="50000"/>
                  </a:schemeClr>
                </a:solidFill>
                <a:latin typeface="Calibri" panose="020F0502020204030204" pitchFamily="34" charset="0"/>
              </a:rPr>
              <a:t>Approach to Psychotropic Medication Management</a:t>
            </a:r>
            <a:r>
              <a:rPr lang="en-US" dirty="0" smtClean="0">
                <a:latin typeface="Calibri" panose="020F0502020204030204" pitchFamily="34" charset="0"/>
              </a:rPr>
              <a:t/>
            </a:r>
            <a:br>
              <a:rPr lang="en-US" dirty="0" smtClean="0">
                <a:latin typeface="Calibri" panose="020F0502020204030204" pitchFamily="34" charset="0"/>
              </a:rPr>
            </a:br>
            <a:endParaRPr lang="en-US" dirty="0">
              <a:latin typeface="Calibri" panose="020F0502020204030204" pitchFamily="34" charset="0"/>
            </a:endParaRPr>
          </a:p>
        </p:txBody>
      </p:sp>
      <p:sp>
        <p:nvSpPr>
          <p:cNvPr id="70659" name="Subtitle 2"/>
          <p:cNvSpPr>
            <a:spLocks noGrp="1"/>
          </p:cNvSpPr>
          <p:nvPr>
            <p:ph type="subTitle" idx="1"/>
          </p:nvPr>
        </p:nvSpPr>
        <p:spPr>
          <a:xfrm>
            <a:off x="685800" y="3276600"/>
            <a:ext cx="8001000" cy="2971800"/>
          </a:xfrm>
        </p:spPr>
        <p:txBody>
          <a:bodyPr/>
          <a:lstStyle/>
          <a:p>
            <a:pPr>
              <a:spcBef>
                <a:spcPct val="0"/>
              </a:spcBef>
            </a:pPr>
            <a:r>
              <a:rPr lang="en-US" altLang="en-US" sz="2800" dirty="0" smtClean="0">
                <a:solidFill>
                  <a:schemeClr val="tx1"/>
                </a:solidFill>
                <a:latin typeface="Calibri" pitchFamily="34" charset="0"/>
              </a:rPr>
              <a:t>Gail Grossman</a:t>
            </a:r>
          </a:p>
          <a:p>
            <a:pPr>
              <a:spcBef>
                <a:spcPct val="0"/>
              </a:spcBef>
            </a:pPr>
            <a:r>
              <a:rPr lang="en-US" altLang="en-US" sz="2400" i="1" dirty="0" smtClean="0">
                <a:solidFill>
                  <a:schemeClr val="tx1"/>
                </a:solidFill>
                <a:latin typeface="Calibri" pitchFamily="34" charset="0"/>
              </a:rPr>
              <a:t>Assistant Commissioner of Quality Management, MA DDS</a:t>
            </a:r>
          </a:p>
          <a:p>
            <a:pPr>
              <a:spcBef>
                <a:spcPts val="1200"/>
              </a:spcBef>
            </a:pPr>
            <a:r>
              <a:rPr lang="en-US" altLang="en-US" sz="2800" dirty="0" smtClean="0">
                <a:solidFill>
                  <a:schemeClr val="tx1"/>
                </a:solidFill>
                <a:latin typeface="Calibri" pitchFamily="34" charset="0"/>
              </a:rPr>
              <a:t>Emily Lauer</a:t>
            </a:r>
          </a:p>
          <a:p>
            <a:pPr>
              <a:spcBef>
                <a:spcPct val="0"/>
              </a:spcBef>
            </a:pPr>
            <a:r>
              <a:rPr lang="en-US" altLang="en-US" sz="2400" i="1" dirty="0" smtClean="0">
                <a:solidFill>
                  <a:schemeClr val="tx1"/>
                </a:solidFill>
                <a:latin typeface="Calibri" pitchFamily="34" charset="0"/>
              </a:rPr>
              <a:t>Project Director, Center for Developmental Disabilities Evaluation and Research, UMass Medical School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612775" y="228600"/>
            <a:ext cx="8153400" cy="990600"/>
          </a:xfrm>
        </p:spPr>
        <p:txBody>
          <a:bodyPr/>
          <a:lstStyle/>
          <a:p>
            <a:pPr>
              <a:defRPr/>
            </a:pPr>
            <a:r>
              <a:rPr lang="en-US" sz="3200" b="1" dirty="0" smtClean="0">
                <a:solidFill>
                  <a:schemeClr val="tx2">
                    <a:lumMod val="50000"/>
                  </a:schemeClr>
                </a:solidFill>
                <a:latin typeface="Calibri" pitchFamily="34" charset="0"/>
              </a:rPr>
              <a:t>MA Medication Utilization Patterns</a:t>
            </a:r>
          </a:p>
        </p:txBody>
      </p:sp>
      <p:sp>
        <p:nvSpPr>
          <p:cNvPr id="3" name="Content Placeholder 2"/>
          <p:cNvSpPr>
            <a:spLocks noGrp="1"/>
          </p:cNvSpPr>
          <p:nvPr>
            <p:ph idx="1"/>
          </p:nvPr>
        </p:nvSpPr>
        <p:spPr>
          <a:xfrm>
            <a:off x="612775" y="1905000"/>
            <a:ext cx="7921625" cy="4495800"/>
          </a:xfrm>
        </p:spPr>
        <p:txBody>
          <a:bodyPr/>
          <a:lstStyle/>
          <a:p>
            <a:pPr>
              <a:buClr>
                <a:schemeClr val="tx2">
                  <a:lumMod val="50000"/>
                </a:schemeClr>
              </a:buClr>
              <a:buSzPct val="100000"/>
              <a:buFont typeface="Wingdings" pitchFamily="2" charset="2"/>
              <a:buChar char="§"/>
              <a:defRPr/>
            </a:pPr>
            <a:r>
              <a:rPr lang="en-US" sz="2400" dirty="0" smtClean="0">
                <a:latin typeface="Calibri" pitchFamily="34" charset="0"/>
              </a:rPr>
              <a:t>Medications are a common intervention in people with ID.  </a:t>
            </a:r>
          </a:p>
          <a:p>
            <a:pPr>
              <a:spcBef>
                <a:spcPts val="1800"/>
              </a:spcBef>
              <a:buClr>
                <a:schemeClr val="tx2">
                  <a:lumMod val="50000"/>
                </a:schemeClr>
              </a:buClr>
              <a:buSzPct val="100000"/>
              <a:buFont typeface="Wingdings" pitchFamily="2" charset="2"/>
              <a:buChar char="§"/>
              <a:defRPr/>
            </a:pPr>
            <a:r>
              <a:rPr lang="en-US" sz="2400" dirty="0" smtClean="0">
                <a:latin typeface="Calibri" pitchFamily="34" charset="0"/>
                <a:cs typeface="Calibri" pitchFamily="34" charset="0"/>
              </a:rPr>
              <a:t>~87% of adults with ID (on Medicaid or Medicaid &amp; Medicare) have one or more prescription within 7 months.  </a:t>
            </a:r>
          </a:p>
          <a:p>
            <a:pPr lvl="1">
              <a:spcBef>
                <a:spcPts val="1800"/>
              </a:spcBef>
              <a:buClr>
                <a:schemeClr val="accent3"/>
              </a:buClr>
              <a:buSzPct val="100000"/>
              <a:buFont typeface="Arial" pitchFamily="34" charset="0"/>
              <a:buChar char="•"/>
              <a:defRPr/>
            </a:pPr>
            <a:r>
              <a:rPr lang="en-US" sz="2400" dirty="0" smtClean="0">
                <a:latin typeface="Calibri" pitchFamily="34" charset="0"/>
                <a:cs typeface="Calibri" pitchFamily="34" charset="0"/>
              </a:rPr>
              <a:t>Adults with ID have substantially more prescriptions filled per year than other Medicaid recipients.  </a:t>
            </a:r>
          </a:p>
          <a:p>
            <a:pPr lvl="1">
              <a:spcBef>
                <a:spcPts val="1800"/>
              </a:spcBef>
              <a:buClr>
                <a:schemeClr val="accent3"/>
              </a:buClr>
              <a:buSzPct val="100000"/>
              <a:buFont typeface="Arial" pitchFamily="34" charset="0"/>
              <a:buChar char="•"/>
              <a:defRPr/>
            </a:pPr>
            <a:r>
              <a:rPr lang="en-US" sz="2400" dirty="0" smtClean="0">
                <a:latin typeface="Calibri" pitchFamily="34" charset="0"/>
                <a:cs typeface="Calibri" pitchFamily="34" charset="0"/>
              </a:rPr>
              <a:t>Utilization increases with 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612775" y="228600"/>
            <a:ext cx="8153400" cy="990600"/>
          </a:xfrm>
        </p:spPr>
        <p:txBody>
          <a:bodyPr/>
          <a:lstStyle/>
          <a:p>
            <a:pPr>
              <a:defRPr/>
            </a:pPr>
            <a:r>
              <a:rPr lang="en-US" sz="3200" b="1" dirty="0" smtClean="0">
                <a:solidFill>
                  <a:schemeClr val="tx2">
                    <a:lumMod val="50000"/>
                  </a:schemeClr>
                </a:solidFill>
                <a:latin typeface="Calibri" pitchFamily="34" charset="0"/>
              </a:rPr>
              <a:t>Comparison of Paid Claims</a:t>
            </a:r>
          </a:p>
        </p:txBody>
      </p:sp>
      <p:sp>
        <p:nvSpPr>
          <p:cNvPr id="72707" name="Content Placeholder 2"/>
          <p:cNvSpPr>
            <a:spLocks noGrp="1"/>
          </p:cNvSpPr>
          <p:nvPr>
            <p:ph idx="1"/>
          </p:nvPr>
        </p:nvSpPr>
        <p:spPr>
          <a:xfrm>
            <a:off x="612775" y="1600200"/>
            <a:ext cx="8153400" cy="4495800"/>
          </a:xfrm>
        </p:spPr>
        <p:txBody>
          <a:bodyPr/>
          <a:lstStyle/>
          <a:p>
            <a:endParaRPr lang="en-US" altLang="en-US" smtClean="0"/>
          </a:p>
        </p:txBody>
      </p:sp>
      <p:pic>
        <p:nvPicPr>
          <p:cNvPr id="72708" name="Picture 2"/>
          <p:cNvPicPr>
            <a:picLocks noChangeAspect="1" noChangeArrowheads="1"/>
          </p:cNvPicPr>
          <p:nvPr/>
        </p:nvPicPr>
        <p:blipFill>
          <a:blip r:embed="rId3" cstate="print"/>
          <a:srcRect/>
          <a:stretch>
            <a:fillRect/>
          </a:stretch>
        </p:blipFill>
        <p:spPr bwMode="auto">
          <a:xfrm>
            <a:off x="381000" y="1524000"/>
            <a:ext cx="8356600" cy="4953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lstStyle/>
          <a:p>
            <a:pPr>
              <a:defRPr/>
            </a:pPr>
            <a:r>
              <a:rPr lang="en-US" sz="3200" b="1" kern="0" dirty="0" smtClean="0">
                <a:solidFill>
                  <a:schemeClr val="tx2">
                    <a:lumMod val="50000"/>
                  </a:schemeClr>
                </a:solidFill>
                <a:latin typeface="Calibri" pitchFamily="34" charset="0"/>
                <a:cs typeface="Calibri" pitchFamily="34" charset="0"/>
              </a:rPr>
              <a:t>2011 - Top Medication Categories</a:t>
            </a:r>
            <a:endParaRPr lang="en-US" sz="3200" dirty="0">
              <a:solidFill>
                <a:schemeClr val="tx2">
                  <a:lumMod val="50000"/>
                </a:schemeClr>
              </a:solidFill>
            </a:endParaRPr>
          </a:p>
        </p:txBody>
      </p:sp>
      <p:graphicFrame>
        <p:nvGraphicFramePr>
          <p:cNvPr id="7" name="Table 6"/>
          <p:cNvGraphicFramePr>
            <a:graphicFrameLocks noGrp="1"/>
          </p:cNvGraphicFramePr>
          <p:nvPr/>
        </p:nvGraphicFramePr>
        <p:xfrm>
          <a:off x="457200" y="1676400"/>
          <a:ext cx="8229599" cy="4419598"/>
        </p:xfrm>
        <a:graphic>
          <a:graphicData uri="http://schemas.openxmlformats.org/drawingml/2006/table">
            <a:tbl>
              <a:tblPr firstRow="1" bandRow="1">
                <a:tableStyleId>{912C8C85-51F0-491E-9774-3900AFEF0FD7}</a:tableStyleId>
              </a:tblPr>
              <a:tblGrid>
                <a:gridCol w="940474"/>
                <a:gridCol w="3409387"/>
                <a:gridCol w="1097633"/>
                <a:gridCol w="340939"/>
                <a:gridCol w="1097633"/>
                <a:gridCol w="1343533"/>
              </a:tblGrid>
              <a:tr h="748648">
                <a:tc>
                  <a:txBody>
                    <a:bodyPr/>
                    <a:lstStyle/>
                    <a:p>
                      <a:pPr algn="ctr" fontAlgn="b"/>
                      <a:r>
                        <a:rPr lang="en-US" sz="2000" u="none" strike="noStrike" dirty="0" smtClean="0">
                          <a:solidFill>
                            <a:schemeClr val="tx2">
                              <a:lumMod val="50000"/>
                            </a:schemeClr>
                          </a:solidFill>
                          <a:effectLst/>
                          <a:latin typeface="Calibri" panose="020F0502020204030204" pitchFamily="34" charset="0"/>
                        </a:rPr>
                        <a:t>Rank</a:t>
                      </a:r>
                      <a:endParaRPr lang="en-US" sz="2000" b="0" i="0" u="none" strike="noStrike" dirty="0">
                        <a:solidFill>
                          <a:schemeClr val="tx2">
                            <a:lumMod val="50000"/>
                          </a:schemeClr>
                        </a:solidFill>
                        <a:effectLst/>
                        <a:latin typeface="Calibri" pitchFamily="34" charset="0"/>
                        <a:cs typeface="Calibri" pitchFamily="34" charset="0"/>
                      </a:endParaRPr>
                    </a:p>
                  </a:txBody>
                  <a:tcPr marL="9525" marR="9525" marT="9525" marB="0" anchor="b">
                    <a:noFill/>
                  </a:tcPr>
                </a:tc>
                <a:tc>
                  <a:txBody>
                    <a:bodyPr/>
                    <a:lstStyle/>
                    <a:p>
                      <a:pPr algn="l" fontAlgn="b"/>
                      <a:r>
                        <a:rPr lang="en-US" sz="2000" u="none" strike="noStrike" dirty="0" smtClean="0">
                          <a:solidFill>
                            <a:schemeClr val="tx2">
                              <a:lumMod val="50000"/>
                            </a:schemeClr>
                          </a:solidFill>
                          <a:effectLst/>
                          <a:latin typeface="Calibri" panose="020F0502020204030204" pitchFamily="34" charset="0"/>
                        </a:rPr>
                        <a:t>Category</a:t>
                      </a:r>
                      <a:endParaRPr lang="en-US" sz="2000" b="0" i="0" u="none" strike="noStrike" dirty="0">
                        <a:solidFill>
                          <a:schemeClr val="tx2">
                            <a:lumMod val="50000"/>
                          </a:schemeClr>
                        </a:solidFill>
                        <a:effectLst/>
                        <a:latin typeface="Calibri" pitchFamily="34" charset="0"/>
                        <a:cs typeface="Calibri" pitchFamily="34" charset="0"/>
                      </a:endParaRPr>
                    </a:p>
                  </a:txBody>
                  <a:tcPr marL="9525" marR="9525" marT="9525" marB="0" anchor="b">
                    <a:noFill/>
                  </a:tcPr>
                </a:tc>
                <a:tc gridSpan="3">
                  <a:txBody>
                    <a:bodyPr/>
                    <a:lstStyle/>
                    <a:p>
                      <a:pPr algn="ctr" fontAlgn="b"/>
                      <a:r>
                        <a:rPr lang="en-US" sz="1800" u="none" strike="noStrike" dirty="0" smtClean="0">
                          <a:solidFill>
                            <a:schemeClr val="tx2">
                              <a:lumMod val="50000"/>
                            </a:schemeClr>
                          </a:solidFill>
                          <a:effectLst/>
                          <a:latin typeface="Calibri" panose="020F0502020204030204" pitchFamily="34" charset="0"/>
                        </a:rPr>
                        <a:t>Est. of # MA DDS Adults</a:t>
                      </a:r>
                      <a:r>
                        <a:rPr lang="en-US" sz="1800" u="none" strike="noStrike" baseline="0" dirty="0" smtClean="0">
                          <a:solidFill>
                            <a:schemeClr val="tx2">
                              <a:lumMod val="50000"/>
                            </a:schemeClr>
                          </a:solidFill>
                          <a:effectLst/>
                          <a:latin typeface="Calibri" panose="020F0502020204030204" pitchFamily="34" charset="0"/>
                        </a:rPr>
                        <a:t> </a:t>
                      </a:r>
                      <a:r>
                        <a:rPr lang="en-US" sz="1800" u="none" strike="noStrike" dirty="0" smtClean="0">
                          <a:solidFill>
                            <a:schemeClr val="tx2">
                              <a:lumMod val="50000"/>
                            </a:schemeClr>
                          </a:solidFill>
                          <a:effectLst/>
                          <a:latin typeface="Calibri" panose="020F0502020204030204" pitchFamily="34" charset="0"/>
                        </a:rPr>
                        <a:t>with 1+</a:t>
                      </a:r>
                      <a:r>
                        <a:rPr lang="en-US" sz="1800" u="none" strike="noStrike" baseline="0" dirty="0" smtClean="0">
                          <a:solidFill>
                            <a:schemeClr val="tx2">
                              <a:lumMod val="50000"/>
                            </a:schemeClr>
                          </a:solidFill>
                          <a:effectLst/>
                          <a:latin typeface="Calibri" panose="020F0502020204030204" pitchFamily="34" charset="0"/>
                        </a:rPr>
                        <a:t> Rx in 7 months</a:t>
                      </a:r>
                      <a:endParaRPr lang="en-US" sz="1800" b="0" i="0" u="none" strike="noStrike" dirty="0">
                        <a:solidFill>
                          <a:schemeClr val="tx2">
                            <a:lumMod val="50000"/>
                          </a:schemeClr>
                        </a:solidFill>
                        <a:effectLst/>
                        <a:latin typeface="Calibri" pitchFamily="34" charset="0"/>
                        <a:cs typeface="Calibri" pitchFamily="34" charset="0"/>
                      </a:endParaRPr>
                    </a:p>
                  </a:txBody>
                  <a:tcPr marL="9525" marR="9525" marT="9525" marB="0" anchor="b">
                    <a:noFill/>
                  </a:tcPr>
                </a:tc>
                <a:tc hMerge="1">
                  <a:txBody>
                    <a:bodyPr/>
                    <a:lstStyle/>
                    <a:p>
                      <a:pPr algn="ctr" fontAlgn="b"/>
                      <a:endParaRPr lang="en-US" sz="1800" b="0" i="0" u="none" strike="noStrike" dirty="0">
                        <a:solidFill>
                          <a:schemeClr val="bg1"/>
                        </a:solidFill>
                        <a:effectLst/>
                        <a:latin typeface="Calibri" pitchFamily="34" charset="0"/>
                        <a:cs typeface="Calibri" pitchFamily="34" charset="0"/>
                      </a:endParaRPr>
                    </a:p>
                  </a:txBody>
                  <a:tcPr marL="9525" marR="9525" marT="9525" marB="0" anchor="b"/>
                </a:tc>
                <a:tc hMerge="1">
                  <a:txBody>
                    <a:bodyPr/>
                    <a:lstStyle/>
                    <a:p>
                      <a:pPr algn="ctr" fontAlgn="b"/>
                      <a:endParaRPr lang="en-US" sz="1800" b="0" i="0" u="none" strike="noStrike" dirty="0">
                        <a:solidFill>
                          <a:schemeClr val="bg1"/>
                        </a:solidFill>
                        <a:effectLst/>
                        <a:latin typeface="Calibri" pitchFamily="34" charset="0"/>
                        <a:cs typeface="Calibri" pitchFamily="34" charset="0"/>
                      </a:endParaRPr>
                    </a:p>
                  </a:txBody>
                  <a:tcPr marL="9525" marR="9525" marT="9525" marB="0" anchor="b"/>
                </a:tc>
                <a:tc>
                  <a:txBody>
                    <a:bodyPr/>
                    <a:lstStyle/>
                    <a:p>
                      <a:pPr algn="ctr" fontAlgn="b"/>
                      <a:r>
                        <a:rPr lang="en-US" sz="1800" u="none" strike="noStrike" dirty="0" smtClean="0">
                          <a:solidFill>
                            <a:schemeClr val="tx2">
                              <a:lumMod val="50000"/>
                            </a:schemeClr>
                          </a:solidFill>
                          <a:effectLst/>
                          <a:latin typeface="Calibri" panose="020F0502020204030204" pitchFamily="34" charset="0"/>
                        </a:rPr>
                        <a:t>All MA Duals</a:t>
                      </a:r>
                      <a:r>
                        <a:rPr lang="en-US" sz="1800" u="none" strike="noStrike" baseline="30000" dirty="0" smtClean="0">
                          <a:solidFill>
                            <a:schemeClr val="tx2">
                              <a:lumMod val="50000"/>
                            </a:schemeClr>
                          </a:solidFill>
                          <a:effectLst/>
                          <a:latin typeface="Calibri" panose="020F0502020204030204" pitchFamily="34" charset="0"/>
                        </a:rPr>
                        <a:t>3</a:t>
                      </a:r>
                      <a:endParaRPr lang="en-US" sz="1800" b="1" i="0" u="none" strike="noStrike" baseline="30000" dirty="0">
                        <a:solidFill>
                          <a:schemeClr val="tx2">
                            <a:lumMod val="50000"/>
                          </a:schemeClr>
                        </a:solidFill>
                        <a:effectLst/>
                        <a:latin typeface="Calibri" pitchFamily="34" charset="0"/>
                        <a:cs typeface="Calibri" pitchFamily="34" charset="0"/>
                      </a:endParaRPr>
                    </a:p>
                  </a:txBody>
                  <a:tcPr marL="9525" marR="9525" marT="9525" marB="0" anchor="b">
                    <a:noFill/>
                  </a:tcPr>
                </a:tc>
              </a:tr>
              <a:tr h="367095">
                <a:tc>
                  <a:txBody>
                    <a:bodyPr/>
                    <a:lstStyle/>
                    <a:p>
                      <a:pPr algn="ctr" fontAlgn="b"/>
                      <a:r>
                        <a:rPr lang="en-US" sz="2000" u="none" strike="noStrike" dirty="0" smtClean="0">
                          <a:effectLst/>
                          <a:latin typeface="Calibri" panose="020F0502020204030204" pitchFamily="34" charset="0"/>
                        </a:rPr>
                        <a:t>1</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smtClean="0">
                          <a:effectLst/>
                          <a:latin typeface="Calibri" panose="020F0502020204030204" pitchFamily="34" charset="0"/>
                        </a:rPr>
                        <a:t>Vitamin/Supplement*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35.1%</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39.0%</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5.9%</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2</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b="1" u="none" strike="noStrike" dirty="0" smtClean="0">
                          <a:effectLst/>
                          <a:latin typeface="Calibri" panose="020F0502020204030204" pitchFamily="34" charset="0"/>
                        </a:rPr>
                        <a:t>Anticonvulsants</a:t>
                      </a:r>
                      <a:endParaRPr lang="en-US" sz="20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34.6%</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38.5%</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9.1%</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3</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Antibiotics</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32.4%</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36.0%</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&lt;2.2%</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4</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b="1" u="none" strike="noStrike" dirty="0">
                          <a:effectLst/>
                          <a:latin typeface="Calibri" panose="020F0502020204030204" pitchFamily="34" charset="0"/>
                        </a:rPr>
                        <a:t>Antidepressant</a:t>
                      </a:r>
                      <a:endParaRPr lang="en-US" sz="20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25.5%</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28.3%</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3.4%</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5</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Cardiovascular</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24.5%</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27.2%</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3.4%</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6</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smtClean="0">
                          <a:effectLst/>
                          <a:latin typeface="Calibri" panose="020F0502020204030204" pitchFamily="34" charset="0"/>
                        </a:rPr>
                        <a:t>Analgesic*</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a:effectLst/>
                          <a:latin typeface="Calibri" panose="020F0502020204030204" pitchFamily="34" charset="0"/>
                        </a:rPr>
                        <a:t>24.4%</a:t>
                      </a:r>
                      <a:endParaRPr lang="en-US" sz="20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27.1%</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4.4%</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7</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smtClean="0">
                          <a:effectLst/>
                          <a:latin typeface="Calibri" panose="020F0502020204030204" pitchFamily="34" charset="0"/>
                        </a:rPr>
                        <a:t>Laxatives</a:t>
                      </a:r>
                      <a:r>
                        <a:rPr lang="en-US" sz="2000" u="none" strike="noStrike" baseline="0" dirty="0" smtClean="0">
                          <a:effectLst/>
                          <a:latin typeface="Calibri" panose="020F0502020204030204" pitchFamily="34" charset="0"/>
                        </a:rPr>
                        <a:t>/</a:t>
                      </a:r>
                      <a:r>
                        <a:rPr lang="en-US" sz="2000" u="none" strike="noStrike" dirty="0" smtClean="0">
                          <a:effectLst/>
                          <a:latin typeface="Calibri" panose="020F0502020204030204" pitchFamily="34" charset="0"/>
                        </a:rPr>
                        <a:t>Cathartics*</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a:effectLst/>
                          <a:latin typeface="Calibri" panose="020F0502020204030204" pitchFamily="34" charset="0"/>
                        </a:rPr>
                        <a:t>24.2%</a:t>
                      </a:r>
                      <a:endParaRPr lang="en-US" sz="2000" b="0" i="0" u="none" strike="noStrike">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26.9%</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err="1" smtClean="0">
                          <a:effectLst/>
                          <a:latin typeface="Calibri" panose="020F0502020204030204" pitchFamily="34" charset="0"/>
                        </a:rPr>
                        <a:t>Unk</a:t>
                      </a:r>
                      <a:r>
                        <a:rPr lang="en-US" sz="2000" u="none" strike="noStrike" dirty="0" smtClean="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8</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b="1" u="none" strike="noStrike" dirty="0">
                          <a:effectLst/>
                          <a:latin typeface="Calibri" panose="020F0502020204030204" pitchFamily="34" charset="0"/>
                        </a:rPr>
                        <a:t>Antipsychotics</a:t>
                      </a:r>
                      <a:endParaRPr lang="en-US" sz="20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20.7%</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23.0%</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1.7%</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9</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Gastrointestinal </a:t>
                      </a:r>
                      <a:r>
                        <a:rPr lang="en-US" sz="2000" u="none" strike="noStrike" dirty="0" smtClean="0">
                          <a:effectLst/>
                          <a:latin typeface="Calibri" panose="020F0502020204030204" pitchFamily="34" charset="0"/>
                        </a:rPr>
                        <a:t>Drugs*</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20.2%</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22.5%</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2.1%</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r h="367095">
                <a:tc>
                  <a:txBody>
                    <a:bodyPr/>
                    <a:lstStyle/>
                    <a:p>
                      <a:pPr algn="ctr" fontAlgn="b"/>
                      <a:r>
                        <a:rPr lang="en-US" sz="2000" u="none" strike="noStrike" dirty="0" smtClean="0">
                          <a:effectLst/>
                          <a:latin typeface="Calibri" panose="020F0502020204030204" pitchFamily="34" charset="0"/>
                        </a:rPr>
                        <a:t>10</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b="1" u="none" strike="noStrike" dirty="0" smtClean="0">
                          <a:effectLst/>
                          <a:latin typeface="Calibri" panose="020F0502020204030204" pitchFamily="34" charset="0"/>
                        </a:rPr>
                        <a:t>Anxiolytic</a:t>
                      </a:r>
                      <a:endParaRPr lang="en-US" sz="2000" b="1"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r" fontAlgn="b"/>
                      <a:r>
                        <a:rPr lang="en-US" sz="2000" u="none" strike="noStrike" dirty="0">
                          <a:effectLst/>
                          <a:latin typeface="Calibri" panose="020F0502020204030204" pitchFamily="34" charset="0"/>
                        </a:rPr>
                        <a:t>19.0%</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a:effectLst/>
                          <a:latin typeface="Calibri" panose="020F0502020204030204" pitchFamily="34" charset="0"/>
                        </a:rPr>
                        <a:t>-</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l" fontAlgn="b"/>
                      <a:r>
                        <a:rPr lang="en-US" sz="2000" u="none" strike="noStrike" dirty="0">
                          <a:effectLst/>
                          <a:latin typeface="Calibri" panose="020F0502020204030204" pitchFamily="34" charset="0"/>
                        </a:rPr>
                        <a:t>21.2%</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c>
                  <a:txBody>
                    <a:bodyPr/>
                    <a:lstStyle/>
                    <a:p>
                      <a:pPr algn="ctr" fontAlgn="b"/>
                      <a:r>
                        <a:rPr lang="en-US" sz="2000" u="none" strike="noStrike" dirty="0" smtClean="0">
                          <a:effectLst/>
                          <a:latin typeface="Calibri" panose="020F0502020204030204" pitchFamily="34" charset="0"/>
                        </a:rPr>
                        <a:t>18.2%</a:t>
                      </a:r>
                      <a:endParaRPr lang="en-US" sz="2000" b="0" i="0" u="none" strike="noStrike" dirty="0">
                        <a:solidFill>
                          <a:srgbClr val="000000"/>
                        </a:solidFill>
                        <a:effectLst/>
                        <a:latin typeface="Calibri" pitchFamily="34" charset="0"/>
                        <a:cs typeface="Calibri" pitchFamily="34" charset="0"/>
                      </a:endParaRPr>
                    </a:p>
                  </a:txBody>
                  <a:tcPr marL="9525" marR="9525" marT="9525" marB="0" anchor="ctr"/>
                </a:tc>
              </a:tr>
            </a:tbl>
          </a:graphicData>
        </a:graphic>
      </p:graphicFrame>
      <p:sp>
        <p:nvSpPr>
          <p:cNvPr id="73810" name="TextBox 7"/>
          <p:cNvSpPr txBox="1">
            <a:spLocks noChangeArrowheads="1"/>
          </p:cNvSpPr>
          <p:nvPr/>
        </p:nvSpPr>
        <p:spPr bwMode="auto">
          <a:xfrm>
            <a:off x="685800" y="6203950"/>
            <a:ext cx="3232150" cy="369888"/>
          </a:xfrm>
          <a:prstGeom prst="rect">
            <a:avLst/>
          </a:prstGeom>
          <a:noFill/>
          <a:ln w="9525">
            <a:noFill/>
            <a:miter lim="800000"/>
            <a:headEnd/>
            <a:tailEnd/>
          </a:ln>
        </p:spPr>
        <p:txBody>
          <a:bodyPr wrap="none">
            <a:spAutoFit/>
          </a:bodyPr>
          <a:lstStyle/>
          <a:p>
            <a:r>
              <a:rPr lang="en-US" altLang="en-US" i="1">
                <a:latin typeface="Calibri" pitchFamily="34" charset="0"/>
              </a:rPr>
              <a:t>*Includes some OTC medications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522" y="228600"/>
            <a:ext cx="8153400" cy="990600"/>
          </a:xfrm>
        </p:spPr>
        <p:txBody>
          <a:bodyPr/>
          <a:lstStyle/>
          <a:p>
            <a:r>
              <a:rPr lang="en-US" sz="3600" b="1" dirty="0">
                <a:solidFill>
                  <a:schemeClr val="tx2">
                    <a:lumMod val="50000"/>
                  </a:schemeClr>
                </a:solidFill>
                <a:latin typeface="Calibri" pitchFamily="34" charset="0"/>
              </a:rPr>
              <a:t>Overview of National Core</a:t>
            </a:r>
            <a:br>
              <a:rPr lang="en-US" sz="3600" b="1" dirty="0">
                <a:solidFill>
                  <a:schemeClr val="tx2">
                    <a:lumMod val="50000"/>
                  </a:schemeClr>
                </a:solidFill>
                <a:latin typeface="Calibri" pitchFamily="34" charset="0"/>
              </a:rPr>
            </a:br>
            <a:r>
              <a:rPr lang="en-US" sz="3600" b="1" dirty="0">
                <a:solidFill>
                  <a:schemeClr val="tx2">
                    <a:lumMod val="50000"/>
                  </a:schemeClr>
                </a:solidFill>
                <a:latin typeface="Calibri" pitchFamily="34" charset="0"/>
              </a:rPr>
              <a:t> Indicators</a:t>
            </a:r>
            <a:endParaRPr lang="en-US" sz="3600" dirty="0"/>
          </a:p>
        </p:txBody>
      </p:sp>
      <p:sp>
        <p:nvSpPr>
          <p:cNvPr id="3" name="Content Placeholder 2"/>
          <p:cNvSpPr>
            <a:spLocks noGrp="1"/>
          </p:cNvSpPr>
          <p:nvPr>
            <p:ph sz="quarter" idx="1"/>
          </p:nvPr>
        </p:nvSpPr>
        <p:spPr/>
        <p:txBody>
          <a:bodyPr/>
          <a:lstStyle/>
          <a:p>
            <a:r>
              <a:rPr lang="en-US" sz="2000" dirty="0">
                <a:latin typeface="Calibri" panose="020F0502020204030204" pitchFamily="34" charset="0"/>
              </a:rPr>
              <a:t>Launched in 1997 in 13 participating states</a:t>
            </a:r>
          </a:p>
          <a:p>
            <a:r>
              <a:rPr lang="en-US" sz="2000" dirty="0" smtClean="0">
                <a:latin typeface="Calibri" panose="020F0502020204030204" pitchFamily="34" charset="0"/>
              </a:rPr>
              <a:t>NASDDDS </a:t>
            </a:r>
            <a:r>
              <a:rPr lang="en-US" sz="2000" dirty="0">
                <a:latin typeface="Calibri" panose="020F0502020204030204" pitchFamily="34" charset="0"/>
              </a:rPr>
              <a:t>– HSRI Collaboration</a:t>
            </a:r>
          </a:p>
          <a:p>
            <a:r>
              <a:rPr lang="en-US" sz="2000" dirty="0" smtClean="0">
                <a:latin typeface="Calibri" panose="020F0502020204030204" pitchFamily="34" charset="0"/>
              </a:rPr>
              <a:t>Administration on Intellectual and Developmental Disabilities (AIDD) awarded NCI a contract with goal to increase participation to all 50 states and District of Columbia within 5 years.</a:t>
            </a:r>
          </a:p>
          <a:p>
            <a:r>
              <a:rPr lang="en-US" sz="2000" dirty="0" smtClean="0">
                <a:latin typeface="Calibri" panose="020F0502020204030204" pitchFamily="34" charset="0"/>
              </a:rPr>
              <a:t>Multi-state collaboration of DD agencies</a:t>
            </a:r>
          </a:p>
          <a:p>
            <a:r>
              <a:rPr lang="en-US" sz="2000" dirty="0" smtClean="0">
                <a:latin typeface="Calibri" panose="020F0502020204030204" pitchFamily="34" charset="0"/>
              </a:rPr>
              <a:t>Measures </a:t>
            </a:r>
            <a:r>
              <a:rPr lang="en-US" sz="2000" dirty="0">
                <a:latin typeface="Calibri" panose="020F0502020204030204" pitchFamily="34" charset="0"/>
              </a:rPr>
              <a:t>performance of public systems for people with intellectual and developmental disabilities</a:t>
            </a:r>
          </a:p>
          <a:p>
            <a:r>
              <a:rPr lang="en-US" sz="2000" dirty="0" smtClean="0">
                <a:latin typeface="Calibri" panose="020F0502020204030204" pitchFamily="34" charset="0"/>
              </a:rPr>
              <a:t>Assesses performance in several areas, including: employment, community inclusion, choice, rights, and health and safety</a:t>
            </a:r>
          </a:p>
          <a:p>
            <a:r>
              <a:rPr lang="en-US" sz="2000" dirty="0">
                <a:latin typeface="Calibri" panose="020F0502020204030204" pitchFamily="34" charset="0"/>
              </a:rPr>
              <a:t>NASDDDS – HSRI Collaboration</a:t>
            </a:r>
          </a:p>
          <a:p>
            <a:r>
              <a:rPr lang="en-US" sz="2000" dirty="0">
                <a:latin typeface="Calibri" panose="020F0502020204030204" pitchFamily="34" charset="0"/>
              </a:rPr>
              <a:t>Administration on Intellectual and Developmental Disabilities (AIDD) awarded NCI a contract with goal to increase participation to all 50 states and District of Columbia within 5 years.</a:t>
            </a:r>
          </a:p>
          <a:p>
            <a:endParaRPr lang="en-US" sz="2400" dirty="0" smtClean="0">
              <a:latin typeface="Calibri" panose="020F0502020204030204" pitchFamily="34" charset="0"/>
            </a:endParaRPr>
          </a:p>
          <a:p>
            <a:endParaRPr lang="en-US" sz="2400" dirty="0"/>
          </a:p>
        </p:txBody>
      </p:sp>
      <p:pic>
        <p:nvPicPr>
          <p:cNvPr id="4" name="Picture 3" descr="nci-logo-v3"/>
          <p:cNvPicPr>
            <a:picLocks noChangeAspect="1" noChangeArrowheads="1"/>
          </p:cNvPicPr>
          <p:nvPr/>
        </p:nvPicPr>
        <p:blipFill>
          <a:blip r:embed="rId2" cstate="print"/>
          <a:srcRect/>
          <a:stretch>
            <a:fillRect/>
          </a:stretch>
        </p:blipFill>
        <p:spPr bwMode="auto">
          <a:xfrm>
            <a:off x="6477000" y="228600"/>
            <a:ext cx="1459708" cy="819149"/>
          </a:xfrm>
          <a:prstGeom prst="rect">
            <a:avLst/>
          </a:prstGeom>
          <a:noFill/>
          <a:ln w="9525">
            <a:noFill/>
            <a:miter lim="800000"/>
            <a:headEnd/>
            <a:tailEnd/>
          </a:ln>
        </p:spPr>
      </p:pic>
    </p:spTree>
    <p:extLst>
      <p:ext uri="{BB962C8B-B14F-4D97-AF65-F5344CB8AC3E}">
        <p14:creationId xmlns:p14="http://schemas.microsoft.com/office/powerpoint/2010/main" val="127491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152400"/>
            <a:ext cx="8229600" cy="868363"/>
          </a:xfrm>
        </p:spPr>
        <p:txBody>
          <a:bodyPr/>
          <a:lstStyle/>
          <a:p>
            <a:pPr>
              <a:defRPr/>
            </a:pPr>
            <a:r>
              <a:rPr lang="en-US" sz="3600" b="1" dirty="0" smtClean="0">
                <a:solidFill>
                  <a:schemeClr val="tx2">
                    <a:lumMod val="50000"/>
                  </a:schemeClr>
                </a:solidFill>
                <a:latin typeface="Calibri" pitchFamily="34" charset="0"/>
                <a:ea typeface="Calibri" pitchFamily="34" charset="0"/>
                <a:cs typeface="Calibri" pitchFamily="34" charset="0"/>
              </a:rPr>
              <a:t>2011 - Top Medications</a:t>
            </a:r>
            <a:endParaRPr lang="en-US" sz="3600" dirty="0" smtClean="0">
              <a:solidFill>
                <a:schemeClr val="tx2">
                  <a:lumMod val="50000"/>
                </a:schemeClr>
              </a:solidFill>
            </a:endParaRPr>
          </a:p>
        </p:txBody>
      </p:sp>
      <p:sp>
        <p:nvSpPr>
          <p:cNvPr id="74755" name="Content Placeholder 2"/>
          <p:cNvSpPr>
            <a:spLocks noGrp="1"/>
          </p:cNvSpPr>
          <p:nvPr>
            <p:ph idx="1"/>
          </p:nvPr>
        </p:nvSpPr>
        <p:spPr>
          <a:xfrm>
            <a:off x="612775" y="1600200"/>
            <a:ext cx="8153400" cy="4495800"/>
          </a:xfrm>
        </p:spPr>
        <p:txBody>
          <a:bodyPr/>
          <a:lstStyle/>
          <a:p>
            <a:endParaRPr lang="en-US" altLang="en-US" smtClean="0"/>
          </a:p>
        </p:txBody>
      </p:sp>
      <p:graphicFrame>
        <p:nvGraphicFramePr>
          <p:cNvPr id="6" name="Group 2"/>
          <p:cNvGraphicFramePr>
            <a:graphicFrameLocks/>
          </p:cNvGraphicFramePr>
          <p:nvPr/>
        </p:nvGraphicFramePr>
        <p:xfrm>
          <a:off x="228600" y="1066800"/>
          <a:ext cx="8534401" cy="5562603"/>
        </p:xfrm>
        <a:graphic>
          <a:graphicData uri="http://schemas.openxmlformats.org/drawingml/2006/table">
            <a:tbl>
              <a:tblPr/>
              <a:tblGrid>
                <a:gridCol w="717847"/>
                <a:gridCol w="4147559"/>
                <a:gridCol w="2313062"/>
                <a:gridCol w="1355933"/>
              </a:tblGrid>
              <a:tr h="72593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Rank</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Generic/Brand Name</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Class</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Min. % of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Adults</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18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1</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err="1" smtClean="0">
                          <a:latin typeface="Calibri" panose="020F0502020204030204" pitchFamily="34" charset="0"/>
                        </a:rPr>
                        <a:t>Lorazepam</a:t>
                      </a:r>
                      <a:r>
                        <a:rPr lang="en-US" sz="2000" b="1" dirty="0" smtClean="0">
                          <a:latin typeface="Calibri" panose="020F0502020204030204" pitchFamily="34" charset="0"/>
                        </a:rPr>
                        <a:t>/Ativan</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smtClean="0">
                          <a:latin typeface="Calibri" panose="020F0502020204030204" pitchFamily="34" charset="0"/>
                        </a:rPr>
                        <a:t>Antianxiety</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11%</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  2*</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dirty="0" smtClean="0">
                          <a:latin typeface="Calibri" panose="020F0502020204030204" pitchFamily="34" charset="0"/>
                        </a:rPr>
                        <a:t>Prilosec/Omeprazole</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lang="en-US" sz="2000" dirty="0" smtClean="0">
                          <a:latin typeface="Calibri" panose="020F0502020204030204" pitchFamily="34" charset="0"/>
                        </a:rPr>
                        <a:t>Gastrointestinal</a:t>
                      </a: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11%</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476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3  </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err="1" smtClean="0">
                          <a:latin typeface="Calibri" panose="020F0502020204030204" pitchFamily="34" charset="0"/>
                        </a:rPr>
                        <a:t>Divalproex</a:t>
                      </a:r>
                      <a:r>
                        <a:rPr lang="en-US" sz="2000" b="1" dirty="0" smtClean="0">
                          <a:latin typeface="Calibri" panose="020F0502020204030204" pitchFamily="34" charset="0"/>
                        </a:rPr>
                        <a:t> sodium/Depakote </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262313" algn="l"/>
                        </a:tabLst>
                        <a:defRPr/>
                      </a:pPr>
                      <a:r>
                        <a:rPr lang="en-US" sz="2000" b="1" dirty="0" smtClean="0">
                          <a:latin typeface="Calibri" panose="020F0502020204030204" pitchFamily="34" charset="0"/>
                        </a:rPr>
                        <a:t>Anticonvulsant</a:t>
                      </a: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11%</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  4*</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dirty="0" err="1" smtClean="0">
                          <a:latin typeface="Calibri" panose="020F0502020204030204" pitchFamily="34" charset="0"/>
                        </a:rPr>
                        <a:t>Loratadine</a:t>
                      </a:r>
                      <a:r>
                        <a:rPr lang="en-US" sz="2000" dirty="0" smtClean="0">
                          <a:latin typeface="Calibri" panose="020F0502020204030204" pitchFamily="34" charset="0"/>
                        </a:rPr>
                        <a:t> </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dirty="0" smtClean="0">
                          <a:latin typeface="Calibri" panose="020F0502020204030204" pitchFamily="34" charset="0"/>
                        </a:rPr>
                        <a:t>Antihistamine</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10%</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18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5</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dirty="0" err="1" smtClean="0">
                          <a:latin typeface="Calibri" panose="020F0502020204030204" pitchFamily="34" charset="0"/>
                        </a:rPr>
                        <a:t>Levothyrozine</a:t>
                      </a:r>
                      <a:r>
                        <a:rPr lang="en-US" sz="2000" dirty="0" smtClean="0">
                          <a:latin typeface="Calibri" panose="020F0502020204030204" pitchFamily="34" charset="0"/>
                        </a:rPr>
                        <a:t> Sodium </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dirty="0" smtClean="0">
                          <a:latin typeface="Calibri" panose="020F0502020204030204" pitchFamily="34" charset="0"/>
                        </a:rPr>
                        <a:t>Thyroid Hormone</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9%</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6</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smtClean="0">
                          <a:latin typeface="Calibri" panose="020F0502020204030204" pitchFamily="34" charset="0"/>
                        </a:rPr>
                        <a:t>Risperdal </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smtClean="0">
                          <a:latin typeface="Calibri" panose="020F0502020204030204" pitchFamily="34" charset="0"/>
                        </a:rPr>
                        <a:t>Antipsychotic</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8%</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7</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smtClean="0">
                          <a:latin typeface="Calibri" panose="020F0502020204030204" pitchFamily="34" charset="0"/>
                        </a:rPr>
                        <a:t>Clonazepam/</a:t>
                      </a:r>
                      <a:r>
                        <a:rPr lang="en-US" sz="2000" b="1" dirty="0" err="1" smtClean="0">
                          <a:latin typeface="Calibri" panose="020F0502020204030204" pitchFamily="34" charset="0"/>
                        </a:rPr>
                        <a:t>Klonopin</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smtClean="0">
                          <a:latin typeface="Calibri" panose="020F0502020204030204" pitchFamily="34" charset="0"/>
                        </a:rPr>
                        <a:t>Anticonvulsant</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8%</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8</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dirty="0" smtClean="0">
                          <a:latin typeface="Calibri" panose="020F0502020204030204" pitchFamily="34" charset="0"/>
                        </a:rPr>
                        <a:t>Simvastatin/Zocor</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dirty="0" smtClean="0">
                          <a:latin typeface="Calibri" panose="020F0502020204030204" pitchFamily="34" charset="0"/>
                        </a:rPr>
                        <a:t>Cardiovascular</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7%</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183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9</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smtClean="0">
                          <a:latin typeface="Calibri" panose="020F0502020204030204" pitchFamily="34" charset="0"/>
                        </a:rPr>
                        <a:t>Citalopram/</a:t>
                      </a:r>
                      <a:r>
                        <a:rPr lang="en-US" sz="2000" b="1" dirty="0" err="1" smtClean="0">
                          <a:latin typeface="Calibri" panose="020F0502020204030204" pitchFamily="34" charset="0"/>
                        </a:rPr>
                        <a:t>Celexa</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lang="en-US" sz="2000" b="1" dirty="0" smtClean="0">
                          <a:latin typeface="Calibri" panose="020F0502020204030204" pitchFamily="34" charset="0"/>
                        </a:rPr>
                        <a:t>Antidepressant</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6%</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anose="020F0502020204030204" pitchFamily="34" charset="0"/>
                          <a:ea typeface="Times New Roman" pitchFamily="18" charset="0"/>
                          <a:cs typeface="Tahoma" charset="0"/>
                        </a:rPr>
                        <a:t>10</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Fluticasone Propionate/Flonase</a:t>
                      </a: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Corticosteroid</a:t>
                      </a: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6%</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11</a:t>
                      </a: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Carbamazepine/</a:t>
                      </a:r>
                      <a:r>
                        <a:rPr kumimoji="0" lang="en-US" sz="2000" b="1" i="0" u="none" strike="noStrike" cap="none" normalizeH="0" baseline="0" dirty="0" err="1" smtClean="0">
                          <a:ln>
                            <a:noFill/>
                          </a:ln>
                          <a:solidFill>
                            <a:schemeClr val="tx1"/>
                          </a:solidFill>
                          <a:effectLst/>
                          <a:latin typeface="Calibri" panose="020F0502020204030204" pitchFamily="34" charset="0"/>
                          <a:ea typeface="Times New Roman" pitchFamily="18" charset="0"/>
                          <a:cs typeface="Tahoma" charset="0"/>
                        </a:rPr>
                        <a:t>Tegretol</a:t>
                      </a:r>
                      <a:endPar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Anticonvulsant</a:t>
                      </a: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6%</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33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12</a:t>
                      </a:r>
                    </a:p>
                  </a:txBody>
                  <a:tcPr marL="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Calibri" panose="020F0502020204030204" pitchFamily="34" charset="0"/>
                          <a:ea typeface="Times New Roman" pitchFamily="18" charset="0"/>
                          <a:cs typeface="Tahoma" charset="0"/>
                        </a:rPr>
                        <a:t>Lisinopril</a:t>
                      </a:r>
                      <a:endPar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endParaRPr>
                    </a:p>
                  </a:txBody>
                  <a:tcPr marL="4572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Cardiovascular</a:t>
                      </a:r>
                    </a:p>
                  </a:txBody>
                  <a:tcPr marL="45720" mar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itchFamily="18" charset="0"/>
                          <a:cs typeface="Tahoma" charset="0"/>
                        </a:rPr>
                        <a:t>6%</a:t>
                      </a:r>
                    </a:p>
                  </a:txBody>
                  <a:tcPr marL="0" marR="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57200" y="228600"/>
            <a:ext cx="8308975" cy="990600"/>
          </a:xfrm>
        </p:spPr>
        <p:txBody>
          <a:bodyPr/>
          <a:lstStyle/>
          <a:p>
            <a:pPr>
              <a:defRPr/>
            </a:pPr>
            <a:r>
              <a:rPr lang="en-US" sz="3600" b="1" dirty="0" smtClean="0">
                <a:solidFill>
                  <a:schemeClr val="tx2">
                    <a:lumMod val="50000"/>
                  </a:schemeClr>
                </a:solidFill>
                <a:latin typeface="Calibri" pitchFamily="34" charset="0"/>
              </a:rPr>
              <a:t>Psychotropic  Medications</a:t>
            </a:r>
          </a:p>
        </p:txBody>
      </p:sp>
      <p:sp>
        <p:nvSpPr>
          <p:cNvPr id="4" name="Content Placeholder 2"/>
          <p:cNvSpPr txBox="1">
            <a:spLocks/>
          </p:cNvSpPr>
          <p:nvPr/>
        </p:nvSpPr>
        <p:spPr bwMode="auto">
          <a:xfrm>
            <a:off x="152400" y="1600200"/>
            <a:ext cx="9144000" cy="609600"/>
          </a:xfrm>
          <a:prstGeom prst="rect">
            <a:avLst/>
          </a:prstGeom>
          <a:noFill/>
          <a:ln>
            <a:noFill/>
          </a:ln>
          <a:effectLst/>
          <a:extLst/>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en-US" sz="2400" b="1" kern="0" dirty="0" smtClean="0">
                <a:latin typeface="Calibri" pitchFamily="34" charset="0"/>
              </a:rPr>
              <a:t>Estimated 54-60% of adults on one or more psychotropic medication </a:t>
            </a:r>
            <a:endParaRPr lang="en-US" sz="2400" b="1" kern="0" dirty="0">
              <a:latin typeface="Calibri" pitchFamily="34" charset="0"/>
            </a:endParaRPr>
          </a:p>
        </p:txBody>
      </p:sp>
      <p:graphicFrame>
        <p:nvGraphicFramePr>
          <p:cNvPr id="5" name="Chart 4"/>
          <p:cNvGraphicFramePr>
            <a:graphicFrameLocks/>
          </p:cNvGraphicFramePr>
          <p:nvPr/>
        </p:nvGraphicFramePr>
        <p:xfrm>
          <a:off x="304800" y="2209800"/>
          <a:ext cx="8591551" cy="43815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4" descr="http://www.metasymptom.com/wp-content/uploads/2011/09/some-other-drugs-you-may-enjoy.gif"/>
          <p:cNvPicPr>
            <a:picLocks noChangeAspect="1" noChangeArrowheads="1"/>
          </p:cNvPicPr>
          <p:nvPr/>
        </p:nvPicPr>
        <p:blipFill>
          <a:blip r:embed="rId2" cstate="print"/>
          <a:srcRect/>
          <a:stretch>
            <a:fillRect/>
          </a:stretch>
        </p:blipFill>
        <p:spPr bwMode="auto">
          <a:xfrm>
            <a:off x="304800" y="1524000"/>
            <a:ext cx="4297363" cy="4800600"/>
          </a:xfrm>
          <a:prstGeom prst="rect">
            <a:avLst/>
          </a:prstGeom>
          <a:noFill/>
          <a:ln w="9525">
            <a:noFill/>
            <a:miter lim="800000"/>
            <a:headEnd/>
            <a:tailEnd/>
          </a:ln>
        </p:spPr>
      </p:pic>
      <p:sp>
        <p:nvSpPr>
          <p:cNvPr id="76803" name="Rectangle 6"/>
          <p:cNvSpPr>
            <a:spLocks noChangeArrowheads="1"/>
          </p:cNvSpPr>
          <p:nvPr/>
        </p:nvSpPr>
        <p:spPr bwMode="auto">
          <a:xfrm>
            <a:off x="4800600" y="1600200"/>
            <a:ext cx="3962400" cy="4386263"/>
          </a:xfrm>
          <a:prstGeom prst="rect">
            <a:avLst/>
          </a:prstGeom>
          <a:noFill/>
          <a:ln w="9525">
            <a:noFill/>
            <a:miter lim="800000"/>
            <a:headEnd/>
            <a:tailEnd/>
          </a:ln>
        </p:spPr>
        <p:txBody>
          <a:bodyPr>
            <a:spAutoFit/>
          </a:bodyPr>
          <a:lstStyle/>
          <a:p>
            <a:pPr>
              <a:lnSpc>
                <a:spcPct val="90000"/>
              </a:lnSpc>
            </a:pPr>
            <a:r>
              <a:rPr lang="en-US" sz="2800" b="1" u="sng">
                <a:latin typeface="Calibri" pitchFamily="34" charset="0"/>
              </a:rPr>
              <a:t>MA DDS Analysis (2011)</a:t>
            </a:r>
          </a:p>
          <a:p>
            <a:pPr>
              <a:lnSpc>
                <a:spcPct val="90000"/>
              </a:lnSpc>
            </a:pPr>
            <a:endParaRPr lang="en-US" b="1">
              <a:latin typeface="Calibri" pitchFamily="34" charset="0"/>
            </a:endParaRPr>
          </a:p>
          <a:p>
            <a:pPr>
              <a:lnSpc>
                <a:spcPct val="90000"/>
              </a:lnSpc>
            </a:pPr>
            <a:r>
              <a:rPr lang="en-US" sz="2200">
                <a:latin typeface="Calibri" pitchFamily="34" charset="0"/>
              </a:rPr>
              <a:t>Average of 1.4 psychotropic medications (including anticonvulsants) filled per adult.  </a:t>
            </a:r>
          </a:p>
          <a:p>
            <a:pPr>
              <a:lnSpc>
                <a:spcPct val="90000"/>
              </a:lnSpc>
            </a:pPr>
            <a:endParaRPr lang="en-US" sz="2200">
              <a:latin typeface="Calibri" pitchFamily="34" charset="0"/>
            </a:endParaRPr>
          </a:p>
          <a:p>
            <a:pPr>
              <a:lnSpc>
                <a:spcPct val="90000"/>
              </a:lnSpc>
            </a:pPr>
            <a:r>
              <a:rPr lang="en-US" sz="2200">
                <a:latin typeface="Calibri" pitchFamily="34" charset="0"/>
              </a:rPr>
              <a:t>Of people on psychotropics, average of 2.6 different psychotropic medications.  </a:t>
            </a:r>
          </a:p>
          <a:p>
            <a:pPr>
              <a:lnSpc>
                <a:spcPct val="90000"/>
              </a:lnSpc>
            </a:pPr>
            <a:endParaRPr lang="en-US" sz="2200">
              <a:latin typeface="Calibri" pitchFamily="34" charset="0"/>
            </a:endParaRPr>
          </a:p>
          <a:p>
            <a:pPr>
              <a:lnSpc>
                <a:spcPct val="90000"/>
              </a:lnSpc>
            </a:pPr>
            <a:r>
              <a:rPr lang="en-US" sz="2200">
                <a:latin typeface="Calibri" pitchFamily="34" charset="0"/>
              </a:rPr>
              <a:t>More than half of adults  receiving anticonvulsants also received 1 or more other psychotropic medication.</a:t>
            </a:r>
          </a:p>
        </p:txBody>
      </p:sp>
      <p:sp>
        <p:nvSpPr>
          <p:cNvPr id="8" name="Title 1"/>
          <p:cNvSpPr txBox="1">
            <a:spLocks/>
          </p:cNvSpPr>
          <p:nvPr/>
        </p:nvSpPr>
        <p:spPr>
          <a:xfrm>
            <a:off x="609600" y="381000"/>
            <a:ext cx="7772400" cy="762000"/>
          </a:xfrm>
          <a:prstGeom prst="rect">
            <a:avLst/>
          </a:prstGeom>
          <a:solidFill>
            <a:schemeClr val="tx2">
              <a:lumMod val="50000"/>
            </a:schemeClr>
          </a:solidFill>
        </p:spPr>
        <p:txBody>
          <a:bodyPr/>
          <a:lstStyle/>
          <a:p>
            <a:pPr>
              <a:defRPr/>
            </a:pPr>
            <a:r>
              <a:rPr lang="en-US" sz="3600" b="1" kern="0" dirty="0">
                <a:solidFill>
                  <a:schemeClr val="bg1"/>
                </a:solidFill>
                <a:latin typeface="Tahoma" pitchFamily="34" charset="0"/>
                <a:ea typeface="+mj-ea"/>
                <a:cs typeface="Tahoma" pitchFamily="34" charset="0"/>
              </a:rPr>
              <a:t> Polypharmacy is also common.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http://kevinturnquist.org/images/relate1.jpg"/>
          <p:cNvPicPr>
            <a:picLocks noChangeAspect="1" noChangeArrowheads="1"/>
          </p:cNvPicPr>
          <p:nvPr/>
        </p:nvPicPr>
        <p:blipFill>
          <a:blip r:embed="rId3" cstate="print"/>
          <a:srcRect/>
          <a:stretch>
            <a:fillRect/>
          </a:stretch>
        </p:blipFill>
        <p:spPr bwMode="auto">
          <a:xfrm>
            <a:off x="4648200" y="1524000"/>
            <a:ext cx="4286250" cy="4572000"/>
          </a:xfrm>
          <a:prstGeom prst="rect">
            <a:avLst/>
          </a:prstGeom>
          <a:noFill/>
          <a:ln w="9525">
            <a:noFill/>
            <a:miter lim="800000"/>
            <a:headEnd/>
            <a:tailEnd/>
          </a:ln>
        </p:spPr>
      </p:pic>
      <p:sp>
        <p:nvSpPr>
          <p:cNvPr id="77827" name="Rectangle 4"/>
          <p:cNvSpPr>
            <a:spLocks noChangeArrowheads="1"/>
          </p:cNvSpPr>
          <p:nvPr/>
        </p:nvSpPr>
        <p:spPr bwMode="auto">
          <a:xfrm>
            <a:off x="304800" y="228600"/>
            <a:ext cx="8534400" cy="1200150"/>
          </a:xfrm>
          <a:prstGeom prst="rect">
            <a:avLst/>
          </a:prstGeom>
          <a:solidFill>
            <a:schemeClr val="tx2">
              <a:lumMod val="50000"/>
            </a:schemeClr>
          </a:solidFill>
          <a:ln w="9525">
            <a:noFill/>
            <a:miter lim="800000"/>
            <a:headEnd/>
            <a:tailEnd/>
          </a:ln>
        </p:spPr>
        <p:txBody>
          <a:bodyPr>
            <a:spAutoFit/>
          </a:bodyPr>
          <a:lstStyle/>
          <a:p>
            <a:pPr>
              <a:defRPr/>
            </a:pPr>
            <a:r>
              <a:rPr lang="en-US" altLang="en-US" sz="3600" b="1" dirty="0">
                <a:solidFill>
                  <a:schemeClr val="bg1"/>
                </a:solidFill>
                <a:latin typeface="+mn-lt"/>
                <a:cs typeface="Tahoma" pitchFamily="34" charset="0"/>
              </a:rPr>
              <a:t>Prescribers are not always well prepared to treat the ID population.</a:t>
            </a:r>
          </a:p>
        </p:txBody>
      </p:sp>
      <p:sp>
        <p:nvSpPr>
          <p:cNvPr id="14340" name="TextBox 5"/>
          <p:cNvSpPr txBox="1">
            <a:spLocks noChangeArrowheads="1"/>
          </p:cNvSpPr>
          <p:nvPr/>
        </p:nvSpPr>
        <p:spPr bwMode="auto">
          <a:xfrm>
            <a:off x="304800" y="1524000"/>
            <a:ext cx="4267200" cy="4832350"/>
          </a:xfrm>
          <a:prstGeom prst="rect">
            <a:avLst/>
          </a:prstGeom>
          <a:noFill/>
          <a:ln>
            <a:noFill/>
          </a:ln>
          <a:extLst/>
        </p:spPr>
        <p:txBody>
          <a:bodyPr>
            <a:spAutoFit/>
          </a:bodyPr>
          <a:lstStyle>
            <a:lvl1pPr>
              <a:defRPr sz="2400" baseline="-25000">
                <a:solidFill>
                  <a:schemeClr val="tx1"/>
                </a:solidFill>
                <a:latin typeface="Times" pitchFamily="18" charset="0"/>
              </a:defRPr>
            </a:lvl1pPr>
            <a:lvl2pPr marL="742950" indent="-285750">
              <a:defRPr sz="2400" baseline="-25000">
                <a:solidFill>
                  <a:schemeClr val="tx1"/>
                </a:solidFill>
                <a:latin typeface="Times" pitchFamily="18" charset="0"/>
              </a:defRPr>
            </a:lvl2pPr>
            <a:lvl3pPr marL="1143000" indent="-228600">
              <a:defRPr sz="2400" baseline="-25000">
                <a:solidFill>
                  <a:schemeClr val="tx1"/>
                </a:solidFill>
                <a:latin typeface="Times" pitchFamily="18" charset="0"/>
              </a:defRPr>
            </a:lvl3pPr>
            <a:lvl4pPr marL="1600200" indent="-228600">
              <a:defRPr sz="2400" baseline="-25000">
                <a:solidFill>
                  <a:schemeClr val="tx1"/>
                </a:solidFill>
                <a:latin typeface="Times" pitchFamily="18" charset="0"/>
              </a:defRPr>
            </a:lvl4pPr>
            <a:lvl5pPr marL="2057400" indent="-228600">
              <a:defRPr sz="2400" baseline="-25000">
                <a:solidFill>
                  <a:schemeClr val="tx1"/>
                </a:solidFill>
                <a:latin typeface="Times" pitchFamily="18" charset="0"/>
              </a:defRPr>
            </a:lvl5pPr>
            <a:lvl6pPr marL="2514600" indent="-228600" algn="ctr" eaLnBrk="0" fontAlgn="base" hangingPunct="0">
              <a:spcBef>
                <a:spcPct val="0"/>
              </a:spcBef>
              <a:spcAft>
                <a:spcPct val="0"/>
              </a:spcAft>
              <a:defRPr sz="2400" baseline="-25000">
                <a:solidFill>
                  <a:schemeClr val="tx1"/>
                </a:solidFill>
                <a:latin typeface="Times" pitchFamily="18" charset="0"/>
              </a:defRPr>
            </a:lvl6pPr>
            <a:lvl7pPr marL="2971800" indent="-228600" algn="ctr" eaLnBrk="0" fontAlgn="base" hangingPunct="0">
              <a:spcBef>
                <a:spcPct val="0"/>
              </a:spcBef>
              <a:spcAft>
                <a:spcPct val="0"/>
              </a:spcAft>
              <a:defRPr sz="2400" baseline="-25000">
                <a:solidFill>
                  <a:schemeClr val="tx1"/>
                </a:solidFill>
                <a:latin typeface="Times" pitchFamily="18" charset="0"/>
              </a:defRPr>
            </a:lvl7pPr>
            <a:lvl8pPr marL="3429000" indent="-228600" algn="ctr" eaLnBrk="0" fontAlgn="base" hangingPunct="0">
              <a:spcBef>
                <a:spcPct val="0"/>
              </a:spcBef>
              <a:spcAft>
                <a:spcPct val="0"/>
              </a:spcAft>
              <a:defRPr sz="2400" baseline="-25000">
                <a:solidFill>
                  <a:schemeClr val="tx1"/>
                </a:solidFill>
                <a:latin typeface="Times" pitchFamily="18" charset="0"/>
              </a:defRPr>
            </a:lvl8pPr>
            <a:lvl9pPr marL="3886200" indent="-228600" algn="ctr" eaLnBrk="0" fontAlgn="base" hangingPunct="0">
              <a:spcBef>
                <a:spcPct val="0"/>
              </a:spcBef>
              <a:spcAft>
                <a:spcPct val="0"/>
              </a:spcAft>
              <a:defRPr sz="2400" baseline="-25000">
                <a:solidFill>
                  <a:schemeClr val="tx1"/>
                </a:solidFill>
                <a:latin typeface="Times" pitchFamily="18" charset="0"/>
              </a:defRPr>
            </a:lvl9pPr>
          </a:lstStyle>
          <a:p>
            <a:pPr>
              <a:buClr>
                <a:schemeClr val="tx2">
                  <a:lumMod val="50000"/>
                </a:schemeClr>
              </a:buClr>
              <a:buFont typeface="Wingdings" pitchFamily="2" charset="2"/>
              <a:buChar char="§"/>
              <a:defRPr/>
            </a:pPr>
            <a:r>
              <a:rPr lang="en-US" altLang="en-US" sz="2200" baseline="0" dirty="0">
                <a:latin typeface="Calibri" panose="020F0502020204030204" pitchFamily="34" charset="0"/>
              </a:rPr>
              <a:t>  Majority of  medical care from community health care providers.</a:t>
            </a:r>
          </a:p>
          <a:p>
            <a:pPr>
              <a:buClr>
                <a:schemeClr val="tx2">
                  <a:lumMod val="50000"/>
                </a:schemeClr>
              </a:buClr>
              <a:buFont typeface="Wingdings" pitchFamily="2" charset="2"/>
              <a:buChar char="§"/>
              <a:defRPr/>
            </a:pPr>
            <a:endParaRPr lang="en-US" altLang="en-US" sz="2200" baseline="0" dirty="0">
              <a:latin typeface="Calibri" panose="020F0502020204030204" pitchFamily="34" charset="0"/>
            </a:endParaRPr>
          </a:p>
          <a:p>
            <a:pPr>
              <a:buClr>
                <a:schemeClr val="tx2">
                  <a:lumMod val="50000"/>
                </a:schemeClr>
              </a:buClr>
              <a:buFont typeface="Wingdings" pitchFamily="2" charset="2"/>
              <a:buChar char="§"/>
              <a:defRPr/>
            </a:pPr>
            <a:r>
              <a:rPr lang="en-US" altLang="en-US" sz="2200" baseline="0" dirty="0">
                <a:latin typeface="Calibri" panose="020F0502020204030204" pitchFamily="34" charset="0"/>
              </a:rPr>
              <a:t>  Communication difficulties may challenge ability to monitor response to medication. </a:t>
            </a:r>
          </a:p>
          <a:p>
            <a:pPr>
              <a:buClr>
                <a:schemeClr val="tx2">
                  <a:lumMod val="50000"/>
                </a:schemeClr>
              </a:buClr>
              <a:buFont typeface="Wingdings" pitchFamily="2" charset="2"/>
              <a:buChar char="§"/>
              <a:defRPr/>
            </a:pPr>
            <a:endParaRPr lang="en-US" altLang="en-US" sz="2200" baseline="0" dirty="0">
              <a:latin typeface="Calibri" panose="020F0502020204030204" pitchFamily="34" charset="0"/>
            </a:endParaRPr>
          </a:p>
          <a:p>
            <a:pPr>
              <a:buClr>
                <a:schemeClr val="tx2">
                  <a:lumMod val="50000"/>
                </a:schemeClr>
              </a:buClr>
              <a:buFont typeface="Wingdings" pitchFamily="2" charset="2"/>
              <a:buChar char="§"/>
              <a:defRPr/>
            </a:pPr>
            <a:r>
              <a:rPr lang="en-US" altLang="en-US" sz="2200" baseline="0" dirty="0">
                <a:latin typeface="Calibri" panose="020F0502020204030204" pitchFamily="34" charset="0"/>
              </a:rPr>
              <a:t>  Complex medical picture can result in multiple prescribers. </a:t>
            </a:r>
          </a:p>
          <a:p>
            <a:pPr>
              <a:buClr>
                <a:schemeClr val="tx2">
                  <a:lumMod val="50000"/>
                </a:schemeClr>
              </a:buClr>
              <a:buFont typeface="Wingdings" pitchFamily="2" charset="2"/>
              <a:buChar char="§"/>
              <a:defRPr/>
            </a:pPr>
            <a:endParaRPr lang="en-US" altLang="en-US" sz="2200" baseline="0" dirty="0">
              <a:latin typeface="Calibri" panose="020F0502020204030204" pitchFamily="34" charset="0"/>
            </a:endParaRPr>
          </a:p>
          <a:p>
            <a:pPr>
              <a:buClr>
                <a:schemeClr val="tx2">
                  <a:lumMod val="50000"/>
                </a:schemeClr>
              </a:buClr>
              <a:buFont typeface="Wingdings" pitchFamily="2" charset="2"/>
              <a:buChar char="§"/>
              <a:defRPr/>
            </a:pPr>
            <a:r>
              <a:rPr lang="en-US" altLang="en-US" sz="2200" baseline="0" dirty="0">
                <a:latin typeface="Calibri" panose="020F0502020204030204" pitchFamily="34" charset="0"/>
              </a:rPr>
              <a:t>  2004 CAN survey: 53% of medical school deans did not feel their graduates were competent to treat people with N/ID.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612775" y="228600"/>
            <a:ext cx="8153400" cy="990600"/>
          </a:xfrm>
        </p:spPr>
        <p:txBody>
          <a:bodyPr/>
          <a:lstStyle/>
          <a:p>
            <a:pPr>
              <a:defRPr/>
            </a:pPr>
            <a:r>
              <a:rPr lang="en-US" sz="3600" b="1" dirty="0" smtClean="0">
                <a:solidFill>
                  <a:schemeClr val="tx2">
                    <a:lumMod val="50000"/>
                  </a:schemeClr>
                </a:solidFill>
                <a:latin typeface="Calibri" pitchFamily="34" charset="0"/>
              </a:rPr>
              <a:t>MA Analysis of Prescribers (2005)</a:t>
            </a:r>
          </a:p>
        </p:txBody>
      </p:sp>
      <p:sp>
        <p:nvSpPr>
          <p:cNvPr id="3" name="Content Placeholder 2"/>
          <p:cNvSpPr>
            <a:spLocks noGrp="1"/>
          </p:cNvSpPr>
          <p:nvPr>
            <p:ph idx="1"/>
          </p:nvPr>
        </p:nvSpPr>
        <p:spPr>
          <a:xfrm>
            <a:off x="381000" y="1828800"/>
            <a:ext cx="3200400" cy="4525963"/>
          </a:xfrm>
        </p:spPr>
        <p:txBody>
          <a:bodyPr/>
          <a:lstStyle/>
          <a:p>
            <a:pPr marL="228600" indent="-228600" eaLnBrk="1" hangingPunct="1">
              <a:spcBef>
                <a:spcPts val="0"/>
              </a:spcBef>
              <a:buClr>
                <a:schemeClr val="tx2">
                  <a:lumMod val="50000"/>
                </a:schemeClr>
              </a:buClr>
              <a:buSzPct val="100000"/>
              <a:buFont typeface="Wingdings" pitchFamily="2" charset="2"/>
              <a:buChar char="§"/>
              <a:tabLst>
                <a:tab pos="1600200" algn="l"/>
              </a:tabLst>
              <a:defRPr/>
            </a:pPr>
            <a:r>
              <a:rPr lang="en-US" sz="2400" dirty="0">
                <a:latin typeface="Calibri" pitchFamily="34" charset="0"/>
              </a:rPr>
              <a:t>50% of prescribers of psychotropics were </a:t>
            </a:r>
            <a:r>
              <a:rPr lang="en-US" sz="2400" dirty="0" smtClean="0">
                <a:latin typeface="Calibri" pitchFamily="34" charset="0"/>
              </a:rPr>
              <a:t>generalists</a:t>
            </a:r>
          </a:p>
          <a:p>
            <a:pPr marL="228600" indent="-228600" eaLnBrk="1" hangingPunct="1">
              <a:spcBef>
                <a:spcPts val="0"/>
              </a:spcBef>
              <a:buClr>
                <a:schemeClr val="tx2">
                  <a:lumMod val="50000"/>
                </a:schemeClr>
              </a:buClr>
              <a:buSzPct val="100000"/>
              <a:buFont typeface="Wingdings" pitchFamily="2" charset="2"/>
              <a:buNone/>
              <a:tabLst>
                <a:tab pos="1600200" algn="l"/>
              </a:tabLst>
              <a:defRPr/>
            </a:pPr>
            <a:endParaRPr lang="en-US" sz="2400" dirty="0">
              <a:latin typeface="Calibri" pitchFamily="34" charset="0"/>
            </a:endParaRPr>
          </a:p>
          <a:p>
            <a:pPr marL="228600" indent="-228600" eaLnBrk="1" hangingPunct="1">
              <a:spcBef>
                <a:spcPts val="0"/>
              </a:spcBef>
              <a:buClr>
                <a:schemeClr val="tx2">
                  <a:lumMod val="50000"/>
                </a:schemeClr>
              </a:buClr>
              <a:buSzPct val="100000"/>
              <a:buFont typeface="Wingdings" pitchFamily="2" charset="2"/>
              <a:buChar char="§"/>
              <a:tabLst>
                <a:tab pos="1600200" algn="l"/>
              </a:tabLst>
              <a:defRPr/>
            </a:pPr>
            <a:r>
              <a:rPr lang="en-US" sz="2400" dirty="0">
                <a:latin typeface="Calibri" pitchFamily="34" charset="0"/>
              </a:rPr>
              <a:t>2,637 practitioners prescribed non-anticonvulsant psychotropics </a:t>
            </a:r>
            <a:endParaRPr lang="en-US" sz="2800" dirty="0"/>
          </a:p>
          <a:p>
            <a:pPr>
              <a:defRPr/>
            </a:pPr>
            <a:endParaRPr lang="en-US" sz="2800" dirty="0"/>
          </a:p>
        </p:txBody>
      </p:sp>
      <p:pic>
        <p:nvPicPr>
          <p:cNvPr id="78852" name="Picture 3"/>
          <p:cNvPicPr>
            <a:picLocks noChangeAspect="1" noChangeArrowheads="1"/>
          </p:cNvPicPr>
          <p:nvPr/>
        </p:nvPicPr>
        <p:blipFill>
          <a:blip r:embed="rId3" cstate="print"/>
          <a:srcRect/>
          <a:stretch>
            <a:fillRect/>
          </a:stretch>
        </p:blipFill>
        <p:spPr bwMode="auto">
          <a:xfrm>
            <a:off x="3384550" y="2133600"/>
            <a:ext cx="5595938" cy="4724400"/>
          </a:xfrm>
          <a:prstGeom prst="rect">
            <a:avLst/>
          </a:prstGeom>
          <a:noFill/>
          <a:ln w="9525">
            <a:noFill/>
            <a:miter lim="800000"/>
            <a:headEnd/>
            <a:tailEnd/>
          </a:ln>
        </p:spPr>
      </p:pic>
      <p:sp>
        <p:nvSpPr>
          <p:cNvPr id="76805" name="TextBox 5"/>
          <p:cNvSpPr txBox="1">
            <a:spLocks noChangeArrowheads="1"/>
          </p:cNvSpPr>
          <p:nvPr/>
        </p:nvSpPr>
        <p:spPr bwMode="auto">
          <a:xfrm>
            <a:off x="4419600" y="1752600"/>
            <a:ext cx="4114800" cy="400050"/>
          </a:xfrm>
          <a:prstGeom prst="rect">
            <a:avLst/>
          </a:prstGeom>
          <a:solidFill>
            <a:schemeClr val="tx2">
              <a:lumMod val="75000"/>
            </a:schemeClr>
          </a:solidFill>
          <a:ln w="9525">
            <a:noFill/>
            <a:miter lim="800000"/>
            <a:headEnd/>
            <a:tailEnd/>
          </a:ln>
        </p:spPr>
        <p:txBody>
          <a:bodyPr>
            <a:spAutoFit/>
          </a:bodyPr>
          <a:lstStyle/>
          <a:p>
            <a:pPr eaLnBrk="0" hangingPunct="0">
              <a:defRPr/>
            </a:pPr>
            <a:r>
              <a:rPr lang="en-US" altLang="en-US" sz="2000" b="1" i="1" dirty="0">
                <a:solidFill>
                  <a:schemeClr val="bg1"/>
                </a:solidFill>
                <a:latin typeface="Arial" charset="0"/>
              </a:rPr>
              <a:t>More prescribers =  More meds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
            <a:ext cx="7772400" cy="1066800"/>
          </a:xfrm>
        </p:spPr>
        <p:txBody>
          <a:bodyPr/>
          <a:lstStyle/>
          <a:p>
            <a:pPr>
              <a:defRPr/>
            </a:pPr>
            <a:r>
              <a:rPr lang="en-US" altLang="en-US" sz="3600" b="1" dirty="0" smtClean="0">
                <a:solidFill>
                  <a:schemeClr val="tx2">
                    <a:lumMod val="50000"/>
                  </a:schemeClr>
                </a:solidFill>
              </a:rPr>
              <a:t>Massachusetts DDS Approach</a:t>
            </a:r>
            <a:endParaRPr lang="en-US" altLang="en-US" sz="3600" b="1" dirty="0">
              <a:solidFill>
                <a:schemeClr val="tx2">
                  <a:lumMod val="50000"/>
                </a:schemeClr>
              </a:solidFill>
            </a:endParaRPr>
          </a:p>
        </p:txBody>
      </p:sp>
      <p:sp>
        <p:nvSpPr>
          <p:cNvPr id="4099" name="Rectangle 3"/>
          <p:cNvSpPr>
            <a:spLocks noGrp="1" noChangeArrowheads="1"/>
          </p:cNvSpPr>
          <p:nvPr>
            <p:ph type="subTitle" idx="1"/>
          </p:nvPr>
        </p:nvSpPr>
        <p:spPr>
          <a:xfrm>
            <a:off x="762000" y="1143000"/>
            <a:ext cx="7467600" cy="4724400"/>
          </a:xfrm>
        </p:spPr>
        <p:txBody>
          <a:bodyPr/>
          <a:lstStyle/>
          <a:p>
            <a:pPr>
              <a:spcAft>
                <a:spcPts val="1200"/>
              </a:spcAft>
              <a:buClr>
                <a:schemeClr val="tx2">
                  <a:lumMod val="50000"/>
                </a:schemeClr>
              </a:buClr>
              <a:buSzPct val="100000"/>
              <a:defRPr/>
            </a:pPr>
            <a:r>
              <a:rPr lang="en-US" altLang="en-US" b="1" dirty="0" smtClean="0">
                <a:solidFill>
                  <a:schemeClr val="tx1"/>
                </a:solidFill>
                <a:latin typeface="Calibri" pitchFamily="34" charset="0"/>
                <a:cs typeface="Arial" charset="0"/>
              </a:rPr>
              <a:t>Review on 3 Levels:</a:t>
            </a:r>
            <a:endParaRPr lang="en-US" altLang="en-US" b="1" dirty="0">
              <a:solidFill>
                <a:schemeClr val="tx1"/>
              </a:solidFill>
              <a:latin typeface="Calibri" pitchFamily="34" charset="0"/>
              <a:cs typeface="Arial" charset="0"/>
            </a:endParaRPr>
          </a:p>
          <a:p>
            <a:pPr marL="457200" indent="-457200">
              <a:spcAft>
                <a:spcPts val="1200"/>
              </a:spcAft>
              <a:buClr>
                <a:schemeClr val="tx2">
                  <a:lumMod val="50000"/>
                </a:schemeClr>
              </a:buClr>
              <a:buSzPct val="100000"/>
              <a:buFont typeface="+mj-lt"/>
              <a:buAutoNum type="arabicPeriod"/>
              <a:defRPr/>
            </a:pPr>
            <a:r>
              <a:rPr lang="en-US" altLang="en-US" dirty="0" smtClean="0">
                <a:solidFill>
                  <a:schemeClr val="tx1"/>
                </a:solidFill>
                <a:latin typeface="Calibri" pitchFamily="34" charset="0"/>
                <a:cs typeface="Arial" charset="0"/>
              </a:rPr>
              <a:t>Individual case review through Medication Consultation Team</a:t>
            </a:r>
            <a:endParaRPr lang="en-US" altLang="en-US" dirty="0">
              <a:solidFill>
                <a:schemeClr val="tx1"/>
              </a:solidFill>
              <a:latin typeface="Calibri" pitchFamily="34" charset="0"/>
              <a:cs typeface="Arial" charset="0"/>
            </a:endParaRPr>
          </a:p>
          <a:p>
            <a:pPr marL="457200" indent="-457200">
              <a:spcAft>
                <a:spcPts val="1200"/>
              </a:spcAft>
              <a:buClr>
                <a:schemeClr val="tx2">
                  <a:lumMod val="50000"/>
                </a:schemeClr>
              </a:buClr>
              <a:buSzPct val="100000"/>
              <a:buFont typeface="+mj-lt"/>
              <a:buAutoNum type="arabicPeriod"/>
              <a:defRPr/>
            </a:pPr>
            <a:r>
              <a:rPr lang="en-US" altLang="en-US" dirty="0" smtClean="0">
                <a:solidFill>
                  <a:schemeClr val="tx1"/>
                </a:solidFill>
                <a:latin typeface="Calibri" pitchFamily="34" charset="0"/>
                <a:cs typeface="Arial" charset="0"/>
              </a:rPr>
              <a:t>Targeted outreach to prescribing clinicians</a:t>
            </a:r>
            <a:endParaRPr lang="en-US" altLang="en-US" dirty="0">
              <a:solidFill>
                <a:schemeClr val="tx1"/>
              </a:solidFill>
              <a:latin typeface="Calibri" pitchFamily="34" charset="0"/>
              <a:cs typeface="Arial" charset="0"/>
            </a:endParaRPr>
          </a:p>
          <a:p>
            <a:pPr marL="457200" indent="-457200">
              <a:buClr>
                <a:schemeClr val="tx2">
                  <a:lumMod val="50000"/>
                </a:schemeClr>
              </a:buClr>
              <a:buSzPct val="100000"/>
              <a:buFont typeface="+mj-lt"/>
              <a:buAutoNum type="arabicPeriod"/>
              <a:defRPr/>
            </a:pPr>
            <a:r>
              <a:rPr lang="en-US" altLang="en-US" dirty="0" smtClean="0">
                <a:solidFill>
                  <a:schemeClr val="tx1"/>
                </a:solidFill>
                <a:latin typeface="Calibri" pitchFamily="34" charset="0"/>
                <a:cs typeface="Arial" charset="0"/>
              </a:rPr>
              <a:t>Broad outreach regarding practice guidelines and specifically, use of psychotropic medications for people with ID</a:t>
            </a:r>
            <a:endParaRPr lang="en-US" altLang="en-US" dirty="0">
              <a:solidFill>
                <a:schemeClr val="tx1"/>
              </a:solidFill>
              <a:latin typeface="Calibri" pitchFamily="34" charset="0"/>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12775" y="228600"/>
            <a:ext cx="8153400" cy="990600"/>
          </a:xfrm>
        </p:spPr>
        <p:txBody>
          <a:bodyPr/>
          <a:lstStyle/>
          <a:p>
            <a:pPr>
              <a:defRPr/>
            </a:pPr>
            <a:r>
              <a:rPr lang="en-US" altLang="en-US" sz="3600" b="1" dirty="0" smtClean="0">
                <a:solidFill>
                  <a:schemeClr val="tx2">
                    <a:lumMod val="50000"/>
                  </a:schemeClr>
                </a:solidFill>
                <a:latin typeface="Calibri" pitchFamily="34" charset="0"/>
              </a:rPr>
              <a:t>Medication Consultation Team</a:t>
            </a:r>
          </a:p>
        </p:txBody>
      </p:sp>
      <p:sp>
        <p:nvSpPr>
          <p:cNvPr id="80899" name="Rectangle 3"/>
          <p:cNvSpPr>
            <a:spLocks noGrp="1" noChangeArrowheads="1"/>
          </p:cNvSpPr>
          <p:nvPr>
            <p:ph type="body" idx="1"/>
          </p:nvPr>
        </p:nvSpPr>
        <p:spPr>
          <a:xfrm>
            <a:off x="685800" y="1752600"/>
            <a:ext cx="6934200" cy="4724400"/>
          </a:xfrm>
        </p:spPr>
        <p:txBody>
          <a:bodyPr/>
          <a:lstStyle/>
          <a:p>
            <a:pPr>
              <a:buClr>
                <a:schemeClr val="tx2">
                  <a:lumMod val="50000"/>
                </a:schemeClr>
              </a:buClr>
              <a:buSzPct val="100000"/>
              <a:buFont typeface="Wingdings" pitchFamily="2" charset="2"/>
              <a:buChar char="§"/>
              <a:defRPr/>
            </a:pPr>
            <a:r>
              <a:rPr lang="en-US" altLang="en-US" sz="2600" dirty="0" smtClean="0">
                <a:latin typeface="Calibri" pitchFamily="34" charset="0"/>
                <a:cs typeface="Arial" charset="0"/>
              </a:rPr>
              <a:t>Established Medication Consultation Team with a multi-disciplinary approach </a:t>
            </a:r>
          </a:p>
          <a:p>
            <a:pPr>
              <a:spcBef>
                <a:spcPts val="1800"/>
              </a:spcBef>
              <a:buClr>
                <a:schemeClr val="tx2">
                  <a:lumMod val="50000"/>
                </a:schemeClr>
              </a:buClr>
              <a:buSzPct val="100000"/>
              <a:buFont typeface="Wingdings" pitchFamily="2" charset="2"/>
              <a:buChar char="§"/>
              <a:defRPr/>
            </a:pPr>
            <a:r>
              <a:rPr lang="en-US" altLang="en-US" sz="2600" dirty="0" smtClean="0">
                <a:latin typeface="Calibri" pitchFamily="34" charset="0"/>
                <a:cs typeface="Arial" charset="0"/>
              </a:rPr>
              <a:t>Membership includes:</a:t>
            </a:r>
          </a:p>
          <a:p>
            <a:pPr lvl="1">
              <a:buSzPct val="100000"/>
              <a:buFont typeface="Wingdings" pitchFamily="2" charset="2"/>
              <a:buChar char="ü"/>
              <a:defRPr/>
            </a:pPr>
            <a:r>
              <a:rPr lang="en-US" altLang="en-US" dirty="0" smtClean="0">
                <a:latin typeface="Calibri" pitchFamily="34" charset="0"/>
                <a:cs typeface="Arial" charset="0"/>
              </a:rPr>
              <a:t>Internist</a:t>
            </a:r>
          </a:p>
          <a:p>
            <a:pPr lvl="1">
              <a:buSzPct val="100000"/>
              <a:buFont typeface="Wingdings" pitchFamily="2" charset="2"/>
              <a:buChar char="ü"/>
              <a:defRPr/>
            </a:pPr>
            <a:r>
              <a:rPr lang="en-US" altLang="en-US" dirty="0" smtClean="0">
                <a:latin typeface="Calibri" pitchFamily="34" charset="0"/>
                <a:cs typeface="Arial" charset="0"/>
              </a:rPr>
              <a:t>Psychiatrist</a:t>
            </a:r>
          </a:p>
          <a:p>
            <a:pPr lvl="1">
              <a:buSzPct val="100000"/>
              <a:buFont typeface="Wingdings" pitchFamily="2" charset="2"/>
              <a:buChar char="ü"/>
              <a:defRPr/>
            </a:pPr>
            <a:r>
              <a:rPr lang="en-US" altLang="en-US" dirty="0" smtClean="0">
                <a:latin typeface="Calibri" pitchFamily="34" charset="0"/>
                <a:cs typeface="Arial" charset="0"/>
              </a:rPr>
              <a:t>Gerontologist</a:t>
            </a:r>
          </a:p>
          <a:p>
            <a:pPr lvl="1">
              <a:buSzPct val="100000"/>
              <a:buFont typeface="Wingdings" pitchFamily="2" charset="2"/>
              <a:buChar char="ü"/>
              <a:defRPr/>
            </a:pPr>
            <a:r>
              <a:rPr lang="en-US" altLang="en-US" dirty="0" smtClean="0">
                <a:latin typeface="Calibri" pitchFamily="34" charset="0"/>
                <a:cs typeface="Arial" charset="0"/>
              </a:rPr>
              <a:t>Neurologist</a:t>
            </a:r>
          </a:p>
          <a:p>
            <a:pPr>
              <a:spcBef>
                <a:spcPts val="2400"/>
              </a:spcBef>
              <a:buClr>
                <a:schemeClr val="tx2">
                  <a:lumMod val="50000"/>
                </a:schemeClr>
              </a:buClr>
              <a:buSzPct val="100000"/>
              <a:buFont typeface="Wingdings" pitchFamily="2" charset="2"/>
              <a:buChar char="§"/>
              <a:defRPr/>
            </a:pPr>
            <a:r>
              <a:rPr lang="en-US" altLang="en-US" sz="2600" dirty="0" smtClean="0">
                <a:latin typeface="Calibri" pitchFamily="34" charset="0"/>
                <a:cs typeface="Arial" charset="0"/>
              </a:rPr>
              <a:t>Meets monthly</a:t>
            </a:r>
            <a:endParaRPr lang="en-US" altLang="en-US" sz="2600" b="1" dirty="0" smtClean="0">
              <a:cs typeface="Arial" charset="0"/>
            </a:endParaRPr>
          </a:p>
          <a:p>
            <a:pPr lvl="1">
              <a:buFontTx/>
              <a:buNone/>
              <a:defRPr/>
            </a:pPr>
            <a:endParaRPr lang="en-US" altLang="en-US" sz="1800" b="1" dirty="0" smtClean="0">
              <a:cs typeface="Arial" charset="0"/>
            </a:endParaRPr>
          </a:p>
          <a:p>
            <a:pPr>
              <a:buFontTx/>
              <a:buNone/>
              <a:defRPr/>
            </a:pPr>
            <a:endParaRPr lang="en-US" altLang="en-US" sz="2000" b="1" dirty="0" smtClean="0">
              <a:cs typeface="Arial" charset="0"/>
            </a:endParaRPr>
          </a:p>
        </p:txBody>
      </p:sp>
      <p:sp>
        <p:nvSpPr>
          <p:cNvPr id="80900" name="TextBox 1"/>
          <p:cNvSpPr txBox="1">
            <a:spLocks noChangeArrowheads="1"/>
          </p:cNvSpPr>
          <p:nvPr/>
        </p:nvSpPr>
        <p:spPr bwMode="auto">
          <a:xfrm>
            <a:off x="3352800" y="3733800"/>
            <a:ext cx="5562600" cy="1446213"/>
          </a:xfrm>
          <a:prstGeom prst="rect">
            <a:avLst/>
          </a:prstGeom>
          <a:noFill/>
          <a:ln w="9525">
            <a:noFill/>
            <a:miter lim="800000"/>
            <a:headEnd/>
            <a:tailEnd/>
          </a:ln>
        </p:spPr>
        <p:txBody>
          <a:bodyPr>
            <a:spAutoFit/>
          </a:bodyPr>
          <a:lstStyle/>
          <a:p>
            <a:pPr>
              <a:spcBef>
                <a:spcPts val="575"/>
              </a:spcBef>
              <a:buClr>
                <a:schemeClr val="accent3"/>
              </a:buClr>
              <a:buFont typeface="Wingdings" pitchFamily="2" charset="2"/>
              <a:buChar char="ü"/>
              <a:defRPr/>
            </a:pPr>
            <a:r>
              <a:rPr lang="en-US" altLang="en-US" sz="2600" dirty="0">
                <a:latin typeface="Calibri" pitchFamily="34" charset="0"/>
              </a:rPr>
              <a:t>Registered Nurse &amp; Nurse Practitioner</a:t>
            </a:r>
          </a:p>
          <a:p>
            <a:pPr>
              <a:spcBef>
                <a:spcPts val="575"/>
              </a:spcBef>
              <a:buClr>
                <a:schemeClr val="accent3"/>
              </a:buClr>
              <a:buFont typeface="Wingdings" pitchFamily="2" charset="2"/>
              <a:buChar char="ü"/>
              <a:defRPr/>
            </a:pPr>
            <a:r>
              <a:rPr lang="en-US" altLang="en-US" sz="2600" dirty="0">
                <a:latin typeface="Calibri" pitchFamily="34" charset="0"/>
              </a:rPr>
              <a:t>Behavioral Psychologists</a:t>
            </a:r>
          </a:p>
          <a:p>
            <a:pPr>
              <a:spcBef>
                <a:spcPts val="575"/>
              </a:spcBef>
              <a:buClr>
                <a:schemeClr val="accent3"/>
              </a:buClr>
              <a:buFont typeface="Wingdings" pitchFamily="2" charset="2"/>
              <a:buChar char="ü"/>
              <a:defRPr/>
            </a:pPr>
            <a:r>
              <a:rPr lang="en-US" altLang="en-US" sz="2600" dirty="0">
                <a:latin typeface="Calibri" pitchFamily="34" charset="0"/>
              </a:rPr>
              <a:t>Clinical Pharmacist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4638"/>
            <a:ext cx="8229600" cy="868362"/>
          </a:xfrm>
        </p:spPr>
        <p:txBody>
          <a:bodyPr/>
          <a:lstStyle/>
          <a:p>
            <a:pPr>
              <a:defRPr/>
            </a:pPr>
            <a:r>
              <a:rPr lang="en-US" altLang="en-US" sz="3200" b="1" dirty="0" smtClean="0">
                <a:solidFill>
                  <a:schemeClr val="tx2">
                    <a:lumMod val="50000"/>
                  </a:schemeClr>
                </a:solidFill>
                <a:latin typeface="Calibri" pitchFamily="34" charset="0"/>
              </a:rPr>
              <a:t>Individual Case Review Process</a:t>
            </a:r>
            <a:endParaRPr lang="en-US" altLang="en-US" sz="3200" b="1" u="sng" dirty="0" smtClean="0">
              <a:solidFill>
                <a:schemeClr val="tx2">
                  <a:lumMod val="50000"/>
                </a:schemeClr>
              </a:solidFill>
              <a:latin typeface="Calibri" pitchFamily="34" charset="0"/>
            </a:endParaRPr>
          </a:p>
        </p:txBody>
      </p:sp>
      <p:sp>
        <p:nvSpPr>
          <p:cNvPr id="81923" name="Rectangle 3"/>
          <p:cNvSpPr>
            <a:spLocks noGrp="1" noChangeArrowheads="1"/>
          </p:cNvSpPr>
          <p:nvPr>
            <p:ph type="body" idx="1"/>
          </p:nvPr>
        </p:nvSpPr>
        <p:spPr>
          <a:xfrm>
            <a:off x="381000" y="1752600"/>
            <a:ext cx="8382000" cy="4800600"/>
          </a:xfrm>
        </p:spPr>
        <p:txBody>
          <a:bodyPr/>
          <a:lstStyle/>
          <a:p>
            <a:pPr>
              <a:spcAft>
                <a:spcPts val="1200"/>
              </a:spcAft>
              <a:buClr>
                <a:schemeClr val="tx2">
                  <a:lumMod val="50000"/>
                </a:schemeClr>
              </a:buClr>
              <a:buSzPct val="100000"/>
              <a:buFont typeface="Wingdings" pitchFamily="2" charset="2"/>
              <a:buChar char="§"/>
              <a:defRPr/>
            </a:pPr>
            <a:r>
              <a:rPr lang="en-US" altLang="en-US" sz="2400" dirty="0" smtClean="0">
                <a:latin typeface="Calibri" pitchFamily="34" charset="0"/>
                <a:cs typeface="Arial" charset="0"/>
              </a:rPr>
              <a:t>Referrers submit complete package of documentation 2 weeks in advance.  Team members can review before meeting.</a:t>
            </a:r>
          </a:p>
          <a:p>
            <a:pPr>
              <a:spcAft>
                <a:spcPts val="1200"/>
              </a:spcAft>
              <a:buClr>
                <a:schemeClr val="tx2">
                  <a:lumMod val="50000"/>
                </a:schemeClr>
              </a:buClr>
              <a:buSzPct val="100000"/>
              <a:buFont typeface="Wingdings" pitchFamily="2" charset="2"/>
              <a:buChar char="§"/>
              <a:defRPr/>
            </a:pPr>
            <a:r>
              <a:rPr lang="en-US" altLang="en-US" sz="2400" dirty="0" smtClean="0">
                <a:latin typeface="Calibri" pitchFamily="34" charset="0"/>
                <a:cs typeface="Arial" charset="0"/>
              </a:rPr>
              <a:t>All family, staff, clinicians involved are encouraged to attend meeting.</a:t>
            </a:r>
          </a:p>
          <a:p>
            <a:pPr>
              <a:spcAft>
                <a:spcPts val="1200"/>
              </a:spcAft>
              <a:buClr>
                <a:schemeClr val="tx2">
                  <a:lumMod val="50000"/>
                </a:schemeClr>
              </a:buClr>
              <a:buSzPct val="100000"/>
              <a:buFont typeface="Wingdings" pitchFamily="2" charset="2"/>
              <a:buChar char="§"/>
              <a:defRPr/>
            </a:pPr>
            <a:r>
              <a:rPr lang="en-US" altLang="en-US" sz="2400" dirty="0" smtClean="0">
                <a:latin typeface="Calibri" pitchFamily="34" charset="0"/>
                <a:cs typeface="Arial" charset="0"/>
              </a:rPr>
              <a:t>Team sends recommendations to DDS Area Office for distribution to involved parties.</a:t>
            </a:r>
          </a:p>
          <a:p>
            <a:pPr>
              <a:spcAft>
                <a:spcPts val="1200"/>
              </a:spcAft>
              <a:buClr>
                <a:schemeClr val="tx2">
                  <a:lumMod val="50000"/>
                </a:schemeClr>
              </a:buClr>
              <a:buSzPct val="100000"/>
              <a:buFont typeface="Wingdings" pitchFamily="2" charset="2"/>
              <a:buChar char="§"/>
              <a:defRPr/>
            </a:pPr>
            <a:r>
              <a:rPr lang="en-US" altLang="en-US" sz="2400" dirty="0" smtClean="0">
                <a:latin typeface="Calibri" pitchFamily="34" charset="0"/>
                <a:cs typeface="Arial" charset="0"/>
              </a:rPr>
              <a:t>Team may facilitate additional referrals to specialists and follow-up with treating community PCP and psycho-pharmacologist.</a:t>
            </a:r>
          </a:p>
          <a:p>
            <a:pPr>
              <a:spcAft>
                <a:spcPts val="1200"/>
              </a:spcAft>
              <a:buClr>
                <a:schemeClr val="tx2">
                  <a:lumMod val="50000"/>
                </a:schemeClr>
              </a:buClr>
              <a:buSzPct val="100000"/>
              <a:buFont typeface="Wingdings" pitchFamily="2" charset="2"/>
              <a:buChar char="§"/>
              <a:defRPr/>
            </a:pPr>
            <a:r>
              <a:rPr lang="en-US" altLang="en-US" sz="2400" dirty="0" smtClean="0">
                <a:latin typeface="Calibri" pitchFamily="34" charset="0"/>
                <a:cs typeface="Arial" charset="0"/>
              </a:rPr>
              <a:t>Team follows up in 90 days to determine status and next steps.</a:t>
            </a:r>
          </a:p>
          <a:p>
            <a:pPr>
              <a:buFontTx/>
              <a:buNone/>
              <a:defRPr/>
            </a:pPr>
            <a:endParaRPr lang="en-US" altLang="en-US" sz="1800" b="1" dirty="0" smtClean="0">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152400"/>
            <a:ext cx="8229600" cy="944563"/>
          </a:xfrm>
        </p:spPr>
        <p:txBody>
          <a:bodyPr/>
          <a:lstStyle/>
          <a:p>
            <a:pPr>
              <a:defRPr/>
            </a:pPr>
            <a:r>
              <a:rPr lang="en-US" altLang="en-US" sz="3200" b="1" dirty="0" smtClean="0">
                <a:solidFill>
                  <a:schemeClr val="tx2">
                    <a:lumMod val="50000"/>
                  </a:schemeClr>
                </a:solidFill>
                <a:latin typeface="Calibri" pitchFamily="34" charset="0"/>
              </a:rPr>
              <a:t>Individual Case Reviews                             Preliminary Lessons Learned </a:t>
            </a:r>
          </a:p>
        </p:txBody>
      </p:sp>
      <p:sp>
        <p:nvSpPr>
          <p:cNvPr id="82947" name="Rectangle 3"/>
          <p:cNvSpPr>
            <a:spLocks noGrp="1" noChangeArrowheads="1"/>
          </p:cNvSpPr>
          <p:nvPr>
            <p:ph type="body" idx="1"/>
          </p:nvPr>
        </p:nvSpPr>
        <p:spPr>
          <a:xfrm>
            <a:off x="533400" y="1676400"/>
            <a:ext cx="8229600" cy="5029200"/>
          </a:xfrm>
        </p:spPr>
        <p:txBody>
          <a:bodyPr/>
          <a:lstStyle/>
          <a:p>
            <a:pPr>
              <a:lnSpc>
                <a:spcPct val="90000"/>
              </a:lnSpc>
              <a:buClr>
                <a:schemeClr val="tx2">
                  <a:lumMod val="50000"/>
                </a:schemeClr>
              </a:buClr>
              <a:buSzPct val="100000"/>
              <a:buFont typeface="Wingdings" pitchFamily="2" charset="2"/>
              <a:buChar char="Ø"/>
              <a:defRPr/>
            </a:pPr>
            <a:r>
              <a:rPr lang="en-US" altLang="en-US" sz="2000" dirty="0" smtClean="0">
                <a:latin typeface="Calibri" pitchFamily="34" charset="0"/>
                <a:cs typeface="Arial" charset="0"/>
              </a:rPr>
              <a:t>Important to stress consultative nature of team to encourage referrals</a:t>
            </a:r>
          </a:p>
          <a:p>
            <a:pPr>
              <a:lnSpc>
                <a:spcPct val="90000"/>
              </a:lnSpc>
              <a:buClr>
                <a:schemeClr val="tx2">
                  <a:lumMod val="50000"/>
                </a:schemeClr>
              </a:buClr>
              <a:buSzPct val="100000"/>
              <a:buFont typeface="Wingdings" pitchFamily="2" charset="2"/>
              <a:buChar char="Ø"/>
              <a:defRPr/>
            </a:pPr>
            <a:r>
              <a:rPr lang="en-US" altLang="en-US" sz="2000" dirty="0" smtClean="0">
                <a:latin typeface="Calibri" pitchFamily="34" charset="0"/>
                <a:cs typeface="Arial" charset="0"/>
              </a:rPr>
              <a:t>Extremely productive to have clinicians from multiple disciplines; enables better coordination and problem solving</a:t>
            </a:r>
          </a:p>
          <a:p>
            <a:pPr>
              <a:lnSpc>
                <a:spcPct val="90000"/>
              </a:lnSpc>
              <a:buFont typeface="Wingdings" pitchFamily="2" charset="2"/>
              <a:buNone/>
              <a:defRPr/>
            </a:pPr>
            <a:endParaRPr lang="en-US" altLang="en-US" sz="300" u="sng" dirty="0" smtClean="0">
              <a:latin typeface="Calibri" pitchFamily="34" charset="0"/>
              <a:cs typeface="Arial" charset="0"/>
            </a:endParaRPr>
          </a:p>
          <a:p>
            <a:pPr>
              <a:lnSpc>
                <a:spcPct val="90000"/>
              </a:lnSpc>
              <a:buFont typeface="Wingdings" pitchFamily="2" charset="2"/>
              <a:buNone/>
              <a:defRPr/>
            </a:pPr>
            <a:r>
              <a:rPr lang="en-US" altLang="en-US" sz="2000" u="sng" dirty="0" smtClean="0">
                <a:latin typeface="Calibri" pitchFamily="34" charset="0"/>
                <a:cs typeface="Arial" charset="0"/>
              </a:rPr>
              <a:t>Referred people</a:t>
            </a:r>
            <a:r>
              <a:rPr lang="en-US" altLang="en-US" sz="2000" dirty="0" smtClean="0">
                <a:latin typeface="Calibri" pitchFamily="34" charset="0"/>
                <a:cs typeface="Arial" charset="0"/>
              </a:rPr>
              <a:t>: </a:t>
            </a:r>
          </a:p>
          <a:p>
            <a:pPr>
              <a:lnSpc>
                <a:spcPct val="90000"/>
              </a:lnSpc>
              <a:spcBef>
                <a:spcPts val="0"/>
              </a:spcBef>
              <a:spcAft>
                <a:spcPts val="1200"/>
              </a:spcAft>
              <a:buClr>
                <a:schemeClr val="tx2">
                  <a:lumMod val="50000"/>
                </a:schemeClr>
              </a:buClr>
              <a:buSzPct val="100000"/>
              <a:buFont typeface="Wingdings" pitchFamily="2" charset="2"/>
              <a:buChar char="§"/>
              <a:defRPr/>
            </a:pPr>
            <a:r>
              <a:rPr lang="en-US" altLang="en-US" sz="2000" dirty="0" smtClean="0">
                <a:latin typeface="Calibri" pitchFamily="34" charset="0"/>
                <a:cs typeface="Arial" charset="0"/>
              </a:rPr>
              <a:t>Typically have multiple issues in addition to poly-pharmacy, which may be the “tip of the iceberg”</a:t>
            </a:r>
          </a:p>
          <a:p>
            <a:pPr>
              <a:lnSpc>
                <a:spcPct val="90000"/>
              </a:lnSpc>
              <a:spcBef>
                <a:spcPts val="0"/>
              </a:spcBef>
              <a:buClr>
                <a:schemeClr val="tx2">
                  <a:lumMod val="50000"/>
                </a:schemeClr>
              </a:buClr>
              <a:buSzPct val="100000"/>
              <a:buFont typeface="Wingdings" pitchFamily="2" charset="2"/>
              <a:buChar char="§"/>
              <a:defRPr/>
            </a:pPr>
            <a:r>
              <a:rPr lang="en-US" altLang="en-US" sz="2000" dirty="0" smtClean="0">
                <a:latin typeface="Calibri" pitchFamily="34" charset="0"/>
                <a:cs typeface="Arial" charset="0"/>
              </a:rPr>
              <a:t>May be facing declining health status. Outcomes may focus on quality of life issues.</a:t>
            </a:r>
          </a:p>
          <a:p>
            <a:pPr>
              <a:lnSpc>
                <a:spcPct val="90000"/>
              </a:lnSpc>
              <a:spcBef>
                <a:spcPts val="1800"/>
              </a:spcBef>
              <a:buFontTx/>
              <a:buNone/>
              <a:defRPr/>
            </a:pPr>
            <a:r>
              <a:rPr lang="en-US" altLang="en-US" sz="2000" u="sng" dirty="0" smtClean="0">
                <a:latin typeface="Calibri" pitchFamily="34" charset="0"/>
                <a:cs typeface="Arial" charset="0"/>
              </a:rPr>
              <a:t>Role of prescribing physicians</a:t>
            </a:r>
            <a:r>
              <a:rPr lang="en-US" altLang="en-US" sz="2000" dirty="0" smtClean="0">
                <a:latin typeface="Calibri" pitchFamily="34" charset="0"/>
                <a:cs typeface="Arial" charset="0"/>
              </a:rPr>
              <a:t>: </a:t>
            </a:r>
          </a:p>
          <a:p>
            <a:pPr>
              <a:lnSpc>
                <a:spcPct val="90000"/>
              </a:lnSpc>
              <a:spcBef>
                <a:spcPts val="0"/>
              </a:spcBef>
              <a:spcAft>
                <a:spcPts val="1200"/>
              </a:spcAft>
              <a:buClr>
                <a:schemeClr val="tx2">
                  <a:lumMod val="50000"/>
                </a:schemeClr>
              </a:buClr>
              <a:buSzPct val="100000"/>
              <a:buFont typeface="Wingdings" pitchFamily="2" charset="2"/>
              <a:buChar char="§"/>
              <a:defRPr/>
            </a:pPr>
            <a:r>
              <a:rPr lang="en-US" altLang="en-US" sz="2000" dirty="0" smtClean="0">
                <a:latin typeface="Calibri" pitchFamily="34" charset="0"/>
                <a:cs typeface="Arial" charset="0"/>
              </a:rPr>
              <a:t>May be hesitant to taper medications.  Don’t want to make changes</a:t>
            </a:r>
          </a:p>
          <a:p>
            <a:pPr>
              <a:lnSpc>
                <a:spcPct val="90000"/>
              </a:lnSpc>
              <a:spcBef>
                <a:spcPts val="0"/>
              </a:spcBef>
              <a:spcAft>
                <a:spcPts val="1200"/>
              </a:spcAft>
              <a:buClr>
                <a:schemeClr val="tx2">
                  <a:lumMod val="50000"/>
                </a:schemeClr>
              </a:buClr>
              <a:buSzPct val="100000"/>
              <a:buFont typeface="Wingdings" pitchFamily="2" charset="2"/>
              <a:buChar char="§"/>
              <a:defRPr/>
            </a:pPr>
            <a:r>
              <a:rPr lang="en-US" altLang="en-US" sz="2000" dirty="0" smtClean="0">
                <a:latin typeface="Calibri" pitchFamily="34" charset="0"/>
                <a:cs typeface="Arial" charset="0"/>
              </a:rPr>
              <a:t>However well-meaning, tend to add medications when a person is experiencing behavioral or other issues</a:t>
            </a:r>
          </a:p>
          <a:p>
            <a:pPr>
              <a:lnSpc>
                <a:spcPct val="90000"/>
              </a:lnSpc>
              <a:spcBef>
                <a:spcPts val="0"/>
              </a:spcBef>
              <a:buClr>
                <a:schemeClr val="tx2">
                  <a:lumMod val="50000"/>
                </a:schemeClr>
              </a:buClr>
              <a:buSzPct val="100000"/>
              <a:buFont typeface="Wingdings" pitchFamily="2" charset="2"/>
              <a:buChar char="§"/>
              <a:defRPr/>
            </a:pPr>
            <a:r>
              <a:rPr lang="en-US" altLang="en-US" sz="2000" dirty="0" smtClean="0">
                <a:latin typeface="Calibri" pitchFamily="34" charset="0"/>
                <a:cs typeface="Arial" charset="0"/>
              </a:rPr>
              <a:t>Try to be responsive to family and/or direct support staff who may be having significant challenges with supporting a person.  May lead to increasing medications</a:t>
            </a:r>
          </a:p>
          <a:p>
            <a:pPr>
              <a:lnSpc>
                <a:spcPct val="90000"/>
              </a:lnSpc>
              <a:buFontTx/>
              <a:buNone/>
              <a:defRPr/>
            </a:pPr>
            <a:endParaRPr lang="en-US" altLang="en-US" sz="1600" b="1" dirty="0" smtClean="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274638"/>
            <a:ext cx="8229600" cy="1020762"/>
          </a:xfrm>
        </p:spPr>
        <p:txBody>
          <a:bodyPr/>
          <a:lstStyle/>
          <a:p>
            <a:pPr>
              <a:defRPr/>
            </a:pPr>
            <a:r>
              <a:rPr lang="en-US" altLang="en-US" sz="3200" b="1" dirty="0" smtClean="0">
                <a:solidFill>
                  <a:schemeClr val="tx2">
                    <a:lumMod val="50000"/>
                  </a:schemeClr>
                </a:solidFill>
                <a:latin typeface="Calibri" pitchFamily="34" charset="0"/>
              </a:rPr>
              <a:t>Evaluation of Outcomes</a:t>
            </a:r>
          </a:p>
        </p:txBody>
      </p:sp>
      <p:sp>
        <p:nvSpPr>
          <p:cNvPr id="83971" name="Rectangle 3"/>
          <p:cNvSpPr>
            <a:spLocks noGrp="1" noChangeArrowheads="1"/>
          </p:cNvSpPr>
          <p:nvPr>
            <p:ph type="body" idx="1"/>
          </p:nvPr>
        </p:nvSpPr>
        <p:spPr>
          <a:xfrm>
            <a:off x="609600" y="1600200"/>
            <a:ext cx="8077200" cy="685800"/>
          </a:xfrm>
        </p:spPr>
        <p:txBody>
          <a:bodyPr/>
          <a:lstStyle/>
          <a:p>
            <a:pPr marL="0">
              <a:buFontTx/>
              <a:buNone/>
              <a:defRPr/>
            </a:pPr>
            <a:r>
              <a:rPr lang="en-US" altLang="en-US" sz="2400" dirty="0" smtClean="0">
                <a:latin typeface="Calibri" pitchFamily="34" charset="0"/>
                <a:cs typeface="Arial" charset="0"/>
              </a:rPr>
              <a:t>Follow-up form developed to measure short and longer term outcomes</a:t>
            </a:r>
          </a:p>
          <a:p>
            <a:pPr>
              <a:buFontTx/>
              <a:buNone/>
              <a:defRPr/>
            </a:pPr>
            <a:endParaRPr lang="en-US" altLang="en-US" sz="2400" dirty="0" smtClean="0">
              <a:cs typeface="Arial" charset="0"/>
            </a:endParaRPr>
          </a:p>
          <a:p>
            <a:pPr>
              <a:buFontTx/>
              <a:buNone/>
              <a:defRPr/>
            </a:pPr>
            <a:endParaRPr lang="en-US" altLang="en-US" sz="2000" dirty="0" smtClean="0">
              <a:cs typeface="Arial" charset="0"/>
            </a:endParaRPr>
          </a:p>
        </p:txBody>
      </p:sp>
      <p:sp>
        <p:nvSpPr>
          <p:cNvPr id="2" name="Rectangle 1"/>
          <p:cNvSpPr/>
          <p:nvPr/>
        </p:nvSpPr>
        <p:spPr>
          <a:xfrm>
            <a:off x="4724400" y="2514600"/>
            <a:ext cx="3886200" cy="3508375"/>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altLang="en-US" sz="2800" b="1" u="sng" dirty="0">
                <a:cs typeface="Arial" charset="0"/>
              </a:rPr>
              <a:t>Longer Term</a:t>
            </a:r>
          </a:p>
          <a:p>
            <a:pPr marL="287338" indent="-287338">
              <a:spcBef>
                <a:spcPts val="1200"/>
              </a:spcBef>
              <a:buFont typeface="Wingdings" pitchFamily="2" charset="2"/>
              <a:buChar char="ü"/>
              <a:defRPr/>
            </a:pPr>
            <a:r>
              <a:rPr lang="en-US" altLang="en-US" sz="2200" dirty="0">
                <a:latin typeface="Calibri" pitchFamily="34" charset="0"/>
                <a:cs typeface="Arial" charset="0"/>
              </a:rPr>
              <a:t>Changes to physical, behavioral health </a:t>
            </a:r>
          </a:p>
          <a:p>
            <a:pPr marL="287338" indent="-287338">
              <a:spcBef>
                <a:spcPts val="1200"/>
              </a:spcBef>
              <a:buFont typeface="Wingdings" pitchFamily="2" charset="2"/>
              <a:buChar char="ü"/>
              <a:defRPr/>
            </a:pPr>
            <a:r>
              <a:rPr lang="en-US" altLang="en-US" sz="2200" dirty="0">
                <a:latin typeface="Calibri" pitchFamily="34" charset="0"/>
                <a:cs typeface="Arial" charset="0"/>
              </a:rPr>
              <a:t>Changes to Quality of life</a:t>
            </a:r>
          </a:p>
          <a:p>
            <a:pPr marL="287338" indent="-287338">
              <a:spcBef>
                <a:spcPts val="1200"/>
              </a:spcBef>
              <a:buFont typeface="Wingdings" pitchFamily="2" charset="2"/>
              <a:buChar char="ü"/>
              <a:defRPr/>
            </a:pPr>
            <a:r>
              <a:rPr lang="en-US" altLang="en-US" sz="2200" dirty="0">
                <a:latin typeface="Calibri" pitchFamily="34" charset="0"/>
                <a:cs typeface="Arial" charset="0"/>
              </a:rPr>
              <a:t>Improved management by healthcare provider </a:t>
            </a:r>
          </a:p>
          <a:p>
            <a:pPr marL="287338" indent="-287338">
              <a:spcBef>
                <a:spcPts val="1200"/>
              </a:spcBef>
              <a:buFont typeface="Wingdings" pitchFamily="2" charset="2"/>
              <a:buChar char="ü"/>
              <a:defRPr/>
            </a:pPr>
            <a:r>
              <a:rPr lang="en-US" altLang="en-US" sz="2200" dirty="0">
                <a:latin typeface="Calibri" pitchFamily="34" charset="0"/>
                <a:cs typeface="Arial" charset="0"/>
              </a:rPr>
              <a:t>Caregiver effectiveness in supporting person</a:t>
            </a:r>
            <a:endParaRPr lang="en-US" altLang="en-US" sz="2400" dirty="0">
              <a:latin typeface="Calibri" pitchFamily="34" charset="0"/>
              <a:cs typeface="Arial" charset="0"/>
            </a:endParaRPr>
          </a:p>
        </p:txBody>
      </p:sp>
      <p:sp>
        <p:nvSpPr>
          <p:cNvPr id="3" name="Rectangle 2"/>
          <p:cNvSpPr/>
          <p:nvPr/>
        </p:nvSpPr>
        <p:spPr>
          <a:xfrm>
            <a:off x="533400" y="2535238"/>
            <a:ext cx="3733800" cy="3568700"/>
          </a:xfrm>
          <a:prstGeom prst="rect">
            <a:avLst/>
          </a:prstGeom>
          <a:solidFill>
            <a:schemeClr val="accent6">
              <a:lumMod val="20000"/>
              <a:lumOff val="80000"/>
            </a:schemeClr>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altLang="en-US" sz="2800" b="1" u="sng" dirty="0">
                <a:cs typeface="Arial" charset="0"/>
              </a:rPr>
              <a:t>Short Term</a:t>
            </a:r>
          </a:p>
          <a:p>
            <a:pPr marL="287338" indent="-287338">
              <a:spcBef>
                <a:spcPts val="1200"/>
              </a:spcBef>
              <a:buFont typeface="Wingdings" pitchFamily="2" charset="2"/>
              <a:buChar char="ü"/>
              <a:defRPr/>
            </a:pPr>
            <a:r>
              <a:rPr lang="en-US" altLang="en-US" sz="2200" dirty="0">
                <a:latin typeface="Calibri" pitchFamily="34" charset="0"/>
                <a:cs typeface="Arial" charset="0"/>
              </a:rPr>
              <a:t>Have recommendations been followed? </a:t>
            </a:r>
          </a:p>
          <a:p>
            <a:pPr marL="287338" indent="-287338">
              <a:spcBef>
                <a:spcPts val="1200"/>
              </a:spcBef>
              <a:buFont typeface="Wingdings" pitchFamily="2" charset="2"/>
              <a:buChar char="ü"/>
              <a:defRPr/>
            </a:pPr>
            <a:r>
              <a:rPr lang="en-US" altLang="en-US" sz="2200" dirty="0">
                <a:latin typeface="Calibri" pitchFamily="34" charset="0"/>
                <a:cs typeface="Arial" charset="0"/>
              </a:rPr>
              <a:t>Satisfaction with consultation process</a:t>
            </a:r>
          </a:p>
          <a:p>
            <a:pPr marL="287338" indent="-287338">
              <a:spcBef>
                <a:spcPts val="1200"/>
              </a:spcBef>
              <a:buFont typeface="Wingdings" pitchFamily="2" charset="2"/>
              <a:buChar char="ü"/>
              <a:defRPr/>
            </a:pPr>
            <a:r>
              <a:rPr lang="en-US" altLang="en-US" sz="2200" dirty="0">
                <a:latin typeface="Calibri" pitchFamily="34" charset="0"/>
                <a:cs typeface="Arial" charset="0"/>
              </a:rPr>
              <a:t>Desired outcomes met?</a:t>
            </a:r>
            <a:endParaRPr lang="en-US" altLang="en-US" sz="2400" dirty="0">
              <a:latin typeface="Calibri" pitchFamily="34" charset="0"/>
              <a:cs typeface="Arial" charset="0"/>
            </a:endParaRPr>
          </a:p>
          <a:p>
            <a:pPr marL="287338" indent="-287338">
              <a:spcBef>
                <a:spcPts val="600"/>
              </a:spcBef>
              <a:defRPr/>
            </a:pPr>
            <a:endParaRPr lang="en-US" altLang="en-US" sz="2400" dirty="0">
              <a:cs typeface="Arial" charset="0"/>
            </a:endParaRPr>
          </a:p>
          <a:p>
            <a:pPr marL="287338" indent="-287338">
              <a:spcBef>
                <a:spcPts val="600"/>
              </a:spcBef>
              <a:defRPr/>
            </a:pPr>
            <a:endParaRPr lang="en-US" altLang="en-US" sz="2400" dirty="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50000"/>
                  </a:schemeClr>
                </a:solidFill>
                <a:latin typeface="Calibri" pitchFamily="34" charset="0"/>
              </a:rPr>
              <a:t>NCI Participation 2013-2014</a:t>
            </a:r>
            <a:endParaRPr lang="en-US" sz="36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45305" y="1524000"/>
            <a:ext cx="7516199" cy="5186764"/>
          </a:xfrm>
        </p:spPr>
      </p:pic>
      <p:pic>
        <p:nvPicPr>
          <p:cNvPr id="5" name="Picture 3" descr="nci-logo-v3"/>
          <p:cNvPicPr>
            <a:picLocks noChangeAspect="1" noChangeArrowheads="1"/>
          </p:cNvPicPr>
          <p:nvPr/>
        </p:nvPicPr>
        <p:blipFill>
          <a:blip r:embed="rId3" cstate="print"/>
          <a:srcRect/>
          <a:stretch>
            <a:fillRect/>
          </a:stretch>
        </p:blipFill>
        <p:spPr bwMode="auto">
          <a:xfrm>
            <a:off x="7010400" y="163285"/>
            <a:ext cx="1556249" cy="873325"/>
          </a:xfrm>
          <a:prstGeom prst="rect">
            <a:avLst/>
          </a:prstGeom>
          <a:noFill/>
          <a:ln w="9525">
            <a:noFill/>
            <a:miter lim="800000"/>
            <a:headEnd/>
            <a:tailEnd/>
          </a:ln>
        </p:spPr>
      </p:pic>
    </p:spTree>
    <p:extLst>
      <p:ext uri="{BB962C8B-B14F-4D97-AF65-F5344CB8AC3E}">
        <p14:creationId xmlns:p14="http://schemas.microsoft.com/office/powerpoint/2010/main" val="2276119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944562"/>
          </a:xfrm>
        </p:spPr>
        <p:txBody>
          <a:bodyPr/>
          <a:lstStyle/>
          <a:p>
            <a:pPr>
              <a:defRPr/>
            </a:pPr>
            <a:r>
              <a:rPr lang="en-US" altLang="en-US" sz="3200" b="1" dirty="0" smtClean="0">
                <a:solidFill>
                  <a:schemeClr val="tx2">
                    <a:lumMod val="50000"/>
                  </a:schemeClr>
                </a:solidFill>
                <a:latin typeface="Calibri" pitchFamily="34" charset="0"/>
              </a:rPr>
              <a:t>Outreach to Clinicians</a:t>
            </a:r>
          </a:p>
        </p:txBody>
      </p:sp>
      <p:sp>
        <p:nvSpPr>
          <p:cNvPr id="84995" name="Rectangle 3"/>
          <p:cNvSpPr>
            <a:spLocks noGrp="1" noChangeArrowheads="1"/>
          </p:cNvSpPr>
          <p:nvPr>
            <p:ph type="body" idx="1"/>
          </p:nvPr>
        </p:nvSpPr>
        <p:spPr>
          <a:xfrm>
            <a:off x="609600" y="1676400"/>
            <a:ext cx="7696200" cy="4754563"/>
          </a:xfrm>
        </p:spPr>
        <p:txBody>
          <a:bodyPr/>
          <a:lstStyle/>
          <a:p>
            <a:pPr>
              <a:buFontTx/>
              <a:buNone/>
              <a:defRPr/>
            </a:pPr>
            <a:r>
              <a:rPr lang="en-US" altLang="en-US" sz="2800" b="1" dirty="0" smtClean="0">
                <a:latin typeface="Calibri" pitchFamily="34" charset="0"/>
                <a:cs typeface="Arial" charset="0"/>
              </a:rPr>
              <a:t>TWO LEVELS:</a:t>
            </a:r>
          </a:p>
          <a:p>
            <a:pPr marL="650875" indent="-514350">
              <a:buClr>
                <a:schemeClr val="tx2">
                  <a:lumMod val="50000"/>
                </a:schemeClr>
              </a:buClr>
              <a:buSzPct val="100000"/>
              <a:buFont typeface="+mj-lt"/>
              <a:buAutoNum type="arabicPeriod"/>
              <a:defRPr/>
            </a:pPr>
            <a:r>
              <a:rPr lang="en-US" altLang="en-US" sz="2400" b="1" dirty="0" smtClean="0">
                <a:latin typeface="Calibri" pitchFamily="34" charset="0"/>
                <a:cs typeface="Arial" charset="0"/>
              </a:rPr>
              <a:t>Targeted outreach to prescribing clinicians </a:t>
            </a:r>
          </a:p>
          <a:p>
            <a:pPr lvl="2">
              <a:spcBef>
                <a:spcPts val="1200"/>
              </a:spcBef>
              <a:buClr>
                <a:schemeClr val="tx2">
                  <a:lumMod val="75000"/>
                </a:schemeClr>
              </a:buClr>
              <a:buSzPct val="100000"/>
              <a:buFont typeface="Wingdings" pitchFamily="2" charset="2"/>
              <a:buChar char="§"/>
              <a:defRPr/>
            </a:pPr>
            <a:r>
              <a:rPr lang="en-US" altLang="en-US" sz="2400" dirty="0" smtClean="0">
                <a:latin typeface="Calibri" pitchFamily="34" charset="0"/>
                <a:cs typeface="Arial" charset="0"/>
              </a:rPr>
              <a:t>Identifies high prescribers and clinicians serving high numbers of people with ID through DDS health care records and Medicaid pharmacy claims data</a:t>
            </a:r>
          </a:p>
          <a:p>
            <a:pPr lvl="2">
              <a:spcBef>
                <a:spcPts val="1200"/>
              </a:spcBef>
              <a:buClr>
                <a:schemeClr val="tx2">
                  <a:lumMod val="75000"/>
                </a:schemeClr>
              </a:buClr>
              <a:buSzPct val="100000"/>
              <a:buFont typeface="Wingdings" pitchFamily="2" charset="2"/>
              <a:buChar char="§"/>
              <a:defRPr/>
            </a:pPr>
            <a:r>
              <a:rPr lang="en-US" altLang="en-US" sz="2400" dirty="0" smtClean="0">
                <a:latin typeface="Calibri" pitchFamily="34" charset="0"/>
                <a:cs typeface="Arial" charset="0"/>
              </a:rPr>
              <a:t>Letter offering consultation from </a:t>
            </a:r>
            <a:r>
              <a:rPr lang="en-US" altLang="en-US" sz="2400" dirty="0" err="1" smtClean="0">
                <a:latin typeface="Calibri" pitchFamily="34" charset="0"/>
                <a:cs typeface="Arial" charset="0"/>
              </a:rPr>
              <a:t>MCT</a:t>
            </a:r>
            <a:r>
              <a:rPr lang="en-US" altLang="en-US" sz="2400" dirty="0" smtClean="0">
                <a:latin typeface="Calibri" pitchFamily="34" charset="0"/>
                <a:cs typeface="Arial" charset="0"/>
              </a:rPr>
              <a:t> and/or clinical pharmacist </a:t>
            </a:r>
          </a:p>
          <a:p>
            <a:pPr lvl="2">
              <a:buFontTx/>
              <a:buNone/>
              <a:defRPr/>
            </a:pPr>
            <a:endParaRPr lang="en-US" altLang="en-US" sz="2400" dirty="0" smtClean="0">
              <a:latin typeface="Calibri" pitchFamily="34" charset="0"/>
              <a:cs typeface="Arial" charset="0"/>
            </a:endParaRPr>
          </a:p>
          <a:p>
            <a:pPr marL="650875" indent="-514350">
              <a:spcBef>
                <a:spcPts val="0"/>
              </a:spcBef>
              <a:buClr>
                <a:schemeClr val="tx2">
                  <a:lumMod val="75000"/>
                </a:schemeClr>
              </a:buClr>
              <a:buSzPct val="100000"/>
              <a:buFont typeface="+mj-lt"/>
              <a:buAutoNum type="arabicPeriod"/>
              <a:defRPr/>
            </a:pPr>
            <a:r>
              <a:rPr lang="en-US" altLang="en-US" sz="2400" b="1" dirty="0" smtClean="0">
                <a:latin typeface="Calibri" pitchFamily="34" charset="0"/>
                <a:cs typeface="Arial" charset="0"/>
              </a:rPr>
              <a:t>More general outreach to clinicians to share resources, articles regarding use of psychotropics with people with ID</a:t>
            </a:r>
          </a:p>
          <a:p>
            <a:pPr lvl="2">
              <a:buFontTx/>
              <a:buNone/>
              <a:defRPr/>
            </a:pPr>
            <a:endParaRPr lang="en-US" altLang="en-US" sz="2000" b="1" dirty="0" smtClean="0">
              <a:latin typeface="Calibri" pitchFamily="34" charset="0"/>
              <a:cs typeface="Arial" charset="0"/>
            </a:endParaRPr>
          </a:p>
          <a:p>
            <a:pPr lvl="2">
              <a:buFontTx/>
              <a:buNone/>
              <a:defRPr/>
            </a:pPr>
            <a:endParaRPr lang="en-US" altLang="en-US" sz="2000" b="1" dirty="0" smtClean="0">
              <a:cs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12775" y="228600"/>
            <a:ext cx="8153400" cy="990600"/>
          </a:xfrm>
        </p:spPr>
        <p:txBody>
          <a:bodyPr/>
          <a:lstStyle/>
          <a:p>
            <a:pPr>
              <a:defRPr/>
            </a:pPr>
            <a:r>
              <a:rPr lang="en-US" altLang="en-US" sz="3600" b="1" dirty="0" smtClean="0">
                <a:solidFill>
                  <a:schemeClr val="tx2">
                    <a:lumMod val="50000"/>
                  </a:schemeClr>
                </a:solidFill>
                <a:latin typeface="Calibri" pitchFamily="34" charset="0"/>
              </a:rPr>
              <a:t>Next Steps</a:t>
            </a:r>
          </a:p>
        </p:txBody>
      </p:sp>
      <p:sp>
        <p:nvSpPr>
          <p:cNvPr id="86019" name="Rectangle 3"/>
          <p:cNvSpPr>
            <a:spLocks noGrp="1" noChangeArrowheads="1"/>
          </p:cNvSpPr>
          <p:nvPr>
            <p:ph type="body" idx="1"/>
          </p:nvPr>
        </p:nvSpPr>
        <p:spPr>
          <a:xfrm>
            <a:off x="685800" y="1905000"/>
            <a:ext cx="7924800" cy="4191000"/>
          </a:xfrm>
        </p:spPr>
        <p:txBody>
          <a:bodyPr/>
          <a:lstStyle/>
          <a:p>
            <a:pPr>
              <a:spcAft>
                <a:spcPts val="1200"/>
              </a:spcAft>
              <a:buClr>
                <a:schemeClr val="tx2">
                  <a:lumMod val="50000"/>
                </a:schemeClr>
              </a:buClr>
              <a:buSzPct val="100000"/>
              <a:buFont typeface="Wingdings" pitchFamily="2" charset="2"/>
              <a:buChar char="§"/>
              <a:defRPr/>
            </a:pPr>
            <a:r>
              <a:rPr lang="en-US" altLang="en-US" sz="2800" u="sng" dirty="0" smtClean="0">
                <a:latin typeface="Calibri" pitchFamily="34" charset="0"/>
                <a:cs typeface="Arial" charset="0"/>
              </a:rPr>
              <a:t>Analysis</a:t>
            </a:r>
            <a:r>
              <a:rPr lang="en-US" altLang="en-US" sz="2800" dirty="0" smtClean="0">
                <a:latin typeface="Calibri" pitchFamily="34" charset="0"/>
                <a:cs typeface="Arial" charset="0"/>
              </a:rPr>
              <a:t> of data regarding outcomes of individual case reviews</a:t>
            </a:r>
          </a:p>
          <a:p>
            <a:pPr>
              <a:spcAft>
                <a:spcPts val="1200"/>
              </a:spcAft>
              <a:buClr>
                <a:schemeClr val="tx2">
                  <a:lumMod val="50000"/>
                </a:schemeClr>
              </a:buClr>
              <a:buSzPct val="100000"/>
              <a:buFont typeface="Wingdings" pitchFamily="2" charset="2"/>
              <a:buChar char="§"/>
              <a:defRPr/>
            </a:pPr>
            <a:r>
              <a:rPr lang="en-US" altLang="en-US" sz="2800" dirty="0" smtClean="0">
                <a:latin typeface="Calibri" pitchFamily="34" charset="0"/>
                <a:cs typeface="Arial" charset="0"/>
              </a:rPr>
              <a:t>More in-depth </a:t>
            </a:r>
            <a:r>
              <a:rPr lang="en-US" altLang="en-US" sz="2800" u="sng" dirty="0" smtClean="0">
                <a:latin typeface="Calibri" pitchFamily="34" charset="0"/>
                <a:cs typeface="Arial" charset="0"/>
              </a:rPr>
              <a:t>analysis</a:t>
            </a:r>
            <a:r>
              <a:rPr lang="en-US" altLang="en-US" sz="2800" dirty="0" smtClean="0">
                <a:latin typeface="Calibri" pitchFamily="34" charset="0"/>
                <a:cs typeface="Arial" charset="0"/>
              </a:rPr>
              <a:t> of Medicaid data</a:t>
            </a:r>
          </a:p>
          <a:p>
            <a:pPr>
              <a:spcAft>
                <a:spcPts val="1200"/>
              </a:spcAft>
              <a:buClr>
                <a:schemeClr val="tx2">
                  <a:lumMod val="50000"/>
                </a:schemeClr>
              </a:buClr>
              <a:buSzPct val="100000"/>
              <a:buFont typeface="Wingdings" pitchFamily="2" charset="2"/>
              <a:buChar char="§"/>
              <a:defRPr/>
            </a:pPr>
            <a:r>
              <a:rPr lang="en-US" altLang="en-US" sz="2800" dirty="0" smtClean="0">
                <a:latin typeface="Calibri" pitchFamily="34" charset="0"/>
                <a:cs typeface="Arial" charset="0"/>
              </a:rPr>
              <a:t>Continued </a:t>
            </a:r>
            <a:r>
              <a:rPr lang="en-US" altLang="en-US" sz="2800" u="sng" dirty="0" smtClean="0">
                <a:latin typeface="Calibri" pitchFamily="34" charset="0"/>
                <a:cs typeface="Arial" charset="0"/>
              </a:rPr>
              <a:t>outreach</a:t>
            </a:r>
            <a:r>
              <a:rPr lang="en-US" altLang="en-US" sz="2800" dirty="0" smtClean="0">
                <a:latin typeface="Calibri" pitchFamily="34" charset="0"/>
                <a:cs typeface="Arial" charset="0"/>
              </a:rPr>
              <a:t> to prescribing clinicians</a:t>
            </a:r>
          </a:p>
          <a:p>
            <a:pPr>
              <a:spcAft>
                <a:spcPts val="1200"/>
              </a:spcAft>
              <a:buClr>
                <a:schemeClr val="tx2">
                  <a:lumMod val="50000"/>
                </a:schemeClr>
              </a:buClr>
              <a:buSzPct val="100000"/>
              <a:buFont typeface="Wingdings" pitchFamily="2" charset="2"/>
              <a:buChar char="§"/>
              <a:defRPr/>
            </a:pPr>
            <a:r>
              <a:rPr lang="en-US" altLang="en-US" sz="2800" dirty="0" smtClean="0">
                <a:latin typeface="Calibri" pitchFamily="34" charset="0"/>
                <a:cs typeface="Arial" charset="0"/>
              </a:rPr>
              <a:t>More </a:t>
            </a:r>
            <a:r>
              <a:rPr lang="en-US" altLang="en-US" sz="2800" u="sng" dirty="0" smtClean="0">
                <a:latin typeface="Calibri" pitchFamily="34" charset="0"/>
                <a:cs typeface="Arial" charset="0"/>
              </a:rPr>
              <a:t>training</a:t>
            </a:r>
            <a:r>
              <a:rPr lang="en-US" altLang="en-US" sz="2800" dirty="0" smtClean="0">
                <a:latin typeface="Calibri" pitchFamily="34" charset="0"/>
                <a:cs typeface="Arial" charset="0"/>
              </a:rPr>
              <a:t> and </a:t>
            </a:r>
            <a:r>
              <a:rPr lang="en-US" altLang="en-US" sz="2800" u="sng" dirty="0" smtClean="0">
                <a:latin typeface="Calibri" pitchFamily="34" charset="0"/>
                <a:cs typeface="Arial" charset="0"/>
              </a:rPr>
              <a:t>support</a:t>
            </a:r>
            <a:r>
              <a:rPr lang="en-US" altLang="en-US" sz="2800" dirty="0" smtClean="0">
                <a:latin typeface="Calibri" pitchFamily="34" charset="0"/>
                <a:cs typeface="Arial" charset="0"/>
              </a:rPr>
              <a:t> to caregivers, DDS service providers and service coordinators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685800" y="1182688"/>
            <a:ext cx="7772400" cy="865187"/>
          </a:xfrm>
        </p:spPr>
        <p:txBody>
          <a:bodyPr/>
          <a:lstStyle/>
          <a:p>
            <a:pPr eaLnBrk="1" hangingPunct="1"/>
            <a:r>
              <a:rPr lang="en-US" sz="2400" b="1" smtClean="0"/>
              <a:t>Psychotropic &amp; Anticonvulsant Medication Use</a:t>
            </a:r>
            <a:endParaRPr lang="en-US" sz="2400" smtClean="0"/>
          </a:p>
        </p:txBody>
      </p:sp>
      <p:sp>
        <p:nvSpPr>
          <p:cNvPr id="88067" name="Rectangle 3"/>
          <p:cNvSpPr>
            <a:spLocks noGrp="1" noChangeArrowheads="1"/>
          </p:cNvSpPr>
          <p:nvPr>
            <p:ph type="subTitle" idx="1"/>
          </p:nvPr>
        </p:nvSpPr>
        <p:spPr>
          <a:xfrm>
            <a:off x="1371600" y="1952625"/>
            <a:ext cx="6400800" cy="2506663"/>
          </a:xfrm>
        </p:spPr>
        <p:txBody>
          <a:bodyPr/>
          <a:lstStyle/>
          <a:p>
            <a:r>
              <a:rPr lang="en-US" sz="2000" b="1" dirty="0" smtClean="0"/>
              <a:t>Individuals Recently Transitioned to the Community (IRTC)</a:t>
            </a:r>
          </a:p>
          <a:p>
            <a:endParaRPr lang="en-US" sz="1000" b="1" dirty="0" smtClean="0"/>
          </a:p>
          <a:p>
            <a:pPr>
              <a:spcBef>
                <a:spcPct val="0"/>
              </a:spcBef>
            </a:pPr>
            <a:r>
              <a:rPr lang="en-US" sz="2000" b="1" dirty="0" smtClean="0"/>
              <a:t>Delmarva Foundation and </a:t>
            </a:r>
          </a:p>
          <a:p>
            <a:pPr>
              <a:spcBef>
                <a:spcPct val="0"/>
              </a:spcBef>
            </a:pPr>
            <a:r>
              <a:rPr lang="en-US" sz="2000" b="1" dirty="0" smtClean="0"/>
              <a:t>Georgia Department of Behavioral Health and Developmental Disabilities </a:t>
            </a:r>
          </a:p>
          <a:p>
            <a:endParaRPr lang="en-US" sz="1000" b="1" dirty="0" smtClean="0"/>
          </a:p>
          <a:p>
            <a:r>
              <a:rPr lang="en-US" sz="1800" b="1" dirty="0" smtClean="0"/>
              <a:t>Sue Kelly</a:t>
            </a:r>
          </a:p>
          <a:p>
            <a:r>
              <a:rPr lang="en-US" sz="1800" b="1" dirty="0" smtClean="0"/>
              <a:t>Eddie Towson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229600" cy="896937"/>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History</a:t>
            </a:r>
            <a:endParaRPr lang="en-US" sz="2800" smtClean="0">
              <a:solidFill>
                <a:srgbClr val="800000"/>
              </a:solidFill>
              <a:latin typeface="Calibri" pitchFamily="34" charset="0"/>
              <a:ea typeface="Calibri" pitchFamily="34" charset="0"/>
              <a:cs typeface="Calibri" pitchFamily="34" charset="0"/>
            </a:endParaRPr>
          </a:p>
        </p:txBody>
      </p:sp>
      <p:sp>
        <p:nvSpPr>
          <p:cNvPr id="89091" name="Rectangle 3"/>
          <p:cNvSpPr>
            <a:spLocks noGrp="1" noChangeArrowheads="1"/>
          </p:cNvSpPr>
          <p:nvPr>
            <p:ph type="body" idx="1"/>
          </p:nvPr>
        </p:nvSpPr>
        <p:spPr/>
        <p:txBody>
          <a:bodyPr/>
          <a:lstStyle/>
          <a:p>
            <a:r>
              <a:rPr lang="en-US" sz="2600" b="1" smtClean="0">
                <a:latin typeface="Calibri" pitchFamily="34" charset="0"/>
                <a:ea typeface="Calibri" pitchFamily="34" charset="0"/>
                <a:cs typeface="Calibri" pitchFamily="34" charset="0"/>
              </a:rPr>
              <a:t>National Core Indicators - National average of psychotropic medications is steadily increasing.</a:t>
            </a:r>
          </a:p>
          <a:p>
            <a:endParaRPr lang="en-US" sz="1000" b="1" smtClean="0">
              <a:latin typeface="Calibri" pitchFamily="34" charset="0"/>
              <a:ea typeface="Calibri" pitchFamily="34" charset="0"/>
              <a:cs typeface="Calibri" pitchFamily="34" charset="0"/>
            </a:endParaRPr>
          </a:p>
          <a:p>
            <a:r>
              <a:rPr lang="en-US" sz="2600" b="1" smtClean="0">
                <a:latin typeface="Calibri" pitchFamily="34" charset="0"/>
                <a:ea typeface="Calibri" pitchFamily="34" charset="0"/>
                <a:cs typeface="Calibri" pitchFamily="34" charset="0"/>
              </a:rPr>
              <a:t>Georgia has a history of ranking above the national average (higher utilization of psychotropic meds).</a:t>
            </a:r>
          </a:p>
          <a:p>
            <a:endParaRPr lang="en-US" sz="1000" b="1" smtClean="0">
              <a:latin typeface="Calibri" pitchFamily="34" charset="0"/>
              <a:ea typeface="Calibri" pitchFamily="34" charset="0"/>
              <a:cs typeface="Calibri" pitchFamily="34" charset="0"/>
            </a:endParaRPr>
          </a:p>
          <a:p>
            <a:r>
              <a:rPr lang="en-US" sz="2600" b="1" smtClean="0">
                <a:latin typeface="Calibri" pitchFamily="34" charset="0"/>
                <a:ea typeface="Calibri" pitchFamily="34" charset="0"/>
                <a:cs typeface="Calibri" pitchFamily="34" charset="0"/>
              </a:rPr>
              <a:t>ADA Settlement</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274638"/>
            <a:ext cx="8229600" cy="896937"/>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Purpose</a:t>
            </a:r>
            <a:endParaRPr lang="en-US" sz="2800" smtClean="0">
              <a:solidFill>
                <a:srgbClr val="800000"/>
              </a:solidFill>
              <a:latin typeface="Calibri" pitchFamily="34" charset="0"/>
              <a:ea typeface="Calibri" pitchFamily="34" charset="0"/>
              <a:cs typeface="Calibri" pitchFamily="34" charset="0"/>
            </a:endParaRPr>
          </a:p>
        </p:txBody>
      </p:sp>
      <p:sp>
        <p:nvSpPr>
          <p:cNvPr id="90115" name="Rectangle 3"/>
          <p:cNvSpPr>
            <a:spLocks noGrp="1" noChangeArrowheads="1"/>
          </p:cNvSpPr>
          <p:nvPr>
            <p:ph type="body" idx="1"/>
          </p:nvPr>
        </p:nvSpPr>
        <p:spPr/>
        <p:txBody>
          <a:bodyPr/>
          <a:lstStyle/>
          <a:p>
            <a:r>
              <a:rPr lang="en-US" sz="2600" b="1" smtClean="0">
                <a:latin typeface="Calibri" pitchFamily="34" charset="0"/>
                <a:ea typeface="Calibri" pitchFamily="34" charset="0"/>
                <a:cs typeface="Calibri" pitchFamily="34" charset="0"/>
              </a:rPr>
              <a:t>Georgia Quality Management System (GQMS) ongoing efforts to assess transition process and health of individuals moving from an institution to the community</a:t>
            </a:r>
          </a:p>
          <a:p>
            <a:endParaRPr lang="en-US" sz="1000" b="1" smtClean="0">
              <a:latin typeface="Calibri" pitchFamily="34" charset="0"/>
              <a:ea typeface="Calibri" pitchFamily="34" charset="0"/>
              <a:cs typeface="Calibri" pitchFamily="34" charset="0"/>
            </a:endParaRPr>
          </a:p>
          <a:p>
            <a:r>
              <a:rPr lang="en-US" sz="2600" b="1" smtClean="0">
                <a:latin typeface="Calibri" pitchFamily="34" charset="0"/>
                <a:ea typeface="Calibri" pitchFamily="34" charset="0"/>
                <a:cs typeface="Calibri" pitchFamily="34" charset="0"/>
              </a:rPr>
              <a:t>As part of these efforts, examine medication use among individuals with I/DD who are receiving HCBS Waiver services</a:t>
            </a:r>
          </a:p>
          <a:p>
            <a:endParaRPr lang="en-US" sz="1000" b="1" smtClean="0">
              <a:latin typeface="Calibri" pitchFamily="34" charset="0"/>
              <a:ea typeface="Calibri" pitchFamily="34" charset="0"/>
              <a:cs typeface="Calibri" pitchFamily="34" charset="0"/>
            </a:endParaRPr>
          </a:p>
          <a:p>
            <a:r>
              <a:rPr lang="en-US" sz="2600" b="1" smtClean="0">
                <a:latin typeface="Calibri" pitchFamily="34" charset="0"/>
                <a:ea typeface="Calibri" pitchFamily="34" charset="0"/>
                <a:cs typeface="Calibri" pitchFamily="34" charset="0"/>
              </a:rPr>
              <a:t>Is there a change in medication use subsequent to transitioning from an institution?</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4638"/>
            <a:ext cx="8229600" cy="754062"/>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Methods</a:t>
            </a:r>
            <a:endParaRPr lang="en-US" sz="2800" smtClean="0">
              <a:solidFill>
                <a:srgbClr val="800000"/>
              </a:solidFill>
              <a:latin typeface="Calibri" pitchFamily="34" charset="0"/>
              <a:ea typeface="Calibri" pitchFamily="34" charset="0"/>
              <a:cs typeface="Calibri" pitchFamily="34" charset="0"/>
            </a:endParaRPr>
          </a:p>
        </p:txBody>
      </p:sp>
      <p:sp>
        <p:nvSpPr>
          <p:cNvPr id="91139" name="Rectangle 3"/>
          <p:cNvSpPr>
            <a:spLocks noGrp="1" noChangeArrowheads="1"/>
          </p:cNvSpPr>
          <p:nvPr>
            <p:ph type="body" idx="1"/>
          </p:nvPr>
        </p:nvSpPr>
        <p:spPr>
          <a:xfrm>
            <a:off x="762000" y="1200150"/>
            <a:ext cx="7924800" cy="4926013"/>
          </a:xfrm>
        </p:spPr>
        <p:txBody>
          <a:bodyPr/>
          <a:lstStyle/>
          <a:p>
            <a:r>
              <a:rPr lang="en-US" sz="2800" b="1" dirty="0" smtClean="0">
                <a:latin typeface="Calibri" pitchFamily="34" charset="0"/>
                <a:ea typeface="Calibri" pitchFamily="34" charset="0"/>
                <a:cs typeface="Calibri" pitchFamily="34" charset="0"/>
              </a:rPr>
              <a:t>Compare IRTC v General I/DD population in community—pre and post transition</a:t>
            </a:r>
          </a:p>
          <a:p>
            <a:pPr lvl="1">
              <a:buFont typeface="Wingdings" pitchFamily="2" charset="2"/>
              <a:buChar char="Ø"/>
            </a:pPr>
            <a:r>
              <a:rPr lang="en-US" sz="2600" b="1" dirty="0" smtClean="0">
                <a:latin typeface="Calibri" pitchFamily="34" charset="0"/>
                <a:ea typeface="Calibri" pitchFamily="34" charset="0"/>
                <a:cs typeface="Calibri" pitchFamily="34" charset="0"/>
              </a:rPr>
              <a:t>Average utilization</a:t>
            </a:r>
          </a:p>
          <a:p>
            <a:pPr lvl="1">
              <a:buFont typeface="Wingdings" pitchFamily="2" charset="2"/>
              <a:buChar char="Ø"/>
            </a:pPr>
            <a:r>
              <a:rPr lang="en-US" sz="2600" b="1" dirty="0" smtClean="0">
                <a:latin typeface="Calibri" pitchFamily="34" charset="0"/>
                <a:ea typeface="Calibri" pitchFamily="34" charset="0"/>
                <a:cs typeface="Calibri" pitchFamily="34" charset="0"/>
              </a:rPr>
              <a:t>Prevalence rates</a:t>
            </a:r>
          </a:p>
          <a:p>
            <a:endParaRPr lang="en-US" sz="1000" b="1" dirty="0" smtClean="0">
              <a:latin typeface="Calibri" pitchFamily="34" charset="0"/>
              <a:ea typeface="Calibri" pitchFamily="34" charset="0"/>
              <a:cs typeface="Calibri" pitchFamily="34" charset="0"/>
            </a:endParaRPr>
          </a:p>
          <a:p>
            <a:r>
              <a:rPr lang="en-US" sz="2800" b="1" dirty="0" smtClean="0">
                <a:latin typeface="Calibri" pitchFamily="34" charset="0"/>
                <a:ea typeface="Calibri" pitchFamily="34" charset="0"/>
                <a:cs typeface="Calibri" pitchFamily="34" charset="0"/>
              </a:rPr>
              <a:t>Compare prevalence rates by demographics </a:t>
            </a:r>
          </a:p>
          <a:p>
            <a:pPr lvl="1">
              <a:buFont typeface="Wingdings" pitchFamily="2" charset="2"/>
              <a:buChar char="Ø"/>
            </a:pPr>
            <a:r>
              <a:rPr lang="en-US" sz="2600" b="1" dirty="0" smtClean="0">
                <a:latin typeface="Calibri" pitchFamily="34" charset="0"/>
                <a:ea typeface="Calibri" pitchFamily="34" charset="0"/>
                <a:cs typeface="Calibri" pitchFamily="34" charset="0"/>
              </a:rPr>
              <a:t>Race/Ethnicity</a:t>
            </a:r>
          </a:p>
          <a:p>
            <a:pPr lvl="1">
              <a:buFont typeface="Wingdings" pitchFamily="2" charset="2"/>
              <a:buChar char="Ø"/>
            </a:pPr>
            <a:r>
              <a:rPr lang="en-US" sz="2600" b="1" dirty="0" smtClean="0">
                <a:latin typeface="Calibri" pitchFamily="34" charset="0"/>
                <a:ea typeface="Calibri" pitchFamily="34" charset="0"/>
                <a:cs typeface="Calibri" pitchFamily="34" charset="0"/>
              </a:rPr>
              <a:t>Gender</a:t>
            </a:r>
          </a:p>
          <a:p>
            <a:pPr lvl="1">
              <a:buFont typeface="Wingdings" pitchFamily="2" charset="2"/>
              <a:buChar char="Ø"/>
            </a:pPr>
            <a:r>
              <a:rPr lang="en-US" sz="2600" b="1" dirty="0" smtClean="0">
                <a:latin typeface="Calibri" pitchFamily="34" charset="0"/>
                <a:ea typeface="Calibri" pitchFamily="34" charset="0"/>
                <a:cs typeface="Calibri" pitchFamily="34" charset="0"/>
              </a:rPr>
              <a:t>Disability</a:t>
            </a:r>
          </a:p>
          <a:p>
            <a:pPr lvl="1">
              <a:buFont typeface="Wingdings" pitchFamily="2" charset="2"/>
              <a:buChar char="Ø"/>
            </a:pPr>
            <a:r>
              <a:rPr lang="en-US" sz="2600" b="1" dirty="0" smtClean="0">
                <a:latin typeface="Calibri" pitchFamily="34" charset="0"/>
                <a:ea typeface="Calibri" pitchFamily="34" charset="0"/>
                <a:cs typeface="Calibri" pitchFamily="34" charset="0"/>
              </a:rPr>
              <a:t>Residential Setting</a:t>
            </a:r>
          </a:p>
          <a:p>
            <a:pPr lvl="1">
              <a:buFont typeface="Wingdings" pitchFamily="2" charset="2"/>
              <a:buChar char="Ø"/>
            </a:pPr>
            <a:r>
              <a:rPr lang="en-US" sz="2600" b="1" dirty="0" smtClean="0">
                <a:latin typeface="Calibri" pitchFamily="34" charset="0"/>
                <a:ea typeface="Calibri" pitchFamily="34" charset="0"/>
                <a:cs typeface="Calibri" pitchFamily="34" charset="0"/>
              </a:rPr>
              <a:t>Age Groups</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4638"/>
            <a:ext cx="8229600" cy="754062"/>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Methods</a:t>
            </a:r>
            <a:endParaRPr lang="en-US" sz="2800" smtClean="0">
              <a:solidFill>
                <a:srgbClr val="800000"/>
              </a:solidFill>
              <a:latin typeface="Calibri" pitchFamily="34" charset="0"/>
              <a:ea typeface="Calibri" pitchFamily="34" charset="0"/>
              <a:cs typeface="Calibri" pitchFamily="34" charset="0"/>
            </a:endParaRPr>
          </a:p>
        </p:txBody>
      </p:sp>
      <p:sp>
        <p:nvSpPr>
          <p:cNvPr id="92163" name="Rectangle 3"/>
          <p:cNvSpPr>
            <a:spLocks noGrp="1" noChangeArrowheads="1"/>
          </p:cNvSpPr>
          <p:nvPr>
            <p:ph type="body" idx="1"/>
          </p:nvPr>
        </p:nvSpPr>
        <p:spPr>
          <a:xfrm>
            <a:off x="847725" y="1336675"/>
            <a:ext cx="7562850" cy="4789488"/>
          </a:xfrm>
        </p:spPr>
        <p:txBody>
          <a:bodyPr/>
          <a:lstStyle/>
          <a:p>
            <a:r>
              <a:rPr lang="en-US" sz="2800" b="1" smtClean="0">
                <a:latin typeface="Calibri" pitchFamily="34" charset="0"/>
                <a:ea typeface="Calibri" pitchFamily="34" charset="0"/>
                <a:cs typeface="Calibri" pitchFamily="34" charset="0"/>
              </a:rPr>
              <a:t>Anchor points for pre/post analysis:</a:t>
            </a:r>
          </a:p>
          <a:p>
            <a:endParaRPr lang="en-US" sz="1000" b="1" smtClean="0">
              <a:latin typeface="Calibri" pitchFamily="34" charset="0"/>
              <a:ea typeface="Calibri" pitchFamily="34" charset="0"/>
              <a:cs typeface="Calibri" pitchFamily="34" charset="0"/>
            </a:endParaRPr>
          </a:p>
          <a:p>
            <a:pPr lvl="1">
              <a:buFont typeface="Wingdings" pitchFamily="2" charset="2"/>
              <a:buChar char="Ø"/>
            </a:pPr>
            <a:r>
              <a:rPr lang="en-US" sz="2600" b="1" smtClean="0">
                <a:latin typeface="Calibri" pitchFamily="34" charset="0"/>
                <a:ea typeface="Calibri" pitchFamily="34" charset="0"/>
                <a:cs typeface="Calibri" pitchFamily="34" charset="0"/>
              </a:rPr>
              <a:t>Transition date for IRTC group</a:t>
            </a:r>
          </a:p>
          <a:p>
            <a:pPr lvl="1">
              <a:buFont typeface="Wingdings" pitchFamily="2" charset="2"/>
              <a:buChar char="Ø"/>
            </a:pPr>
            <a:r>
              <a:rPr lang="en-US" sz="2600" b="1" smtClean="0">
                <a:latin typeface="Calibri" pitchFamily="34" charset="0"/>
                <a:ea typeface="Calibri" pitchFamily="34" charset="0"/>
                <a:cs typeface="Calibri" pitchFamily="34" charset="0"/>
              </a:rPr>
              <a:t>July 1, 2011 for Comparison group</a:t>
            </a:r>
          </a:p>
          <a:p>
            <a:pPr lvl="1">
              <a:buFont typeface="Wingdings" pitchFamily="2" charset="2"/>
              <a:buChar char="Ø"/>
            </a:pPr>
            <a:endParaRPr lang="en-US" b="1" smtClean="0">
              <a:latin typeface="Calibri" pitchFamily="34" charset="0"/>
              <a:ea typeface="Calibri" pitchFamily="34" charset="0"/>
              <a:cs typeface="Calibri" pitchFamily="34" charset="0"/>
            </a:endParaRPr>
          </a:p>
          <a:p>
            <a:r>
              <a:rPr lang="en-US" sz="2800" b="1" smtClean="0">
                <a:latin typeface="Calibri" pitchFamily="34" charset="0"/>
                <a:ea typeface="Calibri" pitchFamily="34" charset="0"/>
                <a:cs typeface="Calibri" pitchFamily="34" charset="0"/>
              </a:rPr>
              <a:t>95% Confidence Levels, +/- 5% used to determine statistical significance</a:t>
            </a:r>
          </a:p>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74638"/>
            <a:ext cx="8229600" cy="754062"/>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Data</a:t>
            </a:r>
            <a:endParaRPr lang="en-US" sz="2800" smtClean="0">
              <a:solidFill>
                <a:srgbClr val="800000"/>
              </a:solidFill>
              <a:latin typeface="Calibri" pitchFamily="34" charset="0"/>
              <a:ea typeface="Calibri" pitchFamily="34" charset="0"/>
              <a:cs typeface="Calibri" pitchFamily="34" charset="0"/>
            </a:endParaRPr>
          </a:p>
        </p:txBody>
      </p:sp>
      <p:sp>
        <p:nvSpPr>
          <p:cNvPr id="93187" name="Rectangle 3"/>
          <p:cNvSpPr>
            <a:spLocks noGrp="1" noChangeArrowheads="1"/>
          </p:cNvSpPr>
          <p:nvPr>
            <p:ph type="body" idx="1"/>
          </p:nvPr>
        </p:nvSpPr>
        <p:spPr>
          <a:xfrm>
            <a:off x="781050" y="1247775"/>
            <a:ext cx="7439025" cy="4878388"/>
          </a:xfrm>
        </p:spPr>
        <p:txBody>
          <a:bodyPr/>
          <a:lstStyle/>
          <a:p>
            <a:r>
              <a:rPr lang="en-US" sz="2800" b="1" smtClean="0">
                <a:latin typeface="Calibri" pitchFamily="34" charset="0"/>
                <a:ea typeface="Calibri" pitchFamily="34" charset="0"/>
                <a:cs typeface="Calibri" pitchFamily="34" charset="0"/>
              </a:rPr>
              <a:t>Adults with I/DD receiving HCBS services who:</a:t>
            </a:r>
          </a:p>
          <a:p>
            <a:endParaRPr lang="en-US" sz="1000" b="1" smtClean="0">
              <a:latin typeface="Calibri" pitchFamily="34" charset="0"/>
              <a:ea typeface="Calibri" pitchFamily="34" charset="0"/>
              <a:cs typeface="Calibri" pitchFamily="34" charset="0"/>
            </a:endParaRPr>
          </a:p>
          <a:p>
            <a:pPr lvl="1">
              <a:buFont typeface="Wingdings" pitchFamily="2" charset="2"/>
              <a:buChar char="Ø"/>
            </a:pPr>
            <a:r>
              <a:rPr lang="en-US" sz="2600" b="1" smtClean="0">
                <a:latin typeface="Calibri" pitchFamily="34" charset="0"/>
                <a:ea typeface="Calibri" pitchFamily="34" charset="0"/>
                <a:cs typeface="Calibri" pitchFamily="34" charset="0"/>
              </a:rPr>
              <a:t>transitioned to the community between July 2010 and June 2012 (N=325) (</a:t>
            </a:r>
            <a:r>
              <a:rPr lang="en-US" sz="2600" b="1" smtClean="0">
                <a:solidFill>
                  <a:srgbClr val="C00000"/>
                </a:solidFill>
                <a:latin typeface="Calibri" pitchFamily="34" charset="0"/>
                <a:ea typeface="Calibri" pitchFamily="34" charset="0"/>
                <a:cs typeface="Calibri" pitchFamily="34" charset="0"/>
              </a:rPr>
              <a:t>IRCT</a:t>
            </a:r>
            <a:r>
              <a:rPr lang="en-US" sz="2600" b="1" smtClean="0">
                <a:latin typeface="Calibri" pitchFamily="34" charset="0"/>
                <a:ea typeface="Calibri" pitchFamily="34" charset="0"/>
                <a:cs typeface="Calibri" pitchFamily="34" charset="0"/>
              </a:rPr>
              <a:t>)</a:t>
            </a:r>
          </a:p>
          <a:p>
            <a:pPr lvl="1">
              <a:buFont typeface="Wingdings" pitchFamily="2" charset="2"/>
              <a:buChar char="Ø"/>
            </a:pPr>
            <a:endParaRPr lang="en-US" sz="2600" b="1" smtClean="0">
              <a:latin typeface="Calibri" pitchFamily="34" charset="0"/>
              <a:ea typeface="Calibri" pitchFamily="34" charset="0"/>
              <a:cs typeface="Calibri" pitchFamily="34" charset="0"/>
            </a:endParaRPr>
          </a:p>
          <a:p>
            <a:pPr lvl="1">
              <a:buFont typeface="Wingdings" pitchFamily="2" charset="2"/>
              <a:buChar char="Ø"/>
            </a:pPr>
            <a:r>
              <a:rPr lang="en-US" sz="2600" b="1" smtClean="0">
                <a:latin typeface="Calibri" pitchFamily="34" charset="0"/>
                <a:ea typeface="Calibri" pitchFamily="34" charset="0"/>
                <a:cs typeface="Calibri" pitchFamily="34" charset="0"/>
              </a:rPr>
              <a:t>lived continuously in the community between January 2010 and December 2012 (N=12,722) (</a:t>
            </a:r>
            <a:r>
              <a:rPr lang="en-US" sz="2600" b="1" smtClean="0">
                <a:solidFill>
                  <a:srgbClr val="C00000"/>
                </a:solidFill>
                <a:latin typeface="Calibri" pitchFamily="34" charset="0"/>
                <a:ea typeface="Calibri" pitchFamily="34" charset="0"/>
                <a:cs typeface="Calibri" pitchFamily="34" charset="0"/>
              </a:rPr>
              <a:t>Comparison</a:t>
            </a:r>
            <a:r>
              <a:rPr lang="en-US" sz="2600" b="1" smtClean="0">
                <a:latin typeface="Calibri" pitchFamily="34" charset="0"/>
                <a:ea typeface="Calibri" pitchFamily="34" charset="0"/>
                <a:cs typeface="Calibri" pitchFamily="34" charset="0"/>
              </a:rPr>
              <a:t>)</a:t>
            </a:r>
          </a:p>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274638"/>
            <a:ext cx="8229600" cy="754062"/>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Data</a:t>
            </a:r>
            <a:endParaRPr lang="en-US" sz="2800" smtClean="0">
              <a:solidFill>
                <a:srgbClr val="800000"/>
              </a:solidFill>
              <a:latin typeface="Calibri" pitchFamily="34" charset="0"/>
              <a:ea typeface="Calibri" pitchFamily="34" charset="0"/>
              <a:cs typeface="Calibri" pitchFamily="34" charset="0"/>
            </a:endParaRPr>
          </a:p>
        </p:txBody>
      </p:sp>
      <p:sp>
        <p:nvSpPr>
          <p:cNvPr id="94211" name="Rectangle 3"/>
          <p:cNvSpPr>
            <a:spLocks noGrp="1" noChangeArrowheads="1"/>
          </p:cNvSpPr>
          <p:nvPr>
            <p:ph type="body" idx="1"/>
          </p:nvPr>
        </p:nvSpPr>
        <p:spPr>
          <a:xfrm>
            <a:off x="781050" y="1490663"/>
            <a:ext cx="7439025" cy="4635500"/>
          </a:xfrm>
        </p:spPr>
        <p:txBody>
          <a:bodyPr/>
          <a:lstStyle/>
          <a:p>
            <a:r>
              <a:rPr lang="en-US" sz="2800" b="1" smtClean="0">
                <a:latin typeface="Calibri" pitchFamily="34" charset="0"/>
                <a:ea typeface="Calibri" pitchFamily="34" charset="0"/>
                <a:cs typeface="Calibri" pitchFamily="34" charset="0"/>
              </a:rPr>
              <a:t>Prescription information taken from the Health Risk Screening Tool (HRST), administered at least annually</a:t>
            </a:r>
          </a:p>
          <a:p>
            <a:endParaRPr lang="en-US" sz="900" smtClean="0">
              <a:latin typeface="Calibri" pitchFamily="34" charset="0"/>
              <a:ea typeface="Calibri" pitchFamily="34" charset="0"/>
              <a:cs typeface="Calibri" pitchFamily="34" charset="0"/>
            </a:endParaRPr>
          </a:p>
          <a:p>
            <a:r>
              <a:rPr lang="en-US" sz="2800" b="1" smtClean="0">
                <a:latin typeface="Calibri" pitchFamily="34" charset="0"/>
                <a:ea typeface="Calibri" pitchFamily="34" charset="0"/>
                <a:cs typeface="Calibri" pitchFamily="34" charset="0"/>
              </a:rPr>
              <a:t>Psychotropic and Anticonvulsant medications</a:t>
            </a:r>
          </a:p>
          <a:p>
            <a:endParaRPr lang="en-US" sz="900" smtClean="0">
              <a:latin typeface="Calibri" pitchFamily="34" charset="0"/>
              <a:ea typeface="Calibri" pitchFamily="34" charset="0"/>
              <a:cs typeface="Calibri" pitchFamily="34" charset="0"/>
            </a:endParaRPr>
          </a:p>
          <a:p>
            <a:r>
              <a:rPr lang="en-US" sz="2800" b="1" smtClean="0">
                <a:latin typeface="Calibri" pitchFamily="34" charset="0"/>
                <a:ea typeface="Calibri" pitchFamily="34" charset="0"/>
                <a:cs typeface="Calibri" pitchFamily="34" charset="0"/>
              </a:rPr>
              <a:t>Demographic data taken from DBHDD Client Information System (CIS)</a:t>
            </a:r>
          </a:p>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14338" y="514350"/>
            <a:ext cx="8229600" cy="754063"/>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Results</a:t>
            </a:r>
            <a:br>
              <a:rPr lang="en-US" sz="2800" b="1" smtClean="0">
                <a:solidFill>
                  <a:srgbClr val="800000"/>
                </a:solidFill>
                <a:latin typeface="Calibri" pitchFamily="34" charset="0"/>
                <a:ea typeface="Calibri" pitchFamily="34" charset="0"/>
                <a:cs typeface="Calibri" pitchFamily="34" charset="0"/>
              </a:rPr>
            </a:br>
            <a:r>
              <a:rPr lang="en-US" sz="2800" b="1" smtClean="0">
                <a:solidFill>
                  <a:srgbClr val="800000"/>
                </a:solidFill>
                <a:latin typeface="Calibri" pitchFamily="34" charset="0"/>
                <a:ea typeface="Calibri" pitchFamily="34" charset="0"/>
                <a:cs typeface="Calibri" pitchFamily="34" charset="0"/>
              </a:rPr>
              <a:t>Demographic Distribution</a:t>
            </a:r>
            <a:endParaRPr lang="en-US" sz="2800" smtClean="0">
              <a:solidFill>
                <a:srgbClr val="800000"/>
              </a:solidFill>
              <a:latin typeface="Calibri" pitchFamily="34" charset="0"/>
              <a:ea typeface="Calibri" pitchFamily="34" charset="0"/>
              <a:cs typeface="Calibri" pitchFamily="34" charset="0"/>
            </a:endParaRPr>
          </a:p>
        </p:txBody>
      </p:sp>
      <p:sp>
        <p:nvSpPr>
          <p:cNvPr id="95235" name="Rectangle 3"/>
          <p:cNvSpPr>
            <a:spLocks noGrp="1" noChangeArrowheads="1"/>
          </p:cNvSpPr>
          <p:nvPr>
            <p:ph type="body" idx="1"/>
          </p:nvPr>
        </p:nvSpPr>
        <p:spPr>
          <a:xfrm>
            <a:off x="781050" y="1490663"/>
            <a:ext cx="7439025" cy="46355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pic>
        <p:nvPicPr>
          <p:cNvPr id="95236" name="Picture 5"/>
          <p:cNvPicPr>
            <a:picLocks noChangeAspect="1" noChangeArrowheads="1"/>
          </p:cNvPicPr>
          <p:nvPr/>
        </p:nvPicPr>
        <p:blipFill>
          <a:blip r:embed="rId2" cstate="print"/>
          <a:srcRect/>
          <a:stretch>
            <a:fillRect/>
          </a:stretch>
        </p:blipFill>
        <p:spPr bwMode="auto">
          <a:xfrm>
            <a:off x="1419225" y="1778000"/>
            <a:ext cx="61722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95400" y="358975"/>
            <a:ext cx="6115050" cy="742950"/>
          </a:xfrm>
        </p:spPr>
        <p:txBody>
          <a:bodyPr/>
          <a:lstStyle/>
          <a:p>
            <a:pPr eaLnBrk="1" hangingPunct="1">
              <a:defRPr/>
            </a:pPr>
            <a:r>
              <a:rPr lang="en-US" sz="3600" b="1" dirty="0">
                <a:solidFill>
                  <a:schemeClr val="tx2">
                    <a:lumMod val="50000"/>
                  </a:schemeClr>
                </a:solidFill>
                <a:latin typeface="Calibri" pitchFamily="34" charset="0"/>
              </a:rPr>
              <a:t>NCI Goals</a:t>
            </a:r>
          </a:p>
        </p:txBody>
      </p:sp>
      <p:sp>
        <p:nvSpPr>
          <p:cNvPr id="51203" name="Rectangle 3"/>
          <p:cNvSpPr>
            <a:spLocks noGrp="1" noChangeArrowheads="1"/>
          </p:cNvSpPr>
          <p:nvPr>
            <p:ph sz="quarter" idx="1"/>
          </p:nvPr>
        </p:nvSpPr>
        <p:spPr>
          <a:xfrm>
            <a:off x="923925" y="1905000"/>
            <a:ext cx="6858000" cy="3371850"/>
          </a:xfrm>
        </p:spPr>
        <p:txBody>
          <a:bodyPr/>
          <a:lstStyle/>
          <a:p>
            <a:pPr eaLnBrk="1" hangingPunct="1">
              <a:spcBef>
                <a:spcPts val="1350"/>
              </a:spcBef>
              <a:buClr>
                <a:schemeClr val="tx2">
                  <a:lumMod val="50000"/>
                </a:schemeClr>
              </a:buClr>
              <a:buSzPct val="100000"/>
              <a:buFont typeface="Wingdings" pitchFamily="2" charset="2"/>
              <a:buChar char="§"/>
              <a:defRPr/>
            </a:pPr>
            <a:r>
              <a:rPr lang="en-US" sz="2400" dirty="0">
                <a:latin typeface="Calibri" pitchFamily="34" charset="0"/>
              </a:rPr>
              <a:t>Established a </a:t>
            </a:r>
            <a:r>
              <a:rPr lang="en-US" sz="2400" b="1" dirty="0">
                <a:solidFill>
                  <a:schemeClr val="tx2"/>
                </a:solidFill>
                <a:latin typeface="Calibri" pitchFamily="34" charset="0"/>
              </a:rPr>
              <a:t>nationally recognized set of performance and outcome indicators </a:t>
            </a:r>
            <a:r>
              <a:rPr lang="en-US" sz="2400" dirty="0">
                <a:latin typeface="Calibri" pitchFamily="34" charset="0"/>
              </a:rPr>
              <a:t>for DD service systems</a:t>
            </a:r>
          </a:p>
          <a:p>
            <a:pPr eaLnBrk="1" hangingPunct="1">
              <a:spcBef>
                <a:spcPts val="1800"/>
              </a:spcBef>
              <a:buClr>
                <a:schemeClr val="tx2">
                  <a:lumMod val="50000"/>
                </a:schemeClr>
              </a:buClr>
              <a:buSzPct val="100000"/>
              <a:buFont typeface="Wingdings" pitchFamily="2" charset="2"/>
              <a:buChar char="§"/>
              <a:defRPr/>
            </a:pPr>
            <a:r>
              <a:rPr lang="en-US" sz="2400" dirty="0">
                <a:latin typeface="Calibri" pitchFamily="34" charset="0"/>
              </a:rPr>
              <a:t>Develop and maintain reliable data collection methods and tools that give voice to those receiving services and families and guardians</a:t>
            </a:r>
          </a:p>
          <a:p>
            <a:pPr eaLnBrk="1" hangingPunct="1">
              <a:spcBef>
                <a:spcPts val="1800"/>
              </a:spcBef>
              <a:buClr>
                <a:schemeClr val="tx2">
                  <a:lumMod val="50000"/>
                </a:schemeClr>
              </a:buClr>
              <a:buSzPct val="100000"/>
              <a:buFont typeface="Wingdings" pitchFamily="2" charset="2"/>
              <a:buChar char="§"/>
              <a:defRPr/>
            </a:pPr>
            <a:r>
              <a:rPr lang="en-US" sz="2400" dirty="0">
                <a:latin typeface="Calibri" pitchFamily="34" charset="0"/>
              </a:rPr>
              <a:t>Report state comparisons and national benchmarks of </a:t>
            </a:r>
            <a:r>
              <a:rPr lang="en-US" sz="2400" b="1" dirty="0">
                <a:solidFill>
                  <a:schemeClr val="tx2"/>
                </a:solidFill>
                <a:latin typeface="Calibri" pitchFamily="34" charset="0"/>
              </a:rPr>
              <a:t>system-level</a:t>
            </a:r>
            <a:r>
              <a:rPr lang="en-US" sz="2400" dirty="0">
                <a:solidFill>
                  <a:schemeClr val="tx2"/>
                </a:solidFill>
                <a:latin typeface="Calibri" pitchFamily="34" charset="0"/>
              </a:rPr>
              <a:t> </a:t>
            </a:r>
            <a:r>
              <a:rPr lang="en-US" sz="2400" dirty="0">
                <a:latin typeface="Calibri" pitchFamily="34" charset="0"/>
              </a:rPr>
              <a:t>performance</a:t>
            </a:r>
          </a:p>
          <a:p>
            <a:pPr marL="239316" lvl="1" indent="-239316" eaLnBrk="1" hangingPunct="1">
              <a:spcBef>
                <a:spcPts val="1800"/>
              </a:spcBef>
              <a:buClr>
                <a:schemeClr val="tx2">
                  <a:lumMod val="50000"/>
                </a:schemeClr>
              </a:buClr>
              <a:buSzPct val="100000"/>
              <a:buFont typeface="Wingdings" pitchFamily="2" charset="2"/>
              <a:buChar char="§"/>
              <a:defRPr/>
            </a:pPr>
            <a:r>
              <a:rPr lang="en-US" sz="2400" dirty="0">
                <a:latin typeface="Calibri" pitchFamily="34" charset="0"/>
              </a:rPr>
              <a:t>Influence national and state policy</a:t>
            </a:r>
          </a:p>
          <a:p>
            <a:pPr eaLnBrk="1" hangingPunct="1">
              <a:spcBef>
                <a:spcPts val="1800"/>
              </a:spcBef>
              <a:buClr>
                <a:schemeClr val="tx2">
                  <a:lumMod val="50000"/>
                </a:schemeClr>
              </a:buClr>
              <a:buSzPct val="100000"/>
              <a:buNone/>
              <a:defRPr/>
            </a:pPr>
            <a:endParaRPr lang="en-US" sz="1800" dirty="0">
              <a:latin typeface="Calibri" pitchFamily="34" charset="0"/>
            </a:endParaRPr>
          </a:p>
        </p:txBody>
      </p:sp>
      <p:pic>
        <p:nvPicPr>
          <p:cNvPr id="49156" name="Picture 3" descr="nci-logo-v3"/>
          <p:cNvPicPr>
            <a:picLocks noChangeAspect="1" noChangeArrowheads="1"/>
          </p:cNvPicPr>
          <p:nvPr/>
        </p:nvPicPr>
        <p:blipFill>
          <a:blip r:embed="rId2" cstate="print"/>
          <a:srcRect/>
          <a:stretch>
            <a:fillRect/>
          </a:stretch>
        </p:blipFill>
        <p:spPr bwMode="auto">
          <a:xfrm>
            <a:off x="7010400" y="163285"/>
            <a:ext cx="1556249" cy="873325"/>
          </a:xfrm>
          <a:prstGeom prst="rect">
            <a:avLst/>
          </a:prstGeom>
          <a:noFill/>
          <a:ln w="9525">
            <a:noFill/>
            <a:miter lim="800000"/>
            <a:headEnd/>
            <a:tailEnd/>
          </a:ln>
        </p:spPr>
      </p:pic>
    </p:spTree>
    <p:extLst>
      <p:ext uri="{BB962C8B-B14F-4D97-AF65-F5344CB8AC3E}">
        <p14:creationId xmlns:p14="http://schemas.microsoft.com/office/powerpoint/2010/main" val="37481039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14338" y="514350"/>
            <a:ext cx="8229600" cy="754063"/>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Results</a:t>
            </a:r>
            <a:br>
              <a:rPr lang="en-US" sz="2800" b="1" smtClean="0">
                <a:solidFill>
                  <a:srgbClr val="800000"/>
                </a:solidFill>
                <a:latin typeface="Calibri" pitchFamily="34" charset="0"/>
                <a:ea typeface="Calibri" pitchFamily="34" charset="0"/>
                <a:cs typeface="Calibri" pitchFamily="34" charset="0"/>
              </a:rPr>
            </a:br>
            <a:r>
              <a:rPr lang="en-US" sz="2800" b="1" smtClean="0">
                <a:solidFill>
                  <a:srgbClr val="800000"/>
                </a:solidFill>
                <a:latin typeface="Calibri" pitchFamily="34" charset="0"/>
                <a:ea typeface="Calibri" pitchFamily="34" charset="0"/>
                <a:cs typeface="Calibri" pitchFamily="34" charset="0"/>
              </a:rPr>
              <a:t>Demographic Distribution</a:t>
            </a:r>
            <a:endParaRPr lang="en-US" sz="2800" smtClean="0">
              <a:solidFill>
                <a:srgbClr val="800000"/>
              </a:solidFill>
              <a:latin typeface="Calibri" pitchFamily="34" charset="0"/>
              <a:ea typeface="Calibri" pitchFamily="34" charset="0"/>
              <a:cs typeface="Calibri" pitchFamily="34" charset="0"/>
            </a:endParaRPr>
          </a:p>
        </p:txBody>
      </p:sp>
      <p:sp>
        <p:nvSpPr>
          <p:cNvPr id="3076" name="Rectangle 3"/>
          <p:cNvSpPr>
            <a:spLocks noGrp="1" noChangeArrowheads="1"/>
          </p:cNvSpPr>
          <p:nvPr>
            <p:ph type="body" idx="1"/>
          </p:nvPr>
        </p:nvSpPr>
        <p:spPr>
          <a:xfrm>
            <a:off x="781050" y="1490663"/>
            <a:ext cx="7439025" cy="46355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graphicFrame>
        <p:nvGraphicFramePr>
          <p:cNvPr id="3074" name="Object 5"/>
          <p:cNvGraphicFramePr>
            <a:graphicFrameLocks noChangeAspect="1"/>
          </p:cNvGraphicFramePr>
          <p:nvPr/>
        </p:nvGraphicFramePr>
        <p:xfrm>
          <a:off x="1325563" y="1838325"/>
          <a:ext cx="6254750" cy="3821113"/>
        </p:xfrm>
        <a:graphic>
          <a:graphicData uri="http://schemas.openxmlformats.org/presentationml/2006/ole">
            <mc:AlternateContent xmlns:mc="http://schemas.openxmlformats.org/markup-compatibility/2006">
              <mc:Choice xmlns:v="urn:schemas-microsoft-com:vml" Requires="v">
                <p:oleObj spid="_x0000_s3092" name="Worksheet" r:id="rId4" imgW="4200632" imgH="2228878" progId="Excel.Sheet.12">
                  <p:embed/>
                </p:oleObj>
              </mc:Choice>
              <mc:Fallback>
                <p:oleObj name="Worksheet" r:id="rId4" imgW="4200632" imgH="2228878" progId="Excel.Sheet.1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5563" y="1838325"/>
                        <a:ext cx="6254750" cy="382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414338" y="514350"/>
            <a:ext cx="8229600" cy="754063"/>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Results</a:t>
            </a:r>
            <a:br>
              <a:rPr lang="en-US" sz="2800" b="1" smtClean="0">
                <a:solidFill>
                  <a:srgbClr val="800000"/>
                </a:solidFill>
                <a:latin typeface="Calibri" pitchFamily="34" charset="0"/>
                <a:ea typeface="Calibri" pitchFamily="34" charset="0"/>
                <a:cs typeface="Calibri" pitchFamily="34" charset="0"/>
              </a:rPr>
            </a:br>
            <a:r>
              <a:rPr lang="en-US" sz="2800" b="1" smtClean="0">
                <a:solidFill>
                  <a:srgbClr val="800000"/>
                </a:solidFill>
                <a:latin typeface="Calibri" pitchFamily="34" charset="0"/>
                <a:ea typeface="Calibri" pitchFamily="34" charset="0"/>
                <a:cs typeface="Calibri" pitchFamily="34" charset="0"/>
              </a:rPr>
              <a:t>Demographic Distribution</a:t>
            </a:r>
            <a:endParaRPr lang="en-US" sz="2800" smtClean="0">
              <a:solidFill>
                <a:srgbClr val="800000"/>
              </a:solidFill>
              <a:latin typeface="Calibri" pitchFamily="34" charset="0"/>
              <a:ea typeface="Calibri" pitchFamily="34" charset="0"/>
              <a:cs typeface="Calibri" pitchFamily="34" charset="0"/>
            </a:endParaRPr>
          </a:p>
        </p:txBody>
      </p:sp>
      <p:sp>
        <p:nvSpPr>
          <p:cNvPr id="3076" name="Rectangle 3"/>
          <p:cNvSpPr>
            <a:spLocks noGrp="1" noChangeArrowheads="1"/>
          </p:cNvSpPr>
          <p:nvPr>
            <p:ph type="body" idx="1"/>
          </p:nvPr>
        </p:nvSpPr>
        <p:spPr>
          <a:xfrm>
            <a:off x="781050" y="1490663"/>
            <a:ext cx="7439025" cy="46355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209800"/>
            <a:ext cx="4800600" cy="266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0314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14338" y="514350"/>
            <a:ext cx="8229600" cy="754063"/>
          </a:xfrm>
        </p:spPr>
        <p:txBody>
          <a:bodyPr/>
          <a:lstStyle/>
          <a:p>
            <a:pPr eaLnBrk="1" hangingPunct="1">
              <a:defRPr/>
            </a:pPr>
            <a:r>
              <a:rPr lang="en-US" sz="2800" b="1" dirty="0" smtClean="0">
                <a:solidFill>
                  <a:srgbClr val="800000"/>
                </a:solidFill>
                <a:latin typeface="Calibri" pitchFamily="34" charset="0"/>
                <a:cs typeface="Calibri" pitchFamily="34" charset="0"/>
              </a:rPr>
              <a:t>Average Number of Medications</a:t>
            </a:r>
            <a:r>
              <a:rPr lang="en-US" sz="2800" b="1" dirty="0" smtClean="0">
                <a:solidFill>
                  <a:schemeClr val="accent6">
                    <a:lumMod val="50000"/>
                  </a:schemeClr>
                </a:solidFill>
                <a:latin typeface="Calibri" pitchFamily="34" charset="0"/>
                <a:cs typeface="Calibri" pitchFamily="34" charset="0"/>
              </a:rPr>
              <a:t/>
            </a:r>
            <a:br>
              <a:rPr lang="en-US" sz="2800" b="1" dirty="0" smtClean="0">
                <a:solidFill>
                  <a:schemeClr val="accent6">
                    <a:lumMod val="50000"/>
                  </a:schemeClr>
                </a:solidFill>
                <a:latin typeface="Calibri" pitchFamily="34" charset="0"/>
                <a:cs typeface="Calibri" pitchFamily="34" charset="0"/>
              </a:rPr>
            </a:br>
            <a:r>
              <a:rPr lang="en-US" sz="2400" b="1" dirty="0" smtClean="0">
                <a:solidFill>
                  <a:schemeClr val="accent5">
                    <a:lumMod val="25000"/>
                  </a:schemeClr>
                </a:solidFill>
                <a:latin typeface="Calibri" pitchFamily="34" charset="0"/>
                <a:cs typeface="Calibri" pitchFamily="34" charset="0"/>
              </a:rPr>
              <a:t>Both groups show statistically significant increase</a:t>
            </a:r>
            <a:endParaRPr lang="en-US" sz="2400" dirty="0" smtClean="0">
              <a:solidFill>
                <a:schemeClr val="accent5">
                  <a:lumMod val="25000"/>
                </a:schemeClr>
              </a:solidFill>
              <a:latin typeface="Calibri" pitchFamily="34" charset="0"/>
              <a:cs typeface="Calibri" pitchFamily="34" charset="0"/>
            </a:endParaRPr>
          </a:p>
        </p:txBody>
      </p:sp>
      <p:sp>
        <p:nvSpPr>
          <p:cNvPr id="96259" name="Rectangle 3"/>
          <p:cNvSpPr>
            <a:spLocks noGrp="1" noChangeArrowheads="1"/>
          </p:cNvSpPr>
          <p:nvPr>
            <p:ph type="body" idx="1"/>
          </p:nvPr>
        </p:nvSpPr>
        <p:spPr>
          <a:xfrm>
            <a:off x="781050" y="1490663"/>
            <a:ext cx="7439025" cy="46355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graphicFrame>
        <p:nvGraphicFramePr>
          <p:cNvPr id="6" name="Content Placeholder 3"/>
          <p:cNvGraphicFramePr>
            <a:graphicFrameLocks/>
          </p:cNvGraphicFramePr>
          <p:nvPr/>
        </p:nvGraphicFramePr>
        <p:xfrm>
          <a:off x="555673" y="1519311"/>
          <a:ext cx="8229600" cy="42973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01638" y="528638"/>
            <a:ext cx="8229600" cy="1074737"/>
          </a:xfrm>
        </p:spPr>
        <p:txBody>
          <a:bodyPr/>
          <a:lstStyle/>
          <a:p>
            <a:pPr eaLnBrk="1" hangingPunct="1">
              <a:defRPr/>
            </a:pPr>
            <a:r>
              <a:rPr lang="en-US" sz="2800" b="1" dirty="0" smtClean="0">
                <a:solidFill>
                  <a:srgbClr val="800000"/>
                </a:solidFill>
                <a:latin typeface="Calibri" pitchFamily="34" charset="0"/>
                <a:cs typeface="Calibri" pitchFamily="34" charset="0"/>
              </a:rPr>
              <a:t>Medication Use Prevalence Rates (Taking &gt;=1)</a:t>
            </a:r>
            <a:r>
              <a:rPr lang="en-US" sz="2800" b="1" dirty="0" smtClean="0">
                <a:solidFill>
                  <a:schemeClr val="accent6">
                    <a:lumMod val="50000"/>
                  </a:schemeClr>
                </a:solidFill>
              </a:rPr>
              <a:t/>
            </a:r>
            <a:br>
              <a:rPr lang="en-US" sz="2800" b="1" dirty="0" smtClean="0">
                <a:solidFill>
                  <a:schemeClr val="accent6">
                    <a:lumMod val="50000"/>
                  </a:schemeClr>
                </a:solidFill>
              </a:rPr>
            </a:br>
            <a:r>
              <a:rPr lang="en-US" sz="2800" b="1" dirty="0" smtClean="0">
                <a:solidFill>
                  <a:schemeClr val="accent5">
                    <a:lumMod val="50000"/>
                  </a:schemeClr>
                </a:solidFill>
              </a:rPr>
              <a:t> </a:t>
            </a:r>
            <a:r>
              <a:rPr lang="en-US" sz="2400" b="1" dirty="0" smtClean="0">
                <a:solidFill>
                  <a:schemeClr val="accent5">
                    <a:lumMod val="25000"/>
                  </a:schemeClr>
                </a:solidFill>
                <a:latin typeface="Calibri" pitchFamily="34" charset="0"/>
                <a:cs typeface="Calibri" pitchFamily="34" charset="0"/>
              </a:rPr>
              <a:t>Both groups show statistically significant increase</a:t>
            </a:r>
            <a:endParaRPr lang="en-US" sz="2400" dirty="0" smtClean="0">
              <a:solidFill>
                <a:schemeClr val="accent5">
                  <a:lumMod val="25000"/>
                </a:schemeClr>
              </a:solidFill>
              <a:latin typeface="Calibri" pitchFamily="34" charset="0"/>
              <a:cs typeface="Calibri" pitchFamily="34" charset="0"/>
            </a:endParaRPr>
          </a:p>
        </p:txBody>
      </p:sp>
      <p:sp>
        <p:nvSpPr>
          <p:cNvPr id="97283" name="Rectangle 3"/>
          <p:cNvSpPr>
            <a:spLocks noGrp="1" noChangeArrowheads="1"/>
          </p:cNvSpPr>
          <p:nvPr>
            <p:ph type="body" idx="1"/>
          </p:nvPr>
        </p:nvSpPr>
        <p:spPr>
          <a:xfrm>
            <a:off x="781050" y="1490663"/>
            <a:ext cx="7439025" cy="46355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graphicFrame>
        <p:nvGraphicFramePr>
          <p:cNvPr id="5" name="Content Placeholder 5"/>
          <p:cNvGraphicFramePr>
            <a:graphicFrameLocks/>
          </p:cNvGraphicFramePr>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01638" y="365125"/>
            <a:ext cx="8229600" cy="661988"/>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Results by Demographic Categories</a:t>
            </a:r>
            <a:endParaRPr lang="en-US" sz="2400" smtClean="0">
              <a:solidFill>
                <a:srgbClr val="800000"/>
              </a:solidFill>
              <a:latin typeface="Calibri" pitchFamily="34" charset="0"/>
              <a:ea typeface="Calibri" pitchFamily="34" charset="0"/>
              <a:cs typeface="Calibri" pitchFamily="34" charset="0"/>
            </a:endParaRPr>
          </a:p>
        </p:txBody>
      </p:sp>
      <p:sp>
        <p:nvSpPr>
          <p:cNvPr id="98307" name="Rectangle 3"/>
          <p:cNvSpPr>
            <a:spLocks noGrp="1" noChangeArrowheads="1"/>
          </p:cNvSpPr>
          <p:nvPr>
            <p:ph type="body" idx="1"/>
          </p:nvPr>
        </p:nvSpPr>
        <p:spPr>
          <a:xfrm>
            <a:off x="781050" y="1490663"/>
            <a:ext cx="7439025" cy="46355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
        <p:nvSpPr>
          <p:cNvPr id="6" name="Content Placeholder 2"/>
          <p:cNvSpPr txBox="1">
            <a:spLocks/>
          </p:cNvSpPr>
          <p:nvPr/>
        </p:nvSpPr>
        <p:spPr bwMode="auto">
          <a:xfrm>
            <a:off x="457200" y="1096963"/>
            <a:ext cx="8229600" cy="5135562"/>
          </a:xfrm>
          <a:prstGeom prst="rect">
            <a:avLst/>
          </a:prstGeom>
          <a:noFill/>
          <a:ln w="9525">
            <a:noFill/>
            <a:miter lim="800000"/>
            <a:headEnd/>
            <a:tailEnd/>
          </a:ln>
        </p:spPr>
        <p:txBody>
          <a:bodyPr>
            <a:normAutofit fontScale="70000" lnSpcReduction="20000"/>
          </a:bodyPr>
          <a:lstStyle/>
          <a:p>
            <a:pPr marL="342900" indent="-342900" eaLnBrk="0" hangingPunct="0">
              <a:spcBef>
                <a:spcPct val="20000"/>
              </a:spcBef>
              <a:buClr>
                <a:srgbClr val="800000"/>
              </a:buClr>
              <a:buFont typeface="Wingdings" pitchFamily="2" charset="2"/>
              <a:buNone/>
              <a:defRPr/>
            </a:pPr>
            <a:r>
              <a:rPr lang="en-US" sz="4000" b="1" kern="0" dirty="0">
                <a:solidFill>
                  <a:srgbClr val="000000"/>
                </a:solidFill>
                <a:latin typeface="Calibri" pitchFamily="34" charset="0"/>
                <a:cs typeface="Calibri" pitchFamily="34" charset="0"/>
              </a:rPr>
              <a:t>African American (AA) v White (W)</a:t>
            </a:r>
          </a:p>
          <a:p>
            <a:pPr marL="342900" indent="-342900" eaLnBrk="0" hangingPunct="0">
              <a:spcBef>
                <a:spcPct val="20000"/>
              </a:spcBef>
              <a:buClr>
                <a:srgbClr val="800000"/>
              </a:buClr>
              <a:buFont typeface="Wingdings" pitchFamily="2" charset="2"/>
              <a:buNone/>
              <a:defRPr/>
            </a:pPr>
            <a:endParaRPr lang="en-US" sz="1000" b="1"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3400" kern="0" dirty="0">
                <a:solidFill>
                  <a:srgbClr val="C00000"/>
                </a:solidFill>
                <a:latin typeface="Calibri" pitchFamily="34" charset="0"/>
                <a:cs typeface="Calibri" pitchFamily="34" charset="0"/>
              </a:rPr>
              <a:t>IRTC Group</a:t>
            </a:r>
            <a:r>
              <a:rPr lang="en-US" sz="3400" kern="0" dirty="0">
                <a:solidFill>
                  <a:srgbClr val="000000"/>
                </a:solidFill>
                <a:latin typeface="Calibri" pitchFamily="34" charset="0"/>
                <a:cs typeface="Calibri" pitchFamily="34" charset="0"/>
              </a:rPr>
              <a:t>—AA showed a </a:t>
            </a:r>
            <a:r>
              <a:rPr lang="en-US" sz="3400" kern="0" dirty="0">
                <a:solidFill>
                  <a:srgbClr val="C00000"/>
                </a:solidFill>
                <a:latin typeface="Calibri" pitchFamily="34" charset="0"/>
                <a:cs typeface="Calibri" pitchFamily="34" charset="0"/>
              </a:rPr>
              <a:t>higher</a:t>
            </a:r>
            <a:r>
              <a:rPr lang="en-US" sz="3400" kern="0" dirty="0">
                <a:solidFill>
                  <a:srgbClr val="000000"/>
                </a:solidFill>
                <a:latin typeface="Calibri" pitchFamily="34" charset="0"/>
                <a:cs typeface="Calibri" pitchFamily="34" charset="0"/>
              </a:rPr>
              <a:t> prevalence rate, a 7 point difference in the pre and post transition timeframe</a:t>
            </a:r>
          </a:p>
          <a:p>
            <a:pPr marL="742950" lvl="1" indent="-285750" eaLnBrk="0" hangingPunct="0">
              <a:spcBef>
                <a:spcPct val="20000"/>
              </a:spcBef>
              <a:buClr>
                <a:srgbClr val="800000"/>
              </a:buClr>
              <a:buFont typeface="Wingdings" pitchFamily="2" charset="2"/>
              <a:buChar char="Ø"/>
              <a:defRPr/>
            </a:pPr>
            <a:endParaRPr lang="en-US" sz="1400" kern="0" dirty="0">
              <a:solidFill>
                <a:srgbClr val="C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3400" kern="0" dirty="0">
                <a:solidFill>
                  <a:srgbClr val="C00000"/>
                </a:solidFill>
                <a:latin typeface="Calibri" pitchFamily="34" charset="0"/>
                <a:cs typeface="Calibri" pitchFamily="34" charset="0"/>
              </a:rPr>
              <a:t>IRTC Group</a:t>
            </a:r>
            <a:r>
              <a:rPr lang="en-US" sz="3400" kern="0" dirty="0">
                <a:solidFill>
                  <a:srgbClr val="000000"/>
                </a:solidFill>
                <a:latin typeface="Calibri" pitchFamily="34" charset="0"/>
                <a:cs typeface="Calibri" pitchFamily="34" charset="0"/>
              </a:rPr>
              <a:t>—both demographic groups showed an increase, with a pre to post transition change of 23 percentage points </a:t>
            </a:r>
          </a:p>
          <a:p>
            <a:pPr marL="742950" lvl="1" indent="-285750" eaLnBrk="0" hangingPunct="0">
              <a:spcBef>
                <a:spcPct val="20000"/>
              </a:spcBef>
              <a:buClr>
                <a:srgbClr val="800000"/>
              </a:buClr>
              <a:buFont typeface="Wingdings" pitchFamily="2" charset="2"/>
              <a:buChar char="Ø"/>
              <a:defRPr/>
            </a:pPr>
            <a:endParaRPr lang="en-US" sz="14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3400" kern="0" dirty="0">
                <a:solidFill>
                  <a:srgbClr val="C00000"/>
                </a:solidFill>
                <a:latin typeface="Calibri" pitchFamily="34" charset="0"/>
                <a:cs typeface="Calibri" pitchFamily="34" charset="0"/>
              </a:rPr>
              <a:t>Comparison Group</a:t>
            </a:r>
            <a:r>
              <a:rPr lang="en-US" sz="3400" kern="0" dirty="0">
                <a:solidFill>
                  <a:srgbClr val="000000"/>
                </a:solidFill>
                <a:latin typeface="Calibri" pitchFamily="34" charset="0"/>
                <a:cs typeface="Calibri" pitchFamily="34" charset="0"/>
              </a:rPr>
              <a:t>—AA showed </a:t>
            </a:r>
            <a:r>
              <a:rPr lang="en-US" sz="3400" kern="0" dirty="0">
                <a:solidFill>
                  <a:srgbClr val="C00000"/>
                </a:solidFill>
                <a:latin typeface="Calibri" pitchFamily="34" charset="0"/>
                <a:cs typeface="Calibri" pitchFamily="34" charset="0"/>
              </a:rPr>
              <a:t>lower</a:t>
            </a:r>
            <a:r>
              <a:rPr lang="en-US" sz="3400" kern="0" dirty="0">
                <a:solidFill>
                  <a:srgbClr val="000000"/>
                </a:solidFill>
                <a:latin typeface="Calibri" pitchFamily="34" charset="0"/>
                <a:cs typeface="Calibri" pitchFamily="34" charset="0"/>
              </a:rPr>
              <a:t> prevalence rate,  a 2 to 4 point difference in the pre and post transition timeframe</a:t>
            </a:r>
          </a:p>
          <a:p>
            <a:pPr marL="742950" lvl="1" indent="-285750" eaLnBrk="0" hangingPunct="0">
              <a:spcBef>
                <a:spcPct val="20000"/>
              </a:spcBef>
              <a:buClr>
                <a:srgbClr val="800000"/>
              </a:buClr>
              <a:buFont typeface="Wingdings" pitchFamily="2" charset="2"/>
              <a:buChar char="Ø"/>
              <a:defRPr/>
            </a:pPr>
            <a:endParaRPr lang="en-US" sz="1400" kern="0" dirty="0">
              <a:solidFill>
                <a:srgbClr val="C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3400" kern="0" dirty="0">
                <a:solidFill>
                  <a:srgbClr val="C00000"/>
                </a:solidFill>
                <a:latin typeface="Calibri" pitchFamily="34" charset="0"/>
                <a:cs typeface="Calibri" pitchFamily="34" charset="0"/>
              </a:rPr>
              <a:t>Comparison Group</a:t>
            </a:r>
            <a:r>
              <a:rPr lang="en-US" sz="3400" kern="0" dirty="0">
                <a:solidFill>
                  <a:srgbClr val="000000"/>
                </a:solidFill>
                <a:latin typeface="Calibri" pitchFamily="34" charset="0"/>
                <a:cs typeface="Calibri" pitchFamily="34" charset="0"/>
              </a:rPr>
              <a:t>—both demographic groups showed an increase of approximately 13 percentage points</a:t>
            </a:r>
          </a:p>
          <a:p>
            <a:pPr marL="742950" lvl="1" indent="-285750" eaLnBrk="0" hangingPunct="0">
              <a:spcBef>
                <a:spcPct val="20000"/>
              </a:spcBef>
              <a:buClr>
                <a:srgbClr val="800000"/>
              </a:buClr>
              <a:buFont typeface="Wingdings" pitchFamily="2" charset="2"/>
              <a:buChar char="Ø"/>
              <a:defRPr/>
            </a:pPr>
            <a:endParaRPr lang="en-US" sz="1000" b="1" kern="0" dirty="0">
              <a:solidFill>
                <a:srgbClr val="000000"/>
              </a:solidFill>
              <a:latin typeface="Arial"/>
              <a:cs typeface="+mn-cs"/>
            </a:endParaRPr>
          </a:p>
          <a:p>
            <a:pPr marL="742950" lvl="1" indent="-285750" eaLnBrk="0" hangingPunct="0">
              <a:spcBef>
                <a:spcPct val="20000"/>
              </a:spcBef>
              <a:buClr>
                <a:srgbClr val="800000"/>
              </a:buClr>
              <a:buFont typeface="Wingdings" pitchFamily="2" charset="2"/>
              <a:buChar char="Ø"/>
              <a:defRPr/>
            </a:pPr>
            <a:endParaRPr lang="en-US" sz="2000" b="1" kern="0" dirty="0">
              <a:solidFill>
                <a:srgbClr val="000000"/>
              </a:solidFill>
              <a:latin typeface="Arial"/>
              <a:cs typeface="+mn-cs"/>
            </a:endParaRPr>
          </a:p>
          <a:p>
            <a:pPr marL="342900" indent="-342900" eaLnBrk="0" hangingPunct="0">
              <a:spcBef>
                <a:spcPct val="20000"/>
              </a:spcBef>
              <a:buClr>
                <a:srgbClr val="800000"/>
              </a:buClr>
              <a:buFont typeface="Wingdings" pitchFamily="2" charset="2"/>
              <a:buNone/>
              <a:defRPr/>
            </a:pPr>
            <a:endParaRPr lang="en-US" sz="2400" kern="0" dirty="0">
              <a:solidFill>
                <a:srgbClr val="000000"/>
              </a:solidFill>
              <a:latin typeface="Arial"/>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01638" y="365125"/>
            <a:ext cx="8229600" cy="661988"/>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Results by Demographic Categories</a:t>
            </a:r>
            <a:endParaRPr lang="en-US" sz="2400" smtClean="0">
              <a:solidFill>
                <a:srgbClr val="800000"/>
              </a:solidFill>
              <a:latin typeface="Calibri" pitchFamily="34" charset="0"/>
              <a:ea typeface="Calibri" pitchFamily="34" charset="0"/>
              <a:cs typeface="Calibri" pitchFamily="34" charset="0"/>
            </a:endParaRPr>
          </a:p>
        </p:txBody>
      </p:sp>
      <p:sp>
        <p:nvSpPr>
          <p:cNvPr id="99331" name="Rectangle 3"/>
          <p:cNvSpPr>
            <a:spLocks noGrp="1" noChangeArrowheads="1"/>
          </p:cNvSpPr>
          <p:nvPr>
            <p:ph type="body" idx="1"/>
          </p:nvPr>
        </p:nvSpPr>
        <p:spPr>
          <a:xfrm>
            <a:off x="781050" y="1223963"/>
            <a:ext cx="7439025" cy="49022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
        <p:nvSpPr>
          <p:cNvPr id="5" name="Content Placeholder 2"/>
          <p:cNvSpPr txBox="1">
            <a:spLocks/>
          </p:cNvSpPr>
          <p:nvPr/>
        </p:nvSpPr>
        <p:spPr bwMode="auto">
          <a:xfrm>
            <a:off x="533400" y="1066800"/>
            <a:ext cx="8229600" cy="5410200"/>
          </a:xfrm>
          <a:prstGeom prst="rect">
            <a:avLst/>
          </a:prstGeom>
          <a:noFill/>
          <a:ln w="9525">
            <a:noFill/>
            <a:miter lim="800000"/>
            <a:headEnd/>
            <a:tailEnd/>
          </a:ln>
        </p:spPr>
        <p:txBody>
          <a:bodyPr>
            <a:normAutofit fontScale="92500" lnSpcReduction="10000"/>
          </a:bodyPr>
          <a:lstStyle/>
          <a:p>
            <a:pPr marL="342900" indent="-342900" eaLnBrk="0" hangingPunct="0">
              <a:spcBef>
                <a:spcPct val="20000"/>
              </a:spcBef>
              <a:buClr>
                <a:srgbClr val="800000"/>
              </a:buClr>
              <a:buFont typeface="Wingdings" pitchFamily="2" charset="2"/>
              <a:buNone/>
              <a:defRPr/>
            </a:pPr>
            <a:r>
              <a:rPr lang="en-US" sz="2600" b="1" kern="0" dirty="0">
                <a:solidFill>
                  <a:srgbClr val="000000"/>
                </a:solidFill>
                <a:latin typeface="Calibri" pitchFamily="34" charset="0"/>
                <a:cs typeface="Calibri" pitchFamily="34" charset="0"/>
              </a:rPr>
              <a:t>Female v Male</a:t>
            </a:r>
          </a:p>
          <a:p>
            <a:pPr marL="742950" lvl="1" indent="-285750" eaLnBrk="0" hangingPunct="0">
              <a:spcBef>
                <a:spcPct val="20000"/>
              </a:spcBef>
              <a:buClr>
                <a:srgbClr val="800000"/>
              </a:buClr>
              <a:buFont typeface="Wingdings" pitchFamily="2" charset="2"/>
              <a:buChar char="Ø"/>
              <a:defRPr/>
            </a:pPr>
            <a:r>
              <a:rPr lang="en-US" sz="2600" kern="0" dirty="0">
                <a:solidFill>
                  <a:srgbClr val="C00000"/>
                </a:solidFill>
                <a:latin typeface="Calibri" pitchFamily="34" charset="0"/>
                <a:cs typeface="Calibri" pitchFamily="34" charset="0"/>
              </a:rPr>
              <a:t>IRTC Group—</a:t>
            </a:r>
            <a:r>
              <a:rPr lang="en-US" sz="2600" kern="0" dirty="0">
                <a:solidFill>
                  <a:srgbClr val="000000"/>
                </a:solidFill>
                <a:latin typeface="Calibri" pitchFamily="34" charset="0"/>
                <a:cs typeface="Calibri" pitchFamily="34" charset="0"/>
              </a:rPr>
              <a:t>males had a higher prevalence rate by approximately 7 percentage points both pre and post transition</a:t>
            </a:r>
          </a:p>
          <a:p>
            <a:pPr marL="742950" lvl="1" indent="-285750" eaLnBrk="0" hangingPunct="0">
              <a:spcBef>
                <a:spcPct val="20000"/>
              </a:spcBef>
              <a:buClr>
                <a:srgbClr val="800000"/>
              </a:buClr>
              <a:defRPr/>
            </a:pPr>
            <a:endParaRPr lang="en-US" sz="1200" kern="0" dirty="0">
              <a:solidFill>
                <a:srgbClr val="C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600" kern="0" dirty="0">
                <a:solidFill>
                  <a:srgbClr val="C00000"/>
                </a:solidFill>
                <a:latin typeface="Calibri" pitchFamily="34" charset="0"/>
                <a:cs typeface="Calibri" pitchFamily="34" charset="0"/>
              </a:rPr>
              <a:t>Comparison Group</a:t>
            </a:r>
            <a:r>
              <a:rPr lang="en-US" sz="2600" kern="0" dirty="0">
                <a:solidFill>
                  <a:srgbClr val="000000"/>
                </a:solidFill>
                <a:latin typeface="Calibri" pitchFamily="34" charset="0"/>
                <a:cs typeface="Calibri" pitchFamily="34" charset="0"/>
              </a:rPr>
              <a:t>—no gender difference</a:t>
            </a:r>
          </a:p>
          <a:p>
            <a:pPr marL="342900" indent="-342900" eaLnBrk="0" hangingPunct="0">
              <a:spcBef>
                <a:spcPct val="20000"/>
              </a:spcBef>
              <a:buClr>
                <a:srgbClr val="800000"/>
              </a:buClr>
              <a:buFont typeface="Wingdings" pitchFamily="2" charset="2"/>
              <a:buChar char="Ø"/>
              <a:defRPr/>
            </a:pPr>
            <a:endParaRPr lang="en-US" sz="2600" b="1" kern="0" dirty="0">
              <a:solidFill>
                <a:srgbClr val="C00000"/>
              </a:solidFill>
              <a:latin typeface="Calibri" pitchFamily="34" charset="0"/>
              <a:cs typeface="Calibri" pitchFamily="34" charset="0"/>
            </a:endParaRPr>
          </a:p>
          <a:p>
            <a:pPr marL="342900" indent="-342900" eaLnBrk="0" hangingPunct="0">
              <a:spcBef>
                <a:spcPct val="20000"/>
              </a:spcBef>
              <a:buClr>
                <a:srgbClr val="800000"/>
              </a:buClr>
              <a:buFont typeface="Wingdings" pitchFamily="2" charset="2"/>
              <a:buNone/>
              <a:defRPr/>
            </a:pPr>
            <a:r>
              <a:rPr lang="en-US" sz="2600" b="1" kern="0" dirty="0">
                <a:solidFill>
                  <a:srgbClr val="000000"/>
                </a:solidFill>
                <a:latin typeface="Calibri" pitchFamily="34" charset="0"/>
                <a:cs typeface="Calibri" pitchFamily="34" charset="0"/>
              </a:rPr>
              <a:t>Intellectual Disability (ID) v Profound ID (PID)</a:t>
            </a:r>
          </a:p>
          <a:p>
            <a:pPr marL="342900" indent="-342900" eaLnBrk="0" hangingPunct="0">
              <a:spcBef>
                <a:spcPct val="20000"/>
              </a:spcBef>
              <a:buClr>
                <a:srgbClr val="800000"/>
              </a:buClr>
              <a:buFont typeface="Wingdings" pitchFamily="2" charset="2"/>
              <a:buNone/>
              <a:defRPr/>
            </a:pPr>
            <a:endParaRPr lang="en-US" sz="1000" b="1"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600" kern="0" dirty="0">
                <a:solidFill>
                  <a:srgbClr val="C00000"/>
                </a:solidFill>
                <a:latin typeface="Calibri" pitchFamily="34" charset="0"/>
                <a:cs typeface="Calibri" pitchFamily="34" charset="0"/>
              </a:rPr>
              <a:t>IRTC Group</a:t>
            </a:r>
            <a:r>
              <a:rPr lang="en-US" sz="2600" kern="0" dirty="0">
                <a:solidFill>
                  <a:srgbClr val="000000"/>
                </a:solidFill>
                <a:latin typeface="Calibri" pitchFamily="34" charset="0"/>
                <a:cs typeface="Calibri" pitchFamily="34" charset="0"/>
              </a:rPr>
              <a:t>—individuals with ID had a higher prevalence rate than individuals with PID, a difference of 9 points pre and 14 points post transition</a:t>
            </a:r>
          </a:p>
          <a:p>
            <a:pPr marL="742950" lvl="1" indent="-285750" eaLnBrk="0" hangingPunct="0">
              <a:spcBef>
                <a:spcPct val="20000"/>
              </a:spcBef>
              <a:buClr>
                <a:srgbClr val="800000"/>
              </a:buClr>
              <a:buFont typeface="Wingdings" pitchFamily="2" charset="2"/>
              <a:buChar char="Ø"/>
              <a:defRPr/>
            </a:pPr>
            <a:endParaRPr lang="en-US" sz="1100" kern="0" dirty="0">
              <a:solidFill>
                <a:srgbClr val="C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600" kern="0" dirty="0">
                <a:solidFill>
                  <a:srgbClr val="C00000"/>
                </a:solidFill>
                <a:latin typeface="Calibri" pitchFamily="34" charset="0"/>
                <a:cs typeface="Calibri" pitchFamily="34" charset="0"/>
              </a:rPr>
              <a:t>Comparison Group</a:t>
            </a:r>
            <a:r>
              <a:rPr lang="en-US" sz="2600" kern="0" dirty="0">
                <a:solidFill>
                  <a:srgbClr val="000000"/>
                </a:solidFill>
                <a:latin typeface="Calibri" pitchFamily="34" charset="0"/>
                <a:cs typeface="Calibri" pitchFamily="34" charset="0"/>
              </a:rPr>
              <a:t>—individuals with PID had a higher prevalence rate than individuals with ID, but with smaller differences of 3 to 7 points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01638" y="365125"/>
            <a:ext cx="8229600" cy="661988"/>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Results by Demographic Categories</a:t>
            </a:r>
            <a:endParaRPr lang="en-US" sz="2400" smtClean="0">
              <a:solidFill>
                <a:srgbClr val="800000"/>
              </a:solidFill>
              <a:latin typeface="Calibri" pitchFamily="34" charset="0"/>
              <a:ea typeface="Calibri" pitchFamily="34" charset="0"/>
              <a:cs typeface="Calibri" pitchFamily="34" charset="0"/>
            </a:endParaRPr>
          </a:p>
        </p:txBody>
      </p:sp>
      <p:sp>
        <p:nvSpPr>
          <p:cNvPr id="100355" name="Rectangle 3"/>
          <p:cNvSpPr>
            <a:spLocks noGrp="1" noChangeArrowheads="1"/>
          </p:cNvSpPr>
          <p:nvPr>
            <p:ph type="body" idx="1"/>
          </p:nvPr>
        </p:nvSpPr>
        <p:spPr>
          <a:xfrm>
            <a:off x="781050" y="1223963"/>
            <a:ext cx="7439025" cy="49022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
        <p:nvSpPr>
          <p:cNvPr id="6" name="Content Placeholder 2"/>
          <p:cNvSpPr txBox="1">
            <a:spLocks/>
          </p:cNvSpPr>
          <p:nvPr/>
        </p:nvSpPr>
        <p:spPr bwMode="auto">
          <a:xfrm>
            <a:off x="533400" y="1219200"/>
            <a:ext cx="8229600" cy="5059363"/>
          </a:xfrm>
          <a:prstGeom prst="rect">
            <a:avLst/>
          </a:prstGeom>
          <a:noFill/>
          <a:ln w="9525">
            <a:noFill/>
            <a:miter lim="800000"/>
            <a:headEnd/>
            <a:tailEnd/>
          </a:ln>
        </p:spPr>
        <p:txBody>
          <a:bodyPr/>
          <a:lstStyle/>
          <a:p>
            <a:pPr marL="342900" indent="-342900" eaLnBrk="0" hangingPunct="0">
              <a:spcBef>
                <a:spcPct val="20000"/>
              </a:spcBef>
              <a:buClr>
                <a:srgbClr val="800000"/>
              </a:buClr>
              <a:buFont typeface="Wingdings" pitchFamily="2" charset="2"/>
              <a:buNone/>
              <a:defRPr/>
            </a:pPr>
            <a:r>
              <a:rPr lang="en-US" sz="2800" b="1" kern="0" dirty="0">
                <a:solidFill>
                  <a:srgbClr val="000000"/>
                </a:solidFill>
                <a:latin typeface="Calibri" pitchFamily="34" charset="0"/>
                <a:cs typeface="Calibri" pitchFamily="34" charset="0"/>
              </a:rPr>
              <a:t>	Residential Setting</a:t>
            </a:r>
          </a:p>
          <a:p>
            <a:pPr marL="342900" indent="-342900" eaLnBrk="0" hangingPunct="0">
              <a:spcBef>
                <a:spcPct val="20000"/>
              </a:spcBef>
              <a:buClr>
                <a:srgbClr val="800000"/>
              </a:buClr>
              <a:buFont typeface="Wingdings" pitchFamily="2" charset="2"/>
              <a:buNone/>
              <a:defRPr/>
            </a:pPr>
            <a:endParaRPr lang="en-US" sz="10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400" kern="0" dirty="0">
                <a:solidFill>
                  <a:srgbClr val="000000"/>
                </a:solidFill>
                <a:latin typeface="Calibri" pitchFamily="34" charset="0"/>
                <a:cs typeface="Calibri" pitchFamily="34" charset="0"/>
              </a:rPr>
              <a:t>95% of the </a:t>
            </a:r>
            <a:r>
              <a:rPr lang="en-US" sz="2400" kern="0" dirty="0">
                <a:solidFill>
                  <a:srgbClr val="C00000"/>
                </a:solidFill>
                <a:latin typeface="Calibri" pitchFamily="34" charset="0"/>
                <a:cs typeface="Calibri" pitchFamily="34" charset="0"/>
              </a:rPr>
              <a:t>IRTC group </a:t>
            </a:r>
            <a:r>
              <a:rPr lang="en-US" sz="2400" kern="0" dirty="0">
                <a:solidFill>
                  <a:srgbClr val="000000"/>
                </a:solidFill>
                <a:latin typeface="Calibri" pitchFamily="34" charset="0"/>
                <a:cs typeface="Calibri" pitchFamily="34" charset="0"/>
              </a:rPr>
              <a:t>transitioned into a group home (80%), foster home, or host </a:t>
            </a:r>
            <a:r>
              <a:rPr lang="en-US" sz="2400" kern="0" dirty="0" smtClean="0">
                <a:solidFill>
                  <a:srgbClr val="000000"/>
                </a:solidFill>
                <a:latin typeface="Calibri" pitchFamily="34" charset="0"/>
                <a:cs typeface="Calibri" pitchFamily="34" charset="0"/>
              </a:rPr>
              <a:t>home</a:t>
            </a:r>
            <a:endParaRPr lang="en-US" sz="24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defRPr/>
            </a:pPr>
            <a:endParaRPr lang="en-US" sz="20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400" kern="0" dirty="0">
                <a:solidFill>
                  <a:srgbClr val="000000"/>
                </a:solidFill>
                <a:latin typeface="Calibri" pitchFamily="34" charset="0"/>
                <a:cs typeface="Calibri" pitchFamily="34" charset="0"/>
              </a:rPr>
              <a:t>Individuals in the </a:t>
            </a:r>
            <a:r>
              <a:rPr lang="en-US" sz="2400" kern="0" dirty="0">
                <a:solidFill>
                  <a:srgbClr val="C00000"/>
                </a:solidFill>
                <a:latin typeface="Calibri" pitchFamily="34" charset="0"/>
                <a:cs typeface="Calibri" pitchFamily="34" charset="0"/>
              </a:rPr>
              <a:t>Comparison group</a:t>
            </a:r>
            <a:r>
              <a:rPr lang="en-US" sz="2400" kern="0" dirty="0">
                <a:solidFill>
                  <a:srgbClr val="000000"/>
                </a:solidFill>
                <a:latin typeface="Calibri" pitchFamily="34" charset="0"/>
                <a:cs typeface="Calibri" pitchFamily="34" charset="0"/>
              </a:rPr>
              <a:t>, in these residential settings, were </a:t>
            </a:r>
            <a:r>
              <a:rPr lang="en-US" sz="2400" kern="0" dirty="0" smtClean="0">
                <a:solidFill>
                  <a:srgbClr val="000000"/>
                </a:solidFill>
                <a:latin typeface="Calibri" pitchFamily="34" charset="0"/>
                <a:cs typeface="Calibri" pitchFamily="34" charset="0"/>
              </a:rPr>
              <a:t>significantly </a:t>
            </a:r>
            <a:r>
              <a:rPr lang="en-US" sz="2400" kern="0" dirty="0">
                <a:solidFill>
                  <a:srgbClr val="000000"/>
                </a:solidFill>
                <a:latin typeface="Calibri" pitchFamily="34" charset="0"/>
                <a:cs typeface="Calibri" pitchFamily="34" charset="0"/>
              </a:rPr>
              <a:t>more likely to be taking medications, pre and post </a:t>
            </a:r>
            <a:r>
              <a:rPr lang="en-US" sz="2400" kern="0" dirty="0" smtClean="0">
                <a:solidFill>
                  <a:srgbClr val="000000"/>
                </a:solidFill>
                <a:latin typeface="Calibri" pitchFamily="34" charset="0"/>
                <a:cs typeface="Calibri" pitchFamily="34" charset="0"/>
              </a:rPr>
              <a:t>transition</a:t>
            </a:r>
          </a:p>
          <a:p>
            <a:pPr marL="742950" lvl="1" indent="-285750" eaLnBrk="0" hangingPunct="0">
              <a:spcBef>
                <a:spcPct val="20000"/>
              </a:spcBef>
              <a:buClr>
                <a:srgbClr val="800000"/>
              </a:buClr>
              <a:buFont typeface="Wingdings" pitchFamily="2" charset="2"/>
              <a:buChar char="Ø"/>
              <a:defRPr/>
            </a:pPr>
            <a:endParaRPr lang="en-US" sz="2400" kern="0" dirty="0" smtClean="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400" kern="0" dirty="0" smtClean="0">
                <a:solidFill>
                  <a:srgbClr val="000000"/>
                </a:solidFill>
                <a:latin typeface="Calibri" pitchFamily="34" charset="0"/>
                <a:cs typeface="Calibri" pitchFamily="34" charset="0"/>
              </a:rPr>
              <a:t>Only results showing a significantly lower  prevalence rate for individuals who transitioned into the community, pre and post transition</a:t>
            </a:r>
            <a:endParaRPr lang="en-US" sz="24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endParaRPr lang="en-US" sz="2000" kern="0" dirty="0" smtClean="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endParaRPr lang="en-US" sz="2000" kern="0" dirty="0" smtClean="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endParaRPr lang="en-US" sz="2000" kern="0" dirty="0">
              <a:solidFill>
                <a:srgbClr val="00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01638" y="365125"/>
            <a:ext cx="8229600" cy="661988"/>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Results by Demographic Categories</a:t>
            </a:r>
            <a:endParaRPr lang="en-US" sz="2400" smtClean="0">
              <a:solidFill>
                <a:srgbClr val="800000"/>
              </a:solidFill>
              <a:latin typeface="Calibri" pitchFamily="34" charset="0"/>
              <a:ea typeface="Calibri" pitchFamily="34" charset="0"/>
              <a:cs typeface="Calibri" pitchFamily="34" charset="0"/>
            </a:endParaRPr>
          </a:p>
        </p:txBody>
      </p:sp>
      <p:sp>
        <p:nvSpPr>
          <p:cNvPr id="100355" name="Rectangle 3"/>
          <p:cNvSpPr>
            <a:spLocks noGrp="1" noChangeArrowheads="1"/>
          </p:cNvSpPr>
          <p:nvPr>
            <p:ph type="body" idx="1"/>
          </p:nvPr>
        </p:nvSpPr>
        <p:spPr>
          <a:xfrm>
            <a:off x="781050" y="1223963"/>
            <a:ext cx="7439025" cy="4902200"/>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
        <p:nvSpPr>
          <p:cNvPr id="6" name="Content Placeholder 2"/>
          <p:cNvSpPr txBox="1">
            <a:spLocks/>
          </p:cNvSpPr>
          <p:nvPr/>
        </p:nvSpPr>
        <p:spPr bwMode="auto">
          <a:xfrm>
            <a:off x="533400" y="1219200"/>
            <a:ext cx="8229600" cy="5059363"/>
          </a:xfrm>
          <a:prstGeom prst="rect">
            <a:avLst/>
          </a:prstGeom>
          <a:noFill/>
          <a:ln w="9525">
            <a:noFill/>
            <a:miter lim="800000"/>
            <a:headEnd/>
            <a:tailEnd/>
          </a:ln>
        </p:spPr>
        <p:txBody>
          <a:bodyPr/>
          <a:lstStyle/>
          <a:p>
            <a:pPr marL="342900" indent="-342900" eaLnBrk="0" hangingPunct="0">
              <a:spcBef>
                <a:spcPct val="20000"/>
              </a:spcBef>
              <a:buClr>
                <a:srgbClr val="800000"/>
              </a:buClr>
              <a:buFont typeface="Wingdings" pitchFamily="2" charset="2"/>
              <a:buNone/>
              <a:defRPr/>
            </a:pPr>
            <a:r>
              <a:rPr lang="en-US" sz="2800" b="1" kern="0" dirty="0">
                <a:solidFill>
                  <a:srgbClr val="000000"/>
                </a:solidFill>
                <a:latin typeface="Calibri" pitchFamily="34" charset="0"/>
                <a:cs typeface="Calibri" pitchFamily="34" charset="0"/>
              </a:rPr>
              <a:t>	</a:t>
            </a:r>
            <a:r>
              <a:rPr lang="en-US" sz="2800" b="1" kern="0" dirty="0" smtClean="0">
                <a:solidFill>
                  <a:srgbClr val="000000"/>
                </a:solidFill>
                <a:latin typeface="Calibri" pitchFamily="34" charset="0"/>
                <a:cs typeface="Calibri" pitchFamily="34" charset="0"/>
              </a:rPr>
              <a:t>Age Group</a:t>
            </a:r>
            <a:endParaRPr lang="en-US" sz="2800" b="1" kern="0" dirty="0">
              <a:solidFill>
                <a:srgbClr val="000000"/>
              </a:solidFill>
              <a:latin typeface="Calibri" pitchFamily="34" charset="0"/>
              <a:cs typeface="Calibri" pitchFamily="34" charset="0"/>
            </a:endParaRPr>
          </a:p>
          <a:p>
            <a:pPr marL="342900" indent="-342900" eaLnBrk="0" hangingPunct="0">
              <a:spcBef>
                <a:spcPct val="20000"/>
              </a:spcBef>
              <a:buClr>
                <a:srgbClr val="800000"/>
              </a:buClr>
              <a:buFont typeface="Wingdings" pitchFamily="2" charset="2"/>
              <a:buNone/>
              <a:defRPr/>
            </a:pPr>
            <a:endParaRPr lang="en-US" sz="10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400" kern="0" dirty="0" smtClean="0">
                <a:latin typeface="Calibri" pitchFamily="34" charset="0"/>
                <a:cs typeface="Calibri" pitchFamily="34" charset="0"/>
              </a:rPr>
              <a:t>As individuals in the </a:t>
            </a:r>
            <a:r>
              <a:rPr lang="en-US" sz="2400" kern="0" dirty="0" smtClean="0">
                <a:solidFill>
                  <a:srgbClr val="C00000"/>
                </a:solidFill>
                <a:latin typeface="Calibri" pitchFamily="34" charset="0"/>
                <a:cs typeface="Calibri" pitchFamily="34" charset="0"/>
              </a:rPr>
              <a:t>IRTC </a:t>
            </a:r>
            <a:r>
              <a:rPr lang="en-US" sz="2400" kern="0" dirty="0" smtClean="0">
                <a:latin typeface="Calibri" pitchFamily="34" charset="0"/>
                <a:cs typeface="Calibri" pitchFamily="34" charset="0"/>
              </a:rPr>
              <a:t>group aged, they were less likely to take one or more medication, pre and post transition</a:t>
            </a:r>
          </a:p>
          <a:p>
            <a:pPr marL="742950" lvl="1" indent="-285750" eaLnBrk="0" hangingPunct="0">
              <a:spcBef>
                <a:spcPct val="20000"/>
              </a:spcBef>
              <a:buClr>
                <a:srgbClr val="800000"/>
              </a:buClr>
              <a:buFont typeface="Wingdings" pitchFamily="2" charset="2"/>
              <a:buChar char="Ø"/>
              <a:defRPr/>
            </a:pPr>
            <a:endParaRPr lang="en-US" sz="1000" kern="0" dirty="0">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400" kern="0" dirty="0" smtClean="0">
                <a:solidFill>
                  <a:srgbClr val="000000"/>
                </a:solidFill>
                <a:latin typeface="Calibri" pitchFamily="34" charset="0"/>
                <a:cs typeface="Calibri" pitchFamily="34" charset="0"/>
              </a:rPr>
              <a:t>As individuals </a:t>
            </a:r>
            <a:r>
              <a:rPr lang="en-US" sz="2400" kern="0" dirty="0">
                <a:solidFill>
                  <a:srgbClr val="000000"/>
                </a:solidFill>
                <a:latin typeface="Calibri" pitchFamily="34" charset="0"/>
                <a:cs typeface="Calibri" pitchFamily="34" charset="0"/>
              </a:rPr>
              <a:t>in the </a:t>
            </a:r>
            <a:r>
              <a:rPr lang="en-US" sz="2400" kern="0" dirty="0">
                <a:solidFill>
                  <a:srgbClr val="C00000"/>
                </a:solidFill>
                <a:latin typeface="Calibri" pitchFamily="34" charset="0"/>
                <a:cs typeface="Calibri" pitchFamily="34" charset="0"/>
              </a:rPr>
              <a:t>Comparison </a:t>
            </a:r>
            <a:r>
              <a:rPr lang="en-US" sz="2400" kern="0" dirty="0" smtClean="0">
                <a:latin typeface="Calibri" pitchFamily="34" charset="0"/>
                <a:cs typeface="Calibri" pitchFamily="34" charset="0"/>
              </a:rPr>
              <a:t>group aged</a:t>
            </a:r>
            <a:r>
              <a:rPr lang="en-US" sz="2400" kern="0" dirty="0" smtClean="0">
                <a:solidFill>
                  <a:srgbClr val="000000"/>
                </a:solidFill>
                <a:latin typeface="Calibri" pitchFamily="34" charset="0"/>
                <a:cs typeface="Calibri" pitchFamily="34" charset="0"/>
              </a:rPr>
              <a:t>, they were more likely to take one or more medication, pre and post time periods</a:t>
            </a:r>
            <a:endParaRPr lang="en-US" sz="24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endParaRPr lang="en-US" sz="2000" kern="0" dirty="0">
              <a:solidFill>
                <a:srgbClr val="000000"/>
              </a:solidFill>
              <a:latin typeface="Calibri" pitchFamily="34" charset="0"/>
              <a:cs typeface="Calibri" pitchFamily="34" charset="0"/>
            </a:endParaRPr>
          </a:p>
          <a:p>
            <a:pPr marL="742950" lvl="1" indent="-285750" eaLnBrk="0" hangingPunct="0">
              <a:spcBef>
                <a:spcPct val="20000"/>
              </a:spcBef>
              <a:buClr>
                <a:srgbClr val="800000"/>
              </a:buClr>
              <a:buFont typeface="Wingdings" pitchFamily="2" charset="2"/>
              <a:buChar char="Ø"/>
              <a:defRPr/>
            </a:pPr>
            <a:r>
              <a:rPr lang="en-US" sz="2400" kern="0" dirty="0">
                <a:solidFill>
                  <a:srgbClr val="000000"/>
                </a:solidFill>
                <a:latin typeface="Calibri" pitchFamily="34" charset="0"/>
                <a:cs typeface="Calibri" pitchFamily="34" charset="0"/>
              </a:rPr>
              <a:t>Differences between the </a:t>
            </a:r>
            <a:r>
              <a:rPr lang="en-US" sz="2400" kern="0" dirty="0" smtClean="0">
                <a:solidFill>
                  <a:srgbClr val="000000"/>
                </a:solidFill>
                <a:latin typeface="Calibri" pitchFamily="34" charset="0"/>
                <a:cs typeface="Calibri" pitchFamily="34" charset="0"/>
              </a:rPr>
              <a:t>oldest and youngest age groups were </a:t>
            </a:r>
            <a:r>
              <a:rPr lang="en-US" sz="2400" kern="0" dirty="0">
                <a:solidFill>
                  <a:srgbClr val="000000"/>
                </a:solidFill>
                <a:latin typeface="Calibri" pitchFamily="34" charset="0"/>
                <a:cs typeface="Calibri" pitchFamily="34" charset="0"/>
              </a:rPr>
              <a:t>statistically </a:t>
            </a:r>
            <a:r>
              <a:rPr lang="en-US" sz="2400" kern="0" dirty="0" smtClean="0">
                <a:solidFill>
                  <a:srgbClr val="000000"/>
                </a:solidFill>
                <a:latin typeface="Calibri" pitchFamily="34" charset="0"/>
                <a:cs typeface="Calibri" pitchFamily="34" charset="0"/>
              </a:rPr>
              <a:t>significant across time for both the IRTC and Comparison groups</a:t>
            </a:r>
            <a:endParaRPr lang="en-US" sz="2400" kern="0" dirty="0">
              <a:solidFill>
                <a:srgbClr val="000000"/>
              </a:solidFill>
              <a:latin typeface="Calibri" pitchFamily="34" charset="0"/>
              <a:cs typeface="Calibri" pitchFamily="34" charset="0"/>
            </a:endParaRPr>
          </a:p>
        </p:txBody>
      </p:sp>
    </p:spTree>
    <p:extLst>
      <p:ext uri="{BB962C8B-B14F-4D97-AF65-F5344CB8AC3E}">
        <p14:creationId xmlns:p14="http://schemas.microsoft.com/office/powerpoint/2010/main" val="38206491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01638" y="365125"/>
            <a:ext cx="8229600" cy="549275"/>
          </a:xfrm>
        </p:spPr>
        <p:txBody>
          <a:bodyPr/>
          <a:lstStyle/>
          <a:p>
            <a:pPr eaLnBrk="1" hangingPunct="1"/>
            <a:r>
              <a:rPr lang="en-US" sz="2800" b="1" smtClean="0">
                <a:solidFill>
                  <a:srgbClr val="800000"/>
                </a:solidFill>
                <a:latin typeface="Calibri" pitchFamily="34" charset="0"/>
                <a:ea typeface="Calibri" pitchFamily="34" charset="0"/>
                <a:cs typeface="Calibri" pitchFamily="34" charset="0"/>
              </a:rPr>
              <a:t>Some Future Work</a:t>
            </a:r>
            <a:endParaRPr lang="en-US" sz="2400" smtClean="0">
              <a:solidFill>
                <a:srgbClr val="800000"/>
              </a:solidFill>
              <a:latin typeface="Calibri" pitchFamily="34" charset="0"/>
              <a:ea typeface="Calibri" pitchFamily="34" charset="0"/>
              <a:cs typeface="Calibri" pitchFamily="34" charset="0"/>
            </a:endParaRPr>
          </a:p>
        </p:txBody>
      </p:sp>
      <p:sp>
        <p:nvSpPr>
          <p:cNvPr id="101379" name="Rectangle 3"/>
          <p:cNvSpPr>
            <a:spLocks noGrp="1" noChangeArrowheads="1"/>
          </p:cNvSpPr>
          <p:nvPr>
            <p:ph type="body" idx="1"/>
          </p:nvPr>
        </p:nvSpPr>
        <p:spPr>
          <a:xfrm>
            <a:off x="773113" y="942975"/>
            <a:ext cx="7446962" cy="5183188"/>
          </a:xfrm>
        </p:spPr>
        <p:txBody>
          <a:bodyPr/>
          <a:lstStyle/>
          <a:p>
            <a:endParaRPr lang="en-US" sz="2600" b="1" smtClean="0">
              <a:latin typeface="Calibri" pitchFamily="34" charset="0"/>
              <a:ea typeface="Calibri" pitchFamily="34" charset="0"/>
              <a:cs typeface="Calibri" pitchFamily="34" charset="0"/>
            </a:endParaRPr>
          </a:p>
          <a:p>
            <a:pPr eaLnBrk="1" hangingPunct="1">
              <a:buFont typeface="Wingdings" pitchFamily="2" charset="2"/>
              <a:buNone/>
            </a:pPr>
            <a:endParaRPr lang="en-US" smtClean="0"/>
          </a:p>
        </p:txBody>
      </p:sp>
      <p:sp>
        <p:nvSpPr>
          <p:cNvPr id="5" name="Content Placeholder 2"/>
          <p:cNvSpPr txBox="1">
            <a:spLocks/>
          </p:cNvSpPr>
          <p:nvPr/>
        </p:nvSpPr>
        <p:spPr bwMode="auto">
          <a:xfrm>
            <a:off x="609600" y="1143000"/>
            <a:ext cx="8007350" cy="4992688"/>
          </a:xfrm>
          <a:prstGeom prst="rect">
            <a:avLst/>
          </a:prstGeom>
          <a:noFill/>
          <a:ln w="9525">
            <a:noFill/>
            <a:miter lim="800000"/>
            <a:headEnd/>
            <a:tailEnd/>
          </a:ln>
        </p:spPr>
        <p:txBody>
          <a:bodyPr>
            <a:normAutofit/>
          </a:bodyPr>
          <a:lstStyle/>
          <a:p>
            <a:pPr marL="342900" indent="-342900" eaLnBrk="0" hangingPunct="0">
              <a:spcBef>
                <a:spcPts val="0"/>
              </a:spcBef>
              <a:buClr>
                <a:srgbClr val="800000"/>
              </a:buClr>
              <a:buFont typeface="Wingdings" pitchFamily="2" charset="2"/>
              <a:buChar char="§"/>
              <a:defRPr/>
            </a:pPr>
            <a:r>
              <a:rPr lang="en-US" sz="2400" kern="0" dirty="0">
                <a:solidFill>
                  <a:srgbClr val="000000"/>
                </a:solidFill>
                <a:latin typeface="Calibri" pitchFamily="34" charset="0"/>
                <a:cs typeface="Calibri" pitchFamily="34" charset="0"/>
              </a:rPr>
              <a:t>Examine reasons for the increased medication use over time for all individuals with I/DD on an HCBS waiver.</a:t>
            </a:r>
          </a:p>
          <a:p>
            <a:pPr marL="342900" indent="-342900" eaLnBrk="0" hangingPunct="0">
              <a:spcBef>
                <a:spcPct val="20000"/>
              </a:spcBef>
              <a:buClr>
                <a:srgbClr val="800000"/>
              </a:buClr>
              <a:buFont typeface="Wingdings" pitchFamily="2" charset="2"/>
              <a:buChar char="§"/>
              <a:defRPr/>
            </a:pPr>
            <a:endParaRPr lang="en-US" sz="1000" kern="0" dirty="0">
              <a:solidFill>
                <a:srgbClr val="800000"/>
              </a:solidFill>
              <a:latin typeface="Calibri" pitchFamily="34" charset="0"/>
              <a:cs typeface="Calibri" pitchFamily="34" charset="0"/>
            </a:endParaRPr>
          </a:p>
          <a:p>
            <a:pPr marL="342900" indent="-342900" eaLnBrk="0" hangingPunct="0">
              <a:spcBef>
                <a:spcPct val="20000"/>
              </a:spcBef>
              <a:buClr>
                <a:srgbClr val="800000"/>
              </a:buClr>
              <a:buFont typeface="Wingdings" pitchFamily="2" charset="2"/>
              <a:buChar char="§"/>
              <a:defRPr/>
            </a:pPr>
            <a:r>
              <a:rPr lang="en-US" sz="2400" kern="0" dirty="0">
                <a:solidFill>
                  <a:srgbClr val="800000"/>
                </a:solidFill>
                <a:latin typeface="Calibri" pitchFamily="34" charset="0"/>
                <a:cs typeface="Calibri" pitchFamily="34" charset="0"/>
              </a:rPr>
              <a:t>Analyze current transition process and modify as needed to ensure providers are trained and prepared for individuals with complex challenges</a:t>
            </a:r>
            <a:r>
              <a:rPr lang="en-US" sz="2600" kern="0" dirty="0">
                <a:solidFill>
                  <a:srgbClr val="800000"/>
                </a:solidFill>
                <a:latin typeface="Calibri" pitchFamily="34" charset="0"/>
                <a:cs typeface="Calibri" pitchFamily="34" charset="0"/>
              </a:rPr>
              <a:t>.</a:t>
            </a:r>
          </a:p>
          <a:p>
            <a:pPr marL="342900" indent="-342900" eaLnBrk="0" hangingPunct="0">
              <a:spcBef>
                <a:spcPct val="20000"/>
              </a:spcBef>
              <a:buClr>
                <a:srgbClr val="800000"/>
              </a:buClr>
              <a:buFont typeface="Wingdings" pitchFamily="2" charset="2"/>
              <a:buChar char="§"/>
              <a:defRPr/>
            </a:pPr>
            <a:endParaRPr lang="en-US" sz="1000" kern="0" dirty="0">
              <a:solidFill>
                <a:srgbClr val="000000"/>
              </a:solidFill>
              <a:latin typeface="Calibri" pitchFamily="34" charset="0"/>
              <a:cs typeface="Calibri" pitchFamily="34" charset="0"/>
            </a:endParaRPr>
          </a:p>
          <a:p>
            <a:pPr marL="342900" indent="-342900" eaLnBrk="0" hangingPunct="0">
              <a:spcBef>
                <a:spcPts val="0"/>
              </a:spcBef>
              <a:buClr>
                <a:srgbClr val="800000"/>
              </a:buClr>
              <a:buFont typeface="Wingdings" pitchFamily="2" charset="2"/>
              <a:buChar char="§"/>
              <a:defRPr/>
            </a:pPr>
            <a:r>
              <a:rPr lang="en-US" sz="2400" kern="0" dirty="0">
                <a:solidFill>
                  <a:srgbClr val="000000"/>
                </a:solidFill>
                <a:latin typeface="Calibri" pitchFamily="34" charset="0"/>
                <a:cs typeface="Calibri" pitchFamily="34" charset="0"/>
              </a:rPr>
              <a:t>Explore the </a:t>
            </a:r>
            <a:r>
              <a:rPr lang="en-US" sz="2400" kern="0" dirty="0" smtClean="0">
                <a:solidFill>
                  <a:srgbClr val="000000"/>
                </a:solidFill>
                <a:latin typeface="Calibri" pitchFamily="34" charset="0"/>
                <a:cs typeface="Calibri" pitchFamily="34" charset="0"/>
              </a:rPr>
              <a:t>demographic disparities </a:t>
            </a:r>
            <a:r>
              <a:rPr lang="en-US" sz="2400" kern="0" dirty="0">
                <a:solidFill>
                  <a:srgbClr val="000000"/>
                </a:solidFill>
                <a:latin typeface="Calibri" pitchFamily="34" charset="0"/>
                <a:cs typeface="Calibri" pitchFamily="34" charset="0"/>
              </a:rPr>
              <a:t>identified in this study.</a:t>
            </a:r>
          </a:p>
          <a:p>
            <a:pPr marL="342900" indent="-342900" eaLnBrk="0" hangingPunct="0">
              <a:spcBef>
                <a:spcPct val="20000"/>
              </a:spcBef>
              <a:buClr>
                <a:srgbClr val="800000"/>
              </a:buClr>
              <a:buFont typeface="Wingdings" pitchFamily="2" charset="2"/>
              <a:buChar char="§"/>
              <a:defRPr/>
            </a:pPr>
            <a:endParaRPr lang="en-US" sz="1000" kern="0" dirty="0">
              <a:solidFill>
                <a:srgbClr val="2D2D8A">
                  <a:lumMod val="50000"/>
                </a:srgbClr>
              </a:solidFill>
              <a:latin typeface="Calibri" pitchFamily="34" charset="0"/>
              <a:cs typeface="Calibri" pitchFamily="34" charset="0"/>
            </a:endParaRPr>
          </a:p>
          <a:p>
            <a:pPr marL="342900" indent="-342900" eaLnBrk="0" hangingPunct="0">
              <a:spcBef>
                <a:spcPct val="20000"/>
              </a:spcBef>
              <a:buClr>
                <a:srgbClr val="800000"/>
              </a:buClr>
              <a:buFont typeface="Wingdings" pitchFamily="2" charset="2"/>
              <a:buChar char="§"/>
              <a:defRPr/>
            </a:pPr>
            <a:r>
              <a:rPr lang="en-US" sz="2400" kern="0" dirty="0">
                <a:solidFill>
                  <a:srgbClr val="800000"/>
                </a:solidFill>
                <a:latin typeface="Calibri" pitchFamily="34" charset="0"/>
                <a:cs typeface="Calibri" pitchFamily="34" charset="0"/>
              </a:rPr>
              <a:t>Determine the percent of medications prescribed to individuals </a:t>
            </a:r>
            <a:r>
              <a:rPr lang="en-US" sz="2400" kern="0" dirty="0" smtClean="0">
                <a:solidFill>
                  <a:srgbClr val="800000"/>
                </a:solidFill>
                <a:latin typeface="Calibri" pitchFamily="34" charset="0"/>
                <a:cs typeface="Calibri" pitchFamily="34" charset="0"/>
              </a:rPr>
              <a:t>who have </a:t>
            </a:r>
            <a:r>
              <a:rPr lang="en-US" sz="2400" kern="0" dirty="0">
                <a:solidFill>
                  <a:srgbClr val="800000"/>
                </a:solidFill>
                <a:latin typeface="Calibri" pitchFamily="34" charset="0"/>
                <a:cs typeface="Calibri" pitchFamily="34" charset="0"/>
              </a:rPr>
              <a:t>no psychiatric diagnosis, and why.</a:t>
            </a:r>
          </a:p>
          <a:p>
            <a:pPr marL="342900" indent="-342900" eaLnBrk="0" hangingPunct="0">
              <a:spcBef>
                <a:spcPct val="20000"/>
              </a:spcBef>
              <a:buClr>
                <a:srgbClr val="800000"/>
              </a:buClr>
              <a:buFont typeface="Wingdings" pitchFamily="2" charset="2"/>
              <a:buChar char="§"/>
              <a:defRPr/>
            </a:pPr>
            <a:endParaRPr lang="en-US" sz="1000" kern="0" dirty="0">
              <a:solidFill>
                <a:srgbClr val="000000"/>
              </a:solidFill>
              <a:latin typeface="Calibri" pitchFamily="34" charset="0"/>
              <a:cs typeface="Calibri" pitchFamily="34" charset="0"/>
            </a:endParaRPr>
          </a:p>
          <a:p>
            <a:pPr marL="342900" indent="-342900" eaLnBrk="0" hangingPunct="0">
              <a:spcBef>
                <a:spcPct val="20000"/>
              </a:spcBef>
              <a:buClr>
                <a:srgbClr val="800000"/>
              </a:buClr>
              <a:buFont typeface="Wingdings" pitchFamily="2" charset="2"/>
              <a:buChar char="§"/>
              <a:defRPr/>
            </a:pPr>
            <a:r>
              <a:rPr lang="en-US" sz="2400" kern="0" dirty="0">
                <a:solidFill>
                  <a:srgbClr val="000000"/>
                </a:solidFill>
                <a:latin typeface="Calibri" pitchFamily="34" charset="0"/>
                <a:cs typeface="Calibri" pitchFamily="34" charset="0"/>
              </a:rPr>
              <a:t>Identify individuals at high risk who may need medical oversight.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43000"/>
            <a:ext cx="5943600" cy="3581400"/>
          </a:xfrm>
        </p:spPr>
        <p:txBody>
          <a:bodyPr/>
          <a:lstStyle/>
          <a:p>
            <a:pPr>
              <a:defRPr/>
            </a:pPr>
            <a:r>
              <a:rPr lang="en-US" sz="3600" b="1" dirty="0" smtClean="0">
                <a:solidFill>
                  <a:schemeClr val="tx1"/>
                </a:solidFill>
              </a:rPr>
              <a:t>Questions </a:t>
            </a:r>
            <a:r>
              <a:rPr lang="en-US" sz="3600" b="1" dirty="0" smtClean="0">
                <a:solidFill>
                  <a:schemeClr val="tx1"/>
                </a:solidFill>
                <a:latin typeface="Calibri" pitchFamily="34" charset="0"/>
              </a:rPr>
              <a:t>?</a:t>
            </a:r>
            <a:br>
              <a:rPr lang="en-US" sz="3600" b="1" dirty="0" smtClean="0">
                <a:solidFill>
                  <a:schemeClr val="tx1"/>
                </a:solidFill>
                <a:latin typeface="Calibri" pitchFamily="34" charset="0"/>
              </a:rPr>
            </a:br>
            <a:r>
              <a:rPr lang="en-US" sz="3600" b="1" dirty="0" smtClean="0">
                <a:solidFill>
                  <a:schemeClr val="tx1"/>
                </a:solidFill>
              </a:rPr>
              <a:t/>
            </a:r>
            <a:br>
              <a:rPr lang="en-US" sz="3600" b="1" dirty="0" smtClean="0">
                <a:solidFill>
                  <a:schemeClr val="tx1"/>
                </a:solidFill>
              </a:rPr>
            </a:br>
            <a:r>
              <a:rPr lang="en-US" sz="3600" b="1" dirty="0" smtClean="0">
                <a:solidFill>
                  <a:schemeClr val="tx1"/>
                </a:solidFill>
              </a:rPr>
              <a:t>Comments</a:t>
            </a:r>
            <a:r>
              <a:rPr lang="en-US" sz="3600" b="1" dirty="0" smtClean="0">
                <a:solidFill>
                  <a:schemeClr val="tx1"/>
                </a:solidFill>
                <a:latin typeface="Calibri" pitchFamily="34" charset="0"/>
              </a:rPr>
              <a:t> ?</a:t>
            </a:r>
            <a:br>
              <a:rPr lang="en-US" sz="3600" b="1" dirty="0" smtClean="0">
                <a:solidFill>
                  <a:schemeClr val="tx1"/>
                </a:solidFill>
                <a:latin typeface="Calibri" pitchFamily="34" charset="0"/>
              </a:rPr>
            </a:br>
            <a:r>
              <a:rPr lang="en-US" sz="3600" b="1" dirty="0" smtClean="0">
                <a:solidFill>
                  <a:schemeClr val="tx1"/>
                </a:solidFill>
                <a:latin typeface="Calibri" pitchFamily="34" charset="0"/>
              </a:rPr>
              <a:t/>
            </a:r>
            <a:br>
              <a:rPr lang="en-US" sz="3600" b="1" dirty="0" smtClean="0">
                <a:solidFill>
                  <a:schemeClr val="tx1"/>
                </a:solidFill>
                <a:latin typeface="Calibri" pitchFamily="34" charset="0"/>
              </a:rPr>
            </a:br>
            <a:endParaRPr lang="en-US" sz="2800" b="1" dirty="0">
              <a:solidFill>
                <a:schemeClr val="tx1"/>
              </a:solidFill>
            </a:endParaRPr>
          </a:p>
        </p:txBody>
      </p:sp>
      <p:sp>
        <p:nvSpPr>
          <p:cNvPr id="102403" name="Subtitle 2"/>
          <p:cNvSpPr>
            <a:spLocks noGrp="1"/>
          </p:cNvSpPr>
          <p:nvPr>
            <p:ph type="subTitle" idx="1"/>
          </p:nvPr>
        </p:nvSpPr>
        <p:spPr>
          <a:xfrm>
            <a:off x="2362200" y="6049963"/>
            <a:ext cx="6705600" cy="685800"/>
          </a:xfrm>
        </p:spPr>
        <p:txBody>
          <a:bodyPr>
            <a:normAutofit fontScale="92500"/>
          </a:bodyPr>
          <a:lstStyle/>
          <a:p>
            <a:r>
              <a:rPr lang="en-US" dirty="0" smtClean="0"/>
              <a:t>What is your agency doing to reduce med overuse?</a:t>
            </a:r>
          </a:p>
        </p:txBody>
      </p:sp>
      <p:pic>
        <p:nvPicPr>
          <p:cNvPr id="102404" name="Picture 3" descr="C:\Users\epell\AppData\Local\Microsoft\Windows\Temporary Internet Files\Content.IE5\DTMUOI23\MC900286861[1].wmf"/>
          <p:cNvPicPr>
            <a:picLocks noChangeAspect="1" noChangeArrowheads="1"/>
          </p:cNvPicPr>
          <p:nvPr/>
        </p:nvPicPr>
        <p:blipFill>
          <a:blip r:embed="rId2" cstate="print"/>
          <a:srcRect/>
          <a:stretch>
            <a:fillRect/>
          </a:stretch>
        </p:blipFill>
        <p:spPr bwMode="auto">
          <a:xfrm>
            <a:off x="152400" y="5159375"/>
            <a:ext cx="2105025" cy="169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b="1" dirty="0">
                <a:solidFill>
                  <a:schemeClr val="tx2">
                    <a:lumMod val="50000"/>
                  </a:schemeClr>
                </a:solidFill>
                <a:latin typeface="Calibri" pitchFamily="34" charset="0"/>
              </a:rPr>
              <a:t>Source of NCI </a:t>
            </a:r>
            <a:r>
              <a:rPr lang="en-US" sz="3600" b="1" dirty="0" smtClean="0">
                <a:solidFill>
                  <a:schemeClr val="tx2">
                    <a:lumMod val="50000"/>
                  </a:schemeClr>
                </a:solidFill>
                <a:latin typeface="Calibri" pitchFamily="34" charset="0"/>
              </a:rPr>
              <a:t>Medication</a:t>
            </a:r>
            <a:br>
              <a:rPr lang="en-US" sz="3600" b="1" dirty="0" smtClean="0">
                <a:solidFill>
                  <a:schemeClr val="tx2">
                    <a:lumMod val="50000"/>
                  </a:schemeClr>
                </a:solidFill>
                <a:latin typeface="Calibri" pitchFamily="34" charset="0"/>
              </a:rPr>
            </a:br>
            <a:r>
              <a:rPr lang="en-US" sz="3600" b="1" dirty="0" smtClean="0">
                <a:solidFill>
                  <a:schemeClr val="tx2">
                    <a:lumMod val="50000"/>
                  </a:schemeClr>
                </a:solidFill>
                <a:latin typeface="Calibri" pitchFamily="34" charset="0"/>
              </a:rPr>
              <a:t> </a:t>
            </a:r>
            <a:r>
              <a:rPr lang="en-US" sz="3600" b="1" dirty="0">
                <a:solidFill>
                  <a:schemeClr val="tx2">
                    <a:lumMod val="50000"/>
                  </a:schemeClr>
                </a:solidFill>
                <a:latin typeface="Calibri" pitchFamily="34" charset="0"/>
              </a:rPr>
              <a:t>Information</a:t>
            </a:r>
            <a:endParaRPr lang="en-US" sz="3600" dirty="0"/>
          </a:p>
        </p:txBody>
      </p:sp>
      <p:sp>
        <p:nvSpPr>
          <p:cNvPr id="66563" name="Content Placeholder 2"/>
          <p:cNvSpPr>
            <a:spLocks noGrp="1"/>
          </p:cNvSpPr>
          <p:nvPr>
            <p:ph sz="quarter" idx="1"/>
          </p:nvPr>
        </p:nvSpPr>
        <p:spPr>
          <a:xfrm>
            <a:off x="622663" y="1981200"/>
            <a:ext cx="7543800" cy="4114800"/>
          </a:xfrm>
        </p:spPr>
        <p:txBody>
          <a:bodyPr/>
          <a:lstStyle/>
          <a:p>
            <a:pPr eaLnBrk="1" hangingPunct="1">
              <a:spcBef>
                <a:spcPts val="1350"/>
              </a:spcBef>
              <a:buClr>
                <a:schemeClr val="tx2">
                  <a:lumMod val="50000"/>
                </a:schemeClr>
              </a:buClr>
              <a:buSzPct val="80000"/>
              <a:buFont typeface="Wingdings" pitchFamily="2" charset="2"/>
              <a:buChar char="§"/>
              <a:defRPr/>
            </a:pPr>
            <a:r>
              <a:rPr lang="en-US" sz="3200" dirty="0">
                <a:latin typeface="Calibri" pitchFamily="34" charset="0"/>
              </a:rPr>
              <a:t>Adult Consumer Survey, 2011-2012</a:t>
            </a:r>
            <a:endParaRPr lang="en-US" sz="2400" dirty="0"/>
          </a:p>
          <a:p>
            <a:pPr lvl="1">
              <a:spcBef>
                <a:spcPts val="900"/>
              </a:spcBef>
              <a:buSzPct val="100000"/>
              <a:buFont typeface="Arial" pitchFamily="34" charset="0"/>
              <a:buChar char="•"/>
              <a:defRPr/>
            </a:pPr>
            <a:r>
              <a:rPr lang="en-US" sz="2400" dirty="0">
                <a:latin typeface="Calibri" pitchFamily="34" charset="0"/>
              </a:rPr>
              <a:t>Standardized, face-to-face interview with a sample of individuals receiving services</a:t>
            </a:r>
          </a:p>
          <a:p>
            <a:pPr lvl="1">
              <a:spcBef>
                <a:spcPts val="900"/>
              </a:spcBef>
              <a:buSzPct val="100000"/>
              <a:buFont typeface="Arial" pitchFamily="34" charset="0"/>
              <a:buChar char="•"/>
              <a:defRPr/>
            </a:pPr>
            <a:r>
              <a:rPr lang="en-US" sz="2400" dirty="0">
                <a:latin typeface="Calibri" pitchFamily="34" charset="0"/>
              </a:rPr>
              <a:t>No pre-screening procedures</a:t>
            </a:r>
          </a:p>
          <a:p>
            <a:pPr lvl="1">
              <a:spcBef>
                <a:spcPts val="900"/>
              </a:spcBef>
              <a:buSzPct val="100000"/>
              <a:buFont typeface="Arial" pitchFamily="34" charset="0"/>
              <a:buChar char="•"/>
              <a:defRPr/>
            </a:pPr>
            <a:r>
              <a:rPr lang="en-US" sz="2400" dirty="0">
                <a:latin typeface="Calibri" pitchFamily="34" charset="0"/>
              </a:rPr>
              <a:t>Conducted with adults only (18 and over) receiving at least one service besides case management</a:t>
            </a:r>
          </a:p>
          <a:p>
            <a:pPr lvl="1">
              <a:spcBef>
                <a:spcPts val="900"/>
              </a:spcBef>
              <a:buSzPct val="100000"/>
              <a:buFont typeface="Arial" pitchFamily="34" charset="0"/>
              <a:buChar char="•"/>
              <a:defRPr/>
            </a:pPr>
            <a:r>
              <a:rPr lang="en-US" sz="2400" dirty="0">
                <a:latin typeface="Calibri" pitchFamily="34" charset="0"/>
              </a:rPr>
              <a:t>Takes 50 minutes on average</a:t>
            </a:r>
          </a:p>
          <a:p>
            <a:pPr lvl="1">
              <a:spcBef>
                <a:spcPts val="900"/>
              </a:spcBef>
              <a:buSzPct val="100000"/>
              <a:buFont typeface="Arial" pitchFamily="34" charset="0"/>
              <a:buChar char="•"/>
              <a:defRPr/>
            </a:pPr>
            <a:r>
              <a:rPr lang="en-US" sz="2400" dirty="0">
                <a:latin typeface="Calibri" pitchFamily="34" charset="0"/>
              </a:rPr>
              <a:t>Training materials/interviewers</a:t>
            </a:r>
          </a:p>
        </p:txBody>
      </p:sp>
      <p:pic>
        <p:nvPicPr>
          <p:cNvPr id="4" name="Picture 3" descr="nci-logo-v3"/>
          <p:cNvPicPr>
            <a:picLocks noChangeAspect="1" noChangeArrowheads="1"/>
          </p:cNvPicPr>
          <p:nvPr/>
        </p:nvPicPr>
        <p:blipFill>
          <a:blip r:embed="rId2" cstate="print"/>
          <a:srcRect/>
          <a:stretch>
            <a:fillRect/>
          </a:stretch>
        </p:blipFill>
        <p:spPr bwMode="auto">
          <a:xfrm>
            <a:off x="7192963" y="224246"/>
            <a:ext cx="1570037" cy="881063"/>
          </a:xfrm>
          <a:prstGeom prst="rect">
            <a:avLst/>
          </a:prstGeom>
          <a:noFill/>
          <a:ln w="9525">
            <a:noFill/>
            <a:miter lim="800000"/>
            <a:headEnd/>
            <a:tailEnd/>
          </a:ln>
        </p:spPr>
      </p:pic>
    </p:spTree>
    <p:extLst>
      <p:ext uri="{BB962C8B-B14F-4D97-AF65-F5344CB8AC3E}">
        <p14:creationId xmlns:p14="http://schemas.microsoft.com/office/powerpoint/2010/main" val="4431781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592183" y="8709"/>
            <a:ext cx="7543800" cy="8534400"/>
          </a:xfrm>
        </p:spPr>
        <p:txBody>
          <a:bodyPr/>
          <a:lstStyle/>
          <a:p>
            <a:pPr>
              <a:defRPr/>
            </a:pPr>
            <a:r>
              <a:rPr lang="en-US" altLang="en-US" sz="4000" dirty="0" smtClean="0"/>
              <a:t/>
            </a:r>
            <a:br>
              <a:rPr lang="en-US" altLang="en-US" sz="4000" dirty="0" smtClean="0"/>
            </a:br>
            <a:r>
              <a:rPr lang="en-US" altLang="en-US" sz="2000" dirty="0" smtClean="0">
                <a:solidFill>
                  <a:schemeClr val="tx1"/>
                </a:solidFill>
                <a:latin typeface="Calibri" panose="020F0502020204030204" pitchFamily="34" charset="0"/>
              </a:rPr>
              <a:t>Valerie Bradley, President, HSRI</a:t>
            </a:r>
            <a:br>
              <a:rPr lang="en-US" altLang="en-US" sz="2000" dirty="0" smtClean="0">
                <a:solidFill>
                  <a:schemeClr val="tx1"/>
                </a:solidFill>
                <a:latin typeface="Calibri" panose="020F0502020204030204" pitchFamily="34" charset="0"/>
              </a:rPr>
            </a:br>
            <a:r>
              <a:rPr lang="en-US" altLang="en-US" sz="2000" dirty="0" smtClean="0">
                <a:solidFill>
                  <a:schemeClr val="tx1"/>
                </a:solidFill>
                <a:latin typeface="Calibri" panose="020F0502020204030204" pitchFamily="34" charset="0"/>
                <a:hlinkClick r:id="rId2"/>
              </a:rPr>
              <a:t>vbradley@hsri.org</a:t>
            </a:r>
            <a:r>
              <a:rPr lang="en-US" altLang="en-US" sz="2000" dirty="0" smtClean="0">
                <a:solidFill>
                  <a:schemeClr val="tx1"/>
                </a:solidFill>
                <a:latin typeface="Calibri" panose="020F0502020204030204" pitchFamily="34" charset="0"/>
              </a:rPr>
              <a:t/>
            </a:r>
            <a:br>
              <a:rPr lang="en-US" altLang="en-US" sz="2000" dirty="0" smtClean="0">
                <a:solidFill>
                  <a:schemeClr val="tx1"/>
                </a:solidFill>
                <a:latin typeface="Calibri" panose="020F0502020204030204" pitchFamily="34" charset="0"/>
              </a:rPr>
            </a:br>
            <a:r>
              <a:rPr lang="en-US" altLang="en-US" sz="2000" dirty="0" smtClean="0">
                <a:solidFill>
                  <a:schemeClr val="tx1"/>
                </a:solidFill>
                <a:latin typeface="Calibri" panose="020F0502020204030204" pitchFamily="34" charset="0"/>
              </a:rPr>
              <a:t/>
            </a:r>
            <a:br>
              <a:rPr lang="en-US" altLang="en-US" sz="2000" dirty="0" smtClean="0">
                <a:solidFill>
                  <a:schemeClr val="tx1"/>
                </a:solidFill>
                <a:latin typeface="Calibri" panose="020F0502020204030204" pitchFamily="34" charset="0"/>
              </a:rPr>
            </a:br>
            <a:r>
              <a:rPr lang="en-US" altLang="en-US" sz="2000" dirty="0" smtClean="0">
                <a:solidFill>
                  <a:schemeClr val="tx1"/>
                </a:solidFill>
                <a:latin typeface="Calibri" panose="020F0502020204030204" pitchFamily="34" charset="0"/>
              </a:rPr>
              <a:t>Dorothy Hiersteiner, Research Analyst, HSRI</a:t>
            </a:r>
            <a:br>
              <a:rPr lang="en-US" altLang="en-US" sz="2000" dirty="0" smtClean="0">
                <a:solidFill>
                  <a:schemeClr val="tx1"/>
                </a:solidFill>
                <a:latin typeface="Calibri" panose="020F0502020204030204" pitchFamily="34" charset="0"/>
              </a:rPr>
            </a:br>
            <a:r>
              <a:rPr lang="en-US" altLang="en-US" sz="2000" dirty="0" smtClean="0">
                <a:solidFill>
                  <a:schemeClr val="tx1"/>
                </a:solidFill>
                <a:latin typeface="Calibri" panose="020F0502020204030204" pitchFamily="34" charset="0"/>
                <a:hlinkClick r:id="rId3"/>
              </a:rPr>
              <a:t>dhiersteiner@hsri.org</a:t>
            </a:r>
            <a:r>
              <a:rPr lang="en-US" altLang="en-US" sz="2000" dirty="0" smtClean="0">
                <a:solidFill>
                  <a:schemeClr val="tx1"/>
                </a:solidFill>
                <a:latin typeface="Calibri" panose="020F0502020204030204" pitchFamily="34" charset="0"/>
              </a:rPr>
              <a:t/>
            </a:r>
            <a:br>
              <a:rPr lang="en-US" altLang="en-US" sz="2000" dirty="0" smtClean="0">
                <a:solidFill>
                  <a:schemeClr val="tx1"/>
                </a:solidFill>
                <a:latin typeface="Calibri" panose="020F0502020204030204" pitchFamily="34" charset="0"/>
              </a:rPr>
            </a:br>
            <a:r>
              <a:rPr lang="en-US" altLang="en-US" sz="2000" dirty="0" smtClean="0">
                <a:solidFill>
                  <a:schemeClr val="tx1"/>
                </a:solidFill>
                <a:latin typeface="Calibri" panose="020F0502020204030204" pitchFamily="34" charset="0"/>
              </a:rPr>
              <a:t/>
            </a:r>
            <a:br>
              <a:rPr lang="en-US" altLang="en-US" sz="2000" dirty="0" smtClean="0">
                <a:solidFill>
                  <a:schemeClr val="tx1"/>
                </a:solidFill>
                <a:latin typeface="Calibri" panose="020F0502020204030204" pitchFamily="34" charset="0"/>
              </a:rPr>
            </a:br>
            <a:r>
              <a:rPr lang="en-US" sz="2000" dirty="0" smtClean="0">
                <a:solidFill>
                  <a:prstClr val="black"/>
                </a:solidFill>
                <a:latin typeface="Calibri" pitchFamily="34" charset="0"/>
                <a:ea typeface="+mn-ea"/>
                <a:cs typeface="+mn-cs"/>
              </a:rPr>
              <a:t>Gail Grossman, Assistant Commissioner of Quality Management, MA DDS</a:t>
            </a:r>
            <a:br>
              <a:rPr lang="en-US" sz="2000" dirty="0" smtClean="0">
                <a:solidFill>
                  <a:prstClr val="black"/>
                </a:solidFill>
                <a:latin typeface="Calibri" pitchFamily="34" charset="0"/>
                <a:ea typeface="+mn-ea"/>
                <a:cs typeface="+mn-cs"/>
              </a:rPr>
            </a:br>
            <a:r>
              <a:rPr lang="en-US" altLang="en-US" sz="2000" dirty="0" smtClean="0">
                <a:latin typeface="Calibri" panose="020F0502020204030204" pitchFamily="34" charset="0"/>
                <a:hlinkClick r:id="rId4"/>
              </a:rPr>
              <a:t>Gail.Grossman@state.ma.us</a:t>
            </a:r>
            <a:r>
              <a:rPr lang="en-US" altLang="en-US" sz="2000" dirty="0" smtClean="0">
                <a:latin typeface="Calibri" panose="020F0502020204030204" pitchFamily="34" charset="0"/>
              </a:rPr>
              <a:t/>
            </a:r>
            <a:br>
              <a:rPr lang="en-US" altLang="en-US" sz="2000" dirty="0" smtClean="0">
                <a:latin typeface="Calibri" panose="020F0502020204030204" pitchFamily="34" charset="0"/>
              </a:rPr>
            </a:br>
            <a:r>
              <a:rPr lang="en-US" altLang="en-US" sz="2000" dirty="0" smtClean="0">
                <a:latin typeface="Calibri" panose="020F0502020204030204" pitchFamily="34" charset="0"/>
              </a:rPr>
              <a:t/>
            </a:r>
            <a:br>
              <a:rPr lang="en-US" altLang="en-US" sz="2000" dirty="0" smtClean="0">
                <a:latin typeface="Calibri" panose="020F0502020204030204" pitchFamily="34" charset="0"/>
              </a:rPr>
            </a:br>
            <a:r>
              <a:rPr lang="en-US" sz="2000" dirty="0" smtClean="0">
                <a:solidFill>
                  <a:schemeClr val="tx1"/>
                </a:solidFill>
                <a:latin typeface="Calibri" panose="020F0502020204030204" pitchFamily="34" charset="0"/>
              </a:rPr>
              <a:t>Emily Lauer, Project </a:t>
            </a:r>
            <a:r>
              <a:rPr lang="en-US" sz="2000" dirty="0">
                <a:solidFill>
                  <a:schemeClr val="tx1"/>
                </a:solidFill>
                <a:latin typeface="Calibri" panose="020F0502020204030204" pitchFamily="34" charset="0"/>
              </a:rPr>
              <a:t>Director, Center for Developmental Disabilities Evaluation and Research, UMass Medical School</a:t>
            </a:r>
            <a:r>
              <a:rPr lang="en-US" sz="2000" i="1" dirty="0">
                <a:latin typeface="Calibri" panose="020F0502020204030204" pitchFamily="34" charset="0"/>
              </a:rPr>
              <a:t/>
            </a:r>
            <a:br>
              <a:rPr lang="en-US" sz="2000" i="1" dirty="0">
                <a:latin typeface="Calibri" panose="020F0502020204030204" pitchFamily="34" charset="0"/>
              </a:rPr>
            </a:br>
            <a:r>
              <a:rPr lang="en-US" sz="2000" dirty="0" smtClean="0">
                <a:latin typeface="Calibri" panose="020F0502020204030204" pitchFamily="34" charset="0"/>
                <a:hlinkClick r:id="rId5"/>
              </a:rPr>
              <a:t>Emily.Lauer@umassmed.edu</a:t>
            </a:r>
            <a:r>
              <a:rPr lang="en-US" sz="2000" dirty="0" smtClean="0">
                <a:latin typeface="Calibri" panose="020F0502020204030204" pitchFamily="34" charset="0"/>
              </a:rPr>
              <a:t/>
            </a:r>
            <a:br>
              <a:rPr lang="en-US" sz="2000" dirty="0" smtClean="0">
                <a:latin typeface="Calibri" panose="020F0502020204030204" pitchFamily="34" charset="0"/>
              </a:rPr>
            </a:br>
            <a:r>
              <a:rPr lang="en-US" sz="2000" b="1" dirty="0" smtClean="0">
                <a:latin typeface="Calibri" panose="020F0502020204030204" pitchFamily="34" charset="0"/>
              </a:rPr>
              <a:t/>
            </a:r>
            <a:br>
              <a:rPr lang="en-US" sz="2000" b="1" dirty="0" smtClean="0">
                <a:latin typeface="Calibri" panose="020F0502020204030204" pitchFamily="34" charset="0"/>
              </a:rPr>
            </a:br>
            <a:r>
              <a:rPr lang="en-US" sz="2000" dirty="0" smtClean="0">
                <a:solidFill>
                  <a:schemeClr val="tx1"/>
                </a:solidFill>
                <a:latin typeface="Calibri" panose="020F0502020204030204" pitchFamily="34" charset="0"/>
              </a:rPr>
              <a:t>Sue Kelly, Scientist, Delmarva Foundation</a:t>
            </a:r>
            <a:br>
              <a:rPr lang="en-US" sz="2000" dirty="0" smtClean="0">
                <a:solidFill>
                  <a:schemeClr val="tx1"/>
                </a:solidFill>
                <a:latin typeface="Calibri" panose="020F0502020204030204" pitchFamily="34" charset="0"/>
              </a:rPr>
            </a:br>
            <a:r>
              <a:rPr lang="en-US" sz="2000" dirty="0" smtClean="0">
                <a:solidFill>
                  <a:schemeClr val="tx1"/>
                </a:solidFill>
                <a:latin typeface="Calibri" panose="020F0502020204030204" pitchFamily="34" charset="0"/>
                <a:hlinkClick r:id="rId6"/>
              </a:rPr>
              <a:t>kellys@dfmc.org</a:t>
            </a:r>
            <a:r>
              <a:rPr lang="en-US" sz="2000" dirty="0" smtClean="0">
                <a:solidFill>
                  <a:schemeClr val="tx1"/>
                </a:solidFill>
                <a:latin typeface="Calibri" panose="020F0502020204030204" pitchFamily="34" charset="0"/>
              </a:rPr>
              <a:t/>
            </a:r>
            <a:br>
              <a:rPr lang="en-US" sz="2000" dirty="0" smtClean="0">
                <a:solidFill>
                  <a:schemeClr val="tx1"/>
                </a:solidFill>
                <a:latin typeface="Calibri" panose="020F0502020204030204" pitchFamily="34" charset="0"/>
              </a:rPr>
            </a:br>
            <a:r>
              <a:rPr lang="en-US" sz="2000" dirty="0" smtClean="0">
                <a:solidFill>
                  <a:schemeClr val="tx1"/>
                </a:solidFill>
                <a:latin typeface="Calibri" panose="020F0502020204030204" pitchFamily="34" charset="0"/>
              </a:rPr>
              <a:t/>
            </a:r>
            <a:br>
              <a:rPr lang="en-US" sz="2000" dirty="0" smtClean="0">
                <a:solidFill>
                  <a:schemeClr val="tx1"/>
                </a:solidFill>
                <a:latin typeface="Calibri" panose="020F0502020204030204" pitchFamily="34" charset="0"/>
              </a:rPr>
            </a:br>
            <a:r>
              <a:rPr lang="en-US" sz="2000" dirty="0" smtClean="0">
                <a:solidFill>
                  <a:schemeClr val="tx1"/>
                </a:solidFill>
                <a:latin typeface="Calibri" panose="020F0502020204030204" pitchFamily="34" charset="0"/>
              </a:rPr>
              <a:t>Eddie Towson, Director, Quality Assurance, GA Division </a:t>
            </a:r>
            <a:r>
              <a:rPr lang="en-US" sz="2000" dirty="0">
                <a:solidFill>
                  <a:schemeClr val="tx1"/>
                </a:solidFill>
                <a:latin typeface="Calibri" panose="020F0502020204030204" pitchFamily="34" charset="0"/>
              </a:rPr>
              <a:t>of DD</a:t>
            </a:r>
            <a:br>
              <a:rPr lang="en-US" sz="2000" dirty="0">
                <a:solidFill>
                  <a:schemeClr val="tx1"/>
                </a:solidFill>
                <a:latin typeface="Calibri" panose="020F0502020204030204" pitchFamily="34" charset="0"/>
              </a:rPr>
            </a:br>
            <a:r>
              <a:rPr lang="en-US" sz="2000" dirty="0" smtClean="0">
                <a:solidFill>
                  <a:schemeClr val="tx1"/>
                </a:solidFill>
                <a:latin typeface="Calibri" panose="020F0502020204030204" pitchFamily="34" charset="0"/>
                <a:hlinkClick r:id="rId7"/>
              </a:rPr>
              <a:t>eltowson@dhr.state.ga.us</a:t>
            </a:r>
            <a:r>
              <a:rPr lang="en-US" sz="2000" dirty="0" smtClean="0">
                <a:solidFill>
                  <a:schemeClr val="tx1"/>
                </a:solidFill>
                <a:latin typeface="Calibri" panose="020F0502020204030204" pitchFamily="34" charset="0"/>
              </a:rPr>
              <a:t/>
            </a:r>
            <a:br>
              <a:rPr lang="en-US" sz="2000" dirty="0" smtClean="0">
                <a:solidFill>
                  <a:schemeClr val="tx1"/>
                </a:solidFill>
                <a:latin typeface="Calibri" panose="020F0502020204030204" pitchFamily="34" charset="0"/>
              </a:rPr>
            </a:br>
            <a:r>
              <a:rPr lang="en-US" sz="2800" dirty="0" smtClean="0">
                <a:solidFill>
                  <a:schemeClr val="tx1"/>
                </a:solidFill>
                <a:latin typeface="Calibri" panose="020F0502020204030204" pitchFamily="34" charset="0"/>
              </a:rPr>
              <a:t/>
            </a:r>
            <a:br>
              <a:rPr lang="en-US" sz="2800" dirty="0" smtClean="0">
                <a:solidFill>
                  <a:schemeClr val="tx1"/>
                </a:solidFill>
                <a:latin typeface="Calibri" panose="020F0502020204030204" pitchFamily="34" charset="0"/>
              </a:rPr>
            </a:br>
            <a:r>
              <a:rPr lang="en-US" sz="2400" dirty="0"/>
              <a:t/>
            </a:r>
            <a:br>
              <a:rPr lang="en-US" sz="2400" dirty="0"/>
            </a:br>
            <a:r>
              <a:rPr lang="en-US" sz="2400" i="1" dirty="0" smtClean="0">
                <a:solidFill>
                  <a:prstClr val="black"/>
                </a:solidFill>
                <a:latin typeface="Calibri" pitchFamily="34" charset="0"/>
                <a:ea typeface="+mn-ea"/>
                <a:cs typeface="+mn-cs"/>
              </a:rPr>
              <a:t/>
            </a:r>
            <a:br>
              <a:rPr lang="en-US" sz="2400" i="1" dirty="0" smtClean="0">
                <a:solidFill>
                  <a:prstClr val="black"/>
                </a:solidFill>
                <a:latin typeface="Calibri" pitchFamily="34" charset="0"/>
                <a:ea typeface="+mn-ea"/>
                <a:cs typeface="+mn-cs"/>
              </a:rPr>
            </a:br>
            <a:endParaRPr lang="en-US" altLang="en-US" sz="4000" dirty="0" smtClean="0"/>
          </a:p>
        </p:txBody>
      </p:sp>
      <p:sp>
        <p:nvSpPr>
          <p:cNvPr id="5" name="TextBox 4"/>
          <p:cNvSpPr txBox="1"/>
          <p:nvPr/>
        </p:nvSpPr>
        <p:spPr>
          <a:xfrm>
            <a:off x="592183" y="152400"/>
            <a:ext cx="6858000" cy="584200"/>
          </a:xfrm>
          <a:prstGeom prst="rect">
            <a:avLst/>
          </a:prstGeom>
          <a:noFill/>
        </p:spPr>
        <p:txBody>
          <a:bodyPr>
            <a:spAutoFit/>
          </a:bodyPr>
          <a:lstStyle/>
          <a:p>
            <a:pPr>
              <a:defRPr/>
            </a:pPr>
            <a:r>
              <a:rPr lang="en-US" altLang="en-US" sz="3200" b="1" dirty="0" smtClean="0">
                <a:solidFill>
                  <a:schemeClr val="tx2">
                    <a:lumMod val="50000"/>
                  </a:schemeClr>
                </a:solidFill>
                <a:latin typeface="Calibri" pitchFamily="34" charset="0"/>
              </a:rPr>
              <a:t>Contacts</a:t>
            </a:r>
            <a:endParaRPr lang="en-US" sz="3200" b="1" dirty="0">
              <a:solidFill>
                <a:schemeClr val="tx2">
                  <a:lumMod val="50000"/>
                </a:schemeClr>
              </a:solidFill>
              <a:latin typeface="Calibri" pitchFamily="34" charset="0"/>
            </a:endParaRPr>
          </a:p>
        </p:txBody>
      </p:sp>
    </p:spTree>
    <p:extLst>
      <p:ext uri="{BB962C8B-B14F-4D97-AF65-F5344CB8AC3E}">
        <p14:creationId xmlns:p14="http://schemas.microsoft.com/office/powerpoint/2010/main" val="190778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6553200" cy="742950"/>
          </a:xfrm>
        </p:spPr>
        <p:txBody>
          <a:bodyPr/>
          <a:lstStyle/>
          <a:p>
            <a:pPr>
              <a:defRPr/>
            </a:pPr>
            <a:r>
              <a:rPr lang="en-US" sz="3600" b="1" dirty="0">
                <a:solidFill>
                  <a:schemeClr val="tx2">
                    <a:lumMod val="50000"/>
                  </a:schemeClr>
                </a:solidFill>
                <a:latin typeface="Calibri" pitchFamily="34" charset="0"/>
              </a:rPr>
              <a:t>Source of NCI Medication Information</a:t>
            </a:r>
            <a:endParaRPr lang="en-US" sz="3600" dirty="0"/>
          </a:p>
        </p:txBody>
      </p:sp>
      <p:sp>
        <p:nvSpPr>
          <p:cNvPr id="3" name="Content Placeholder 2"/>
          <p:cNvSpPr>
            <a:spLocks noGrp="1"/>
          </p:cNvSpPr>
          <p:nvPr>
            <p:ph sz="quarter" idx="1"/>
          </p:nvPr>
        </p:nvSpPr>
        <p:spPr>
          <a:xfrm>
            <a:off x="533400" y="2171700"/>
            <a:ext cx="7620000" cy="3371850"/>
          </a:xfrm>
        </p:spPr>
        <p:txBody>
          <a:bodyPr/>
          <a:lstStyle/>
          <a:p>
            <a:pPr eaLnBrk="1" hangingPunct="1">
              <a:spcBef>
                <a:spcPts val="1350"/>
              </a:spcBef>
              <a:buClr>
                <a:schemeClr val="tx2">
                  <a:lumMod val="50000"/>
                </a:schemeClr>
              </a:buClr>
              <a:buSzPct val="100000"/>
              <a:buFont typeface="Wingdings" pitchFamily="2" charset="2"/>
              <a:buChar char="§"/>
              <a:defRPr/>
            </a:pPr>
            <a:r>
              <a:rPr lang="en-US" sz="2400" dirty="0">
                <a:latin typeface="Calibri" pitchFamily="34" charset="0"/>
              </a:rPr>
              <a:t>Background Section  -  completed by case managers using existing records</a:t>
            </a:r>
          </a:p>
          <a:p>
            <a:pPr eaLnBrk="1" hangingPunct="1">
              <a:spcBef>
                <a:spcPts val="1350"/>
              </a:spcBef>
              <a:buClr>
                <a:schemeClr val="tx2">
                  <a:lumMod val="50000"/>
                </a:schemeClr>
              </a:buClr>
              <a:buSzPct val="100000"/>
              <a:buFont typeface="Wingdings" pitchFamily="2" charset="2"/>
              <a:buChar char="§"/>
              <a:defRPr/>
            </a:pPr>
            <a:r>
              <a:rPr lang="en-US" sz="2400" dirty="0">
                <a:latin typeface="Calibri" pitchFamily="34" charset="0"/>
              </a:rPr>
              <a:t>“Does the person take medications to address…..</a:t>
            </a:r>
          </a:p>
          <a:p>
            <a:pPr lvl="2" eaLnBrk="1" hangingPunct="1">
              <a:spcBef>
                <a:spcPts val="900"/>
              </a:spcBef>
              <a:buSzPct val="100000"/>
              <a:buFont typeface="Arial" charset="0"/>
              <a:buChar char="•"/>
              <a:defRPr/>
            </a:pPr>
            <a:r>
              <a:rPr lang="en-US" sz="2400" dirty="0">
                <a:latin typeface="Calibri" pitchFamily="34" charset="0"/>
              </a:rPr>
              <a:t>Mood disorder</a:t>
            </a:r>
          </a:p>
          <a:p>
            <a:pPr lvl="2" eaLnBrk="1" hangingPunct="1">
              <a:spcBef>
                <a:spcPts val="900"/>
              </a:spcBef>
              <a:buSzPct val="100000"/>
              <a:buFont typeface="Arial" charset="0"/>
              <a:buChar char="•"/>
              <a:defRPr/>
            </a:pPr>
            <a:r>
              <a:rPr lang="en-US" sz="2400" dirty="0">
                <a:latin typeface="Calibri" pitchFamily="34" charset="0"/>
              </a:rPr>
              <a:t>Anxiety</a:t>
            </a:r>
          </a:p>
          <a:p>
            <a:pPr lvl="2" eaLnBrk="1" hangingPunct="1">
              <a:spcBef>
                <a:spcPts val="900"/>
              </a:spcBef>
              <a:buSzPct val="100000"/>
              <a:buFont typeface="Arial" charset="0"/>
              <a:buChar char="•"/>
              <a:defRPr/>
            </a:pPr>
            <a:r>
              <a:rPr lang="en-US" sz="2400" dirty="0">
                <a:latin typeface="Calibri" pitchFamily="34" charset="0"/>
              </a:rPr>
              <a:t>Psychotic disorder</a:t>
            </a:r>
          </a:p>
          <a:p>
            <a:pPr lvl="2" eaLnBrk="1" hangingPunct="1">
              <a:spcBef>
                <a:spcPts val="900"/>
              </a:spcBef>
              <a:buSzPct val="100000"/>
              <a:buFont typeface="Arial" charset="0"/>
              <a:buChar char="•"/>
              <a:defRPr/>
            </a:pPr>
            <a:r>
              <a:rPr lang="en-US" sz="2400" dirty="0">
                <a:latin typeface="Calibri" pitchFamily="34" charset="0"/>
              </a:rPr>
              <a:t>Behavior”</a:t>
            </a:r>
          </a:p>
          <a:p>
            <a:pPr marL="171450" lvl="2" eaLnBrk="1" hangingPunct="1">
              <a:spcBef>
                <a:spcPts val="1350"/>
              </a:spcBef>
              <a:buClr>
                <a:srgbClr val="426059"/>
              </a:buClr>
              <a:buSzPct val="100000"/>
              <a:buFont typeface="Wingdings" pitchFamily="2" charset="2"/>
              <a:buChar char="§"/>
              <a:defRPr/>
            </a:pPr>
            <a:r>
              <a:rPr lang="en-US" sz="2400" dirty="0">
                <a:latin typeface="Calibri" pitchFamily="34" charset="0"/>
              </a:rPr>
              <a:t>Total N for whom information available is 11,595 people</a:t>
            </a:r>
          </a:p>
          <a:p>
            <a:pPr lvl="2" eaLnBrk="1" hangingPunct="1">
              <a:spcBef>
                <a:spcPts val="1350"/>
              </a:spcBef>
              <a:buSzPct val="100000"/>
              <a:buNone/>
              <a:defRPr/>
            </a:pPr>
            <a:endParaRPr lang="en-US" sz="1800" dirty="0">
              <a:latin typeface="Calibri" pitchFamily="34" charset="0"/>
            </a:endParaRPr>
          </a:p>
          <a:p>
            <a:pPr>
              <a:defRPr/>
            </a:pPr>
            <a:endParaRPr lang="en-US" dirty="0" smtClean="0"/>
          </a:p>
          <a:p>
            <a:pPr>
              <a:defRPr/>
            </a:pPr>
            <a:endParaRPr lang="en-US" dirty="0"/>
          </a:p>
        </p:txBody>
      </p:sp>
      <p:pic>
        <p:nvPicPr>
          <p:cNvPr id="4" name="Picture 3" descr="nci-logo-v3"/>
          <p:cNvPicPr>
            <a:picLocks noChangeAspect="1" noChangeArrowheads="1"/>
          </p:cNvPicPr>
          <p:nvPr/>
        </p:nvPicPr>
        <p:blipFill>
          <a:blip r:embed="rId2" cstate="print"/>
          <a:srcRect/>
          <a:stretch>
            <a:fillRect/>
          </a:stretch>
        </p:blipFill>
        <p:spPr bwMode="auto">
          <a:xfrm>
            <a:off x="7239000" y="189819"/>
            <a:ext cx="1570037" cy="881063"/>
          </a:xfrm>
          <a:prstGeom prst="rect">
            <a:avLst/>
          </a:prstGeom>
          <a:noFill/>
          <a:ln w="9525">
            <a:noFill/>
            <a:miter lim="800000"/>
            <a:headEnd/>
            <a:tailEnd/>
          </a:ln>
        </p:spPr>
      </p:pic>
    </p:spTree>
    <p:extLst>
      <p:ext uri="{BB962C8B-B14F-4D97-AF65-F5344CB8AC3E}">
        <p14:creationId xmlns:p14="http://schemas.microsoft.com/office/powerpoint/2010/main" val="1567421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3600" b="1" dirty="0" smtClean="0">
                <a:solidFill>
                  <a:schemeClr val="tx2">
                    <a:lumMod val="50000"/>
                  </a:schemeClr>
                </a:solidFill>
                <a:latin typeface="Calibri" pitchFamily="34" charset="0"/>
              </a:rPr>
              <a:t>Take </a:t>
            </a:r>
            <a:r>
              <a:rPr lang="en-US" sz="3600" b="1" dirty="0">
                <a:solidFill>
                  <a:schemeClr val="tx2">
                    <a:lumMod val="50000"/>
                  </a:schemeClr>
                </a:solidFill>
                <a:latin typeface="Calibri" pitchFamily="34" charset="0"/>
              </a:rPr>
              <a:t>Medications to </a:t>
            </a:r>
            <a:r>
              <a:rPr lang="en-US" sz="3600" b="1" dirty="0" smtClean="0">
                <a:solidFill>
                  <a:schemeClr val="tx2">
                    <a:lumMod val="50000"/>
                  </a:schemeClr>
                </a:solidFill>
                <a:latin typeface="Calibri" pitchFamily="34" charset="0"/>
              </a:rPr>
              <a:t>Address:</a:t>
            </a:r>
            <a:endParaRPr lang="en-US" sz="3600" dirty="0">
              <a:solidFill>
                <a:schemeClr val="tx2">
                  <a:lumMod val="50000"/>
                </a:schemeClr>
              </a:solidFill>
            </a:endParaRPr>
          </a:p>
        </p:txBody>
      </p:sp>
      <p:sp>
        <p:nvSpPr>
          <p:cNvPr id="15363" name="Rectangle 3"/>
          <p:cNvSpPr>
            <a:spLocks noGrp="1" noChangeArrowheads="1"/>
          </p:cNvSpPr>
          <p:nvPr>
            <p:ph sz="quarter" idx="1"/>
          </p:nvPr>
        </p:nvSpPr>
        <p:spPr>
          <a:xfrm>
            <a:off x="391886" y="2171700"/>
            <a:ext cx="4033157" cy="3429000"/>
          </a:xfrm>
        </p:spPr>
        <p:txBody>
          <a:bodyPr/>
          <a:lstStyle/>
          <a:p>
            <a:pPr>
              <a:buClr>
                <a:schemeClr val="tx2">
                  <a:lumMod val="50000"/>
                </a:schemeClr>
              </a:buClr>
              <a:buSzPct val="100000"/>
              <a:buFont typeface="Wingdings" pitchFamily="2" charset="2"/>
              <a:buChar char="§"/>
              <a:defRPr/>
            </a:pPr>
            <a:r>
              <a:rPr lang="en-US" sz="2000" dirty="0">
                <a:latin typeface="Calibri" pitchFamily="34" charset="0"/>
              </a:rPr>
              <a:t>54% of people with IDD receiving services take medications for at least 1 of these</a:t>
            </a:r>
            <a:r>
              <a:rPr lang="en-US" sz="2000" dirty="0">
                <a:solidFill>
                  <a:srgbClr val="FF0000"/>
                </a:solidFill>
                <a:latin typeface="Calibri" pitchFamily="34" charset="0"/>
              </a:rPr>
              <a:t> </a:t>
            </a:r>
            <a:r>
              <a:rPr lang="en-US" sz="2000" dirty="0">
                <a:latin typeface="Calibri" pitchFamily="34" charset="0"/>
              </a:rPr>
              <a:t>conditions: </a:t>
            </a:r>
          </a:p>
          <a:p>
            <a:pPr lvl="1">
              <a:spcBef>
                <a:spcPts val="0"/>
              </a:spcBef>
              <a:buClr>
                <a:schemeClr val="accent3"/>
              </a:buClr>
              <a:buSzPct val="100000"/>
              <a:buFont typeface="Arial" pitchFamily="34" charset="0"/>
              <a:buChar char="•"/>
              <a:defRPr/>
            </a:pPr>
            <a:r>
              <a:rPr lang="en-US" sz="2000" dirty="0">
                <a:latin typeface="Calibri" pitchFamily="34" charset="0"/>
              </a:rPr>
              <a:t>mood disorders</a:t>
            </a:r>
          </a:p>
          <a:p>
            <a:pPr lvl="1">
              <a:spcBef>
                <a:spcPts val="0"/>
              </a:spcBef>
              <a:buClr>
                <a:schemeClr val="accent3"/>
              </a:buClr>
              <a:buSzPct val="100000"/>
              <a:buFont typeface="Arial" pitchFamily="34" charset="0"/>
              <a:buChar char="•"/>
              <a:defRPr/>
            </a:pPr>
            <a:r>
              <a:rPr lang="en-US" sz="2000" dirty="0">
                <a:latin typeface="Calibri" pitchFamily="34" charset="0"/>
              </a:rPr>
              <a:t>anxiety</a:t>
            </a:r>
          </a:p>
          <a:p>
            <a:pPr lvl="1">
              <a:spcBef>
                <a:spcPts val="0"/>
              </a:spcBef>
              <a:buClr>
                <a:schemeClr val="accent3"/>
              </a:buClr>
              <a:buSzPct val="100000"/>
              <a:buFont typeface="Arial" pitchFamily="34" charset="0"/>
              <a:buChar char="•"/>
              <a:defRPr/>
            </a:pPr>
            <a:r>
              <a:rPr lang="en-US" sz="2000" dirty="0">
                <a:latin typeface="Calibri" pitchFamily="34" charset="0"/>
              </a:rPr>
              <a:t>behavior challenges</a:t>
            </a:r>
          </a:p>
          <a:p>
            <a:pPr lvl="1">
              <a:spcBef>
                <a:spcPts val="0"/>
              </a:spcBef>
              <a:buClr>
                <a:schemeClr val="accent3"/>
              </a:buClr>
              <a:buSzPct val="100000"/>
              <a:buFont typeface="Arial" pitchFamily="34" charset="0"/>
              <a:buChar char="•"/>
              <a:defRPr/>
            </a:pPr>
            <a:r>
              <a:rPr lang="en-US" sz="2000" dirty="0">
                <a:latin typeface="Calibri" pitchFamily="34" charset="0"/>
              </a:rPr>
              <a:t>psychotic disorders</a:t>
            </a:r>
          </a:p>
          <a:p>
            <a:pPr>
              <a:spcBef>
                <a:spcPts val="1350"/>
              </a:spcBef>
              <a:buClr>
                <a:schemeClr val="tx2">
                  <a:lumMod val="50000"/>
                </a:schemeClr>
              </a:buClr>
              <a:buSzPct val="100000"/>
              <a:buFont typeface="Wingdings" pitchFamily="2" charset="2"/>
              <a:buChar char="§"/>
              <a:defRPr/>
            </a:pPr>
            <a:r>
              <a:rPr lang="en-US" sz="2000" dirty="0">
                <a:latin typeface="Calibri" pitchFamily="34" charset="0"/>
              </a:rPr>
              <a:t>Most common condition medications are taken for is a mood disorder (38%).</a:t>
            </a:r>
          </a:p>
          <a:p>
            <a:pPr>
              <a:spcBef>
                <a:spcPts val="1350"/>
              </a:spcBef>
              <a:buClr>
                <a:schemeClr val="tx2">
                  <a:lumMod val="50000"/>
                </a:schemeClr>
              </a:buClr>
              <a:buSzPct val="100000"/>
              <a:buFont typeface="Wingdings" pitchFamily="2" charset="2"/>
              <a:buChar char="§"/>
              <a:defRPr/>
            </a:pPr>
            <a:r>
              <a:rPr lang="en-US" sz="2000" dirty="0">
                <a:latin typeface="Calibri" pitchFamily="34" charset="0"/>
              </a:rPr>
              <a:t>13% of those taking at least 1 medication take them for all 4 conditions.</a:t>
            </a:r>
          </a:p>
          <a:p>
            <a:pPr>
              <a:buClr>
                <a:schemeClr val="tx2">
                  <a:lumMod val="50000"/>
                </a:schemeClr>
              </a:buClr>
              <a:buSzPct val="100000"/>
              <a:buFont typeface="Wingdings" pitchFamily="-32" charset="2"/>
              <a:buNone/>
              <a:defRPr/>
            </a:pPr>
            <a:endParaRPr lang="en-US" sz="1800" dirty="0">
              <a:latin typeface="Calibri" pitchFamily="34" charset="0"/>
            </a:endParaRPr>
          </a:p>
        </p:txBody>
      </p:sp>
      <p:pic>
        <p:nvPicPr>
          <p:cNvPr id="1029" name="Picture 3" descr="nci-logo-v3"/>
          <p:cNvPicPr>
            <a:picLocks noChangeAspect="1" noChangeArrowheads="1"/>
          </p:cNvPicPr>
          <p:nvPr/>
        </p:nvPicPr>
        <p:blipFill>
          <a:blip r:embed="rId3" cstate="print"/>
          <a:srcRect/>
          <a:stretch>
            <a:fillRect/>
          </a:stretch>
        </p:blipFill>
        <p:spPr bwMode="auto">
          <a:xfrm>
            <a:off x="7054351" y="190501"/>
            <a:ext cx="1493657" cy="838200"/>
          </a:xfrm>
          <a:prstGeom prst="rect">
            <a:avLst/>
          </a:prstGeom>
          <a:noFill/>
          <a:ln w="9525">
            <a:noFill/>
            <a:miter lim="800000"/>
            <a:headEnd/>
            <a:tailEnd/>
          </a:ln>
        </p:spPr>
      </p:pic>
      <p:sp>
        <p:nvSpPr>
          <p:cNvPr id="1030" name="Rectangle 7"/>
          <p:cNvSpPr>
            <a:spLocks noChangeArrowheads="1"/>
          </p:cNvSpPr>
          <p:nvPr/>
        </p:nvSpPr>
        <p:spPr bwMode="auto">
          <a:xfrm>
            <a:off x="1143001" y="844035"/>
            <a:ext cx="184731" cy="369332"/>
          </a:xfrm>
          <a:prstGeom prst="rect">
            <a:avLst/>
          </a:prstGeom>
          <a:noFill/>
          <a:ln w="9525">
            <a:noFill/>
            <a:miter lim="800000"/>
            <a:headEnd/>
            <a:tailEnd/>
          </a:ln>
        </p:spPr>
        <p:txBody>
          <a:bodyPr wrap="none" anchor="ctr">
            <a:spAutoFit/>
          </a:bodyPr>
          <a:lstStyle/>
          <a:p>
            <a:pPr fontAlgn="base">
              <a:spcBef>
                <a:spcPct val="0"/>
              </a:spcBef>
              <a:spcAft>
                <a:spcPct val="0"/>
              </a:spcAft>
            </a:pPr>
            <a:endParaRPr lang="en-US">
              <a:solidFill>
                <a:prstClr val="black"/>
              </a:solidFill>
              <a:latin typeface="Verdana" pitchFamily="34" charset="0"/>
              <a:cs typeface="Arial" charset="0"/>
            </a:endParaRPr>
          </a:p>
        </p:txBody>
      </p:sp>
      <p:graphicFrame>
        <p:nvGraphicFramePr>
          <p:cNvPr id="9" name="Chart 8"/>
          <p:cNvGraphicFramePr>
            <a:graphicFrameLocks/>
          </p:cNvGraphicFramePr>
          <p:nvPr>
            <p:extLst>
              <p:ext uri="{D42A27DB-BD31-4B8C-83A1-F6EECF244321}">
                <p14:modId xmlns:p14="http://schemas.microsoft.com/office/powerpoint/2010/main" val="393335428"/>
              </p:ext>
            </p:extLst>
          </p:nvPr>
        </p:nvGraphicFramePr>
        <p:xfrm>
          <a:off x="2971800" y="3048000"/>
          <a:ext cx="6172200" cy="32766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4686300" y="2173877"/>
            <a:ext cx="4122965" cy="646331"/>
          </a:xfrm>
          <a:prstGeom prst="rect">
            <a:avLst/>
          </a:prstGeom>
          <a:noFill/>
        </p:spPr>
        <p:txBody>
          <a:bodyPr wrap="square" rtlCol="0">
            <a:spAutoFit/>
          </a:bodyPr>
          <a:lstStyle/>
          <a:p>
            <a:r>
              <a:rPr lang="en-US" dirty="0" smtClean="0"/>
              <a:t>Of those who take medications……..</a:t>
            </a:r>
            <a:endParaRPr lang="en-US" dirty="0"/>
          </a:p>
        </p:txBody>
      </p:sp>
    </p:spTree>
    <p:extLst>
      <p:ext uri="{BB962C8B-B14F-4D97-AF65-F5344CB8AC3E}">
        <p14:creationId xmlns:p14="http://schemas.microsoft.com/office/powerpoint/2010/main" val="760750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410411"/>
            <a:ext cx="6115050" cy="742950"/>
          </a:xfrm>
        </p:spPr>
        <p:txBody>
          <a:bodyPr/>
          <a:lstStyle/>
          <a:p>
            <a:pPr eaLnBrk="1" hangingPunct="1">
              <a:defRPr/>
            </a:pPr>
            <a:r>
              <a:rPr lang="en-US" sz="3600" b="1" dirty="0" smtClean="0">
                <a:solidFill>
                  <a:schemeClr val="tx2">
                    <a:lumMod val="50000"/>
                  </a:schemeClr>
                </a:solidFill>
                <a:latin typeface="Calibri" pitchFamily="34" charset="0"/>
              </a:rPr>
              <a:t>Takes </a:t>
            </a:r>
            <a:r>
              <a:rPr lang="en-US" sz="3600" b="1" dirty="0">
                <a:solidFill>
                  <a:schemeClr val="tx2">
                    <a:lumMod val="50000"/>
                  </a:schemeClr>
                </a:solidFill>
                <a:latin typeface="Calibri" pitchFamily="34" charset="0"/>
              </a:rPr>
              <a:t>Medications to </a:t>
            </a:r>
            <a:r>
              <a:rPr lang="en-US" sz="3600" b="1" dirty="0" smtClean="0">
                <a:solidFill>
                  <a:schemeClr val="tx2">
                    <a:lumMod val="50000"/>
                  </a:schemeClr>
                </a:solidFill>
                <a:latin typeface="Calibri" pitchFamily="34" charset="0"/>
              </a:rPr>
              <a:t>Address: </a:t>
            </a:r>
            <a:endParaRPr lang="en-US" sz="3600" dirty="0">
              <a:solidFill>
                <a:schemeClr val="tx2">
                  <a:lumMod val="50000"/>
                </a:schemeClr>
              </a:solidFill>
            </a:endParaRPr>
          </a:p>
        </p:txBody>
      </p:sp>
      <p:sp>
        <p:nvSpPr>
          <p:cNvPr id="15363" name="Rectangle 3"/>
          <p:cNvSpPr>
            <a:spLocks noGrp="1" noChangeArrowheads="1"/>
          </p:cNvSpPr>
          <p:nvPr>
            <p:ph sz="quarter" idx="1"/>
          </p:nvPr>
        </p:nvSpPr>
        <p:spPr>
          <a:xfrm>
            <a:off x="1143001" y="2228850"/>
            <a:ext cx="6477000" cy="3371850"/>
          </a:xfrm>
        </p:spPr>
        <p:txBody>
          <a:bodyPr/>
          <a:lstStyle/>
          <a:p>
            <a:pPr marL="385763" indent="-385763">
              <a:buClr>
                <a:schemeClr val="tx2">
                  <a:lumMod val="50000"/>
                </a:schemeClr>
              </a:buClr>
              <a:buSzPct val="100000"/>
              <a:buFont typeface="Wingdings" pitchFamily="2" charset="2"/>
              <a:buChar char="§"/>
              <a:defRPr/>
            </a:pPr>
            <a:r>
              <a:rPr lang="en-US" sz="2400" dirty="0">
                <a:latin typeface="Calibri" pitchFamily="34" charset="0"/>
              </a:rPr>
              <a:t>92% of those with a co-occurring psychiatric diagnosis were taking medications for mood, anxiety or psychotic disorders.</a:t>
            </a:r>
          </a:p>
          <a:p>
            <a:pPr marL="385763" indent="-385763">
              <a:buClr>
                <a:schemeClr val="tx2">
                  <a:lumMod val="50000"/>
                </a:schemeClr>
              </a:buClr>
              <a:buSzPct val="100000"/>
              <a:buFont typeface="Wingdings" pitchFamily="2" charset="2"/>
              <a:buChar char="§"/>
              <a:defRPr/>
            </a:pPr>
            <a:endParaRPr lang="en-US" sz="2400" dirty="0">
              <a:latin typeface="Calibri" pitchFamily="34" charset="0"/>
            </a:endParaRPr>
          </a:p>
          <a:p>
            <a:pPr marL="385763" indent="-385763">
              <a:buClr>
                <a:schemeClr val="tx2">
                  <a:lumMod val="50000"/>
                </a:schemeClr>
              </a:buClr>
              <a:buSzPct val="100000"/>
              <a:buFont typeface="Wingdings" pitchFamily="2" charset="2"/>
              <a:buChar char="§"/>
              <a:defRPr/>
            </a:pPr>
            <a:r>
              <a:rPr lang="en-US" sz="2400" dirty="0">
                <a:latin typeface="Calibri" pitchFamily="34" charset="0"/>
              </a:rPr>
              <a:t>However, 35% of people without a psychiatric diagnosis were also taking medications for mood, anxiety or psychotic disorders.</a:t>
            </a:r>
          </a:p>
        </p:txBody>
      </p:sp>
      <p:pic>
        <p:nvPicPr>
          <p:cNvPr id="60420" name="Picture 3" descr="nci-logo-v3"/>
          <p:cNvPicPr>
            <a:picLocks noChangeAspect="1" noChangeArrowheads="1"/>
          </p:cNvPicPr>
          <p:nvPr/>
        </p:nvPicPr>
        <p:blipFill>
          <a:blip r:embed="rId3" cstate="print"/>
          <a:srcRect/>
          <a:stretch>
            <a:fillRect/>
          </a:stretch>
        </p:blipFill>
        <p:spPr bwMode="auto">
          <a:xfrm>
            <a:off x="7165238" y="228599"/>
            <a:ext cx="1647907" cy="924761"/>
          </a:xfrm>
          <a:prstGeom prst="rect">
            <a:avLst/>
          </a:prstGeom>
          <a:noFill/>
          <a:ln w="9525">
            <a:noFill/>
            <a:miter lim="800000"/>
            <a:headEnd/>
            <a:tailEnd/>
          </a:ln>
        </p:spPr>
      </p:pic>
    </p:spTree>
    <p:extLst>
      <p:ext uri="{BB962C8B-B14F-4D97-AF65-F5344CB8AC3E}">
        <p14:creationId xmlns:p14="http://schemas.microsoft.com/office/powerpoint/2010/main" val="2464911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6115050" cy="742950"/>
          </a:xfrm>
        </p:spPr>
        <p:txBody>
          <a:bodyPr/>
          <a:lstStyle/>
          <a:p>
            <a:pPr>
              <a:defRPr/>
            </a:pPr>
            <a:r>
              <a:rPr lang="en-US" sz="3600" b="1" dirty="0" smtClean="0">
                <a:solidFill>
                  <a:schemeClr val="tx2">
                    <a:lumMod val="50000"/>
                  </a:schemeClr>
                </a:solidFill>
                <a:latin typeface="Calibri" pitchFamily="34" charset="0"/>
              </a:rPr>
              <a:t>Medications and Residence</a:t>
            </a:r>
            <a:endParaRPr lang="en-US" sz="3600" dirty="0"/>
          </a:p>
        </p:txBody>
      </p:sp>
      <p:sp>
        <p:nvSpPr>
          <p:cNvPr id="61443" name="Content Placeholder 2"/>
          <p:cNvSpPr>
            <a:spLocks noGrp="1"/>
          </p:cNvSpPr>
          <p:nvPr>
            <p:ph sz="quarter" idx="1"/>
          </p:nvPr>
        </p:nvSpPr>
        <p:spPr>
          <a:xfrm>
            <a:off x="609600" y="1752600"/>
            <a:ext cx="7467600" cy="571500"/>
          </a:xfrm>
        </p:spPr>
        <p:txBody>
          <a:bodyPr/>
          <a:lstStyle/>
          <a:p>
            <a:pPr>
              <a:buFont typeface="Wingdings" pitchFamily="2" charset="2"/>
              <a:buNone/>
            </a:pPr>
            <a:r>
              <a:rPr lang="en-US" sz="1950" dirty="0">
                <a:latin typeface="Calibri" pitchFamily="34" charset="0"/>
              </a:rPr>
              <a:t>	</a:t>
            </a:r>
            <a:r>
              <a:rPr lang="en-US" sz="1950" b="1" dirty="0">
                <a:latin typeface="Calibri" pitchFamily="34" charset="0"/>
              </a:rPr>
              <a:t>Those who take at least one med are more likely to live in group homes, less likely to live with parent/relative</a:t>
            </a:r>
            <a:r>
              <a:rPr lang="en-US" sz="1950" dirty="0" smtClean="0">
                <a:latin typeface="Calibri" pitchFamily="34" charset="0"/>
              </a:rPr>
              <a:t>.</a:t>
            </a:r>
            <a:endParaRPr lang="en-US" dirty="0" smtClean="0"/>
          </a:p>
        </p:txBody>
      </p:sp>
      <p:graphicFrame>
        <p:nvGraphicFramePr>
          <p:cNvPr id="11" name="Chart 10"/>
          <p:cNvGraphicFramePr>
            <a:graphicFrameLocks/>
          </p:cNvGraphicFramePr>
          <p:nvPr>
            <p:extLst>
              <p:ext uri="{D42A27DB-BD31-4B8C-83A1-F6EECF244321}">
                <p14:modId xmlns:p14="http://schemas.microsoft.com/office/powerpoint/2010/main" val="3838792404"/>
              </p:ext>
            </p:extLst>
          </p:nvPr>
        </p:nvGraphicFramePr>
        <p:xfrm>
          <a:off x="0" y="2718707"/>
          <a:ext cx="9144000" cy="299629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3" descr="nci-logo-v3"/>
          <p:cNvPicPr>
            <a:picLocks noChangeAspect="1" noChangeArrowheads="1"/>
          </p:cNvPicPr>
          <p:nvPr/>
        </p:nvPicPr>
        <p:blipFill>
          <a:blip r:embed="rId4" cstate="print"/>
          <a:srcRect/>
          <a:stretch>
            <a:fillRect/>
          </a:stretch>
        </p:blipFill>
        <p:spPr bwMode="auto">
          <a:xfrm>
            <a:off x="7105650" y="235743"/>
            <a:ext cx="1570037" cy="881063"/>
          </a:xfrm>
          <a:prstGeom prst="rect">
            <a:avLst/>
          </a:prstGeom>
          <a:noFill/>
          <a:ln w="9525">
            <a:noFill/>
            <a:miter lim="800000"/>
            <a:headEnd/>
            <a:tailEnd/>
          </a:ln>
        </p:spPr>
      </p:pic>
      <p:sp>
        <p:nvSpPr>
          <p:cNvPr id="3" name="TextBox 2"/>
          <p:cNvSpPr txBox="1"/>
          <p:nvPr/>
        </p:nvSpPr>
        <p:spPr>
          <a:xfrm>
            <a:off x="391886" y="5410200"/>
            <a:ext cx="8763000" cy="523220"/>
          </a:xfrm>
          <a:prstGeom prst="rect">
            <a:avLst/>
          </a:prstGeom>
          <a:noFill/>
        </p:spPr>
        <p:txBody>
          <a:bodyPr wrap="square" rtlCol="0">
            <a:spAutoFit/>
          </a:bodyPr>
          <a:lstStyle/>
          <a:p>
            <a:r>
              <a:rPr lang="en-US" dirty="0" smtClean="0"/>
              <a:t>     </a:t>
            </a:r>
            <a:r>
              <a:rPr lang="en-US" sz="1000" b="1" dirty="0" smtClean="0"/>
              <a:t>Institution          Group             Agency-Op      Independent   Parent/        Foster Home     Nursing             Other </a:t>
            </a:r>
            <a:br>
              <a:rPr lang="en-US" sz="1000" b="1" dirty="0" smtClean="0"/>
            </a:br>
            <a:r>
              <a:rPr lang="en-US" sz="1000" b="1" dirty="0" smtClean="0"/>
              <a:t>	                Home              Apartment      Home/Apt        Relative                                 Facility</a:t>
            </a:r>
            <a:endParaRPr lang="en-US" dirty="0"/>
          </a:p>
        </p:txBody>
      </p:sp>
    </p:spTree>
    <p:extLst>
      <p:ext uri="{BB962C8B-B14F-4D97-AF65-F5344CB8AC3E}">
        <p14:creationId xmlns:p14="http://schemas.microsoft.com/office/powerpoint/2010/main" val="23956828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1">
      <a:dk1>
        <a:sysClr val="windowText" lastClr="000000"/>
      </a:dk1>
      <a:lt1>
        <a:sysClr val="window" lastClr="FFFFFF"/>
      </a:lt1>
      <a:dk2>
        <a:srgbClr val="1A8FA2"/>
      </a:dk2>
      <a:lt2>
        <a:srgbClr val="DBF5F9"/>
      </a:lt2>
      <a:accent1>
        <a:srgbClr val="FF9900"/>
      </a:accent1>
      <a:accent2>
        <a:srgbClr val="FFC165"/>
      </a:accent2>
      <a:accent3>
        <a:srgbClr val="FF9900"/>
      </a:accent3>
      <a:accent4>
        <a:srgbClr val="10CF9B"/>
      </a:accent4>
      <a:accent5>
        <a:srgbClr val="7CCA62"/>
      </a:accent5>
      <a:accent6>
        <a:srgbClr val="578FFF"/>
      </a:accent6>
      <a:hlink>
        <a:srgbClr val="1A8FA2"/>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edian">
  <a:themeElements>
    <a:clrScheme name="Custom 11">
      <a:dk1>
        <a:sysClr val="windowText" lastClr="000000"/>
      </a:dk1>
      <a:lt1>
        <a:sysClr val="window" lastClr="FFFFFF"/>
      </a:lt1>
      <a:dk2>
        <a:srgbClr val="1A8FA2"/>
      </a:dk2>
      <a:lt2>
        <a:srgbClr val="DBF5F9"/>
      </a:lt2>
      <a:accent1>
        <a:srgbClr val="FF9900"/>
      </a:accent1>
      <a:accent2>
        <a:srgbClr val="FFC165"/>
      </a:accent2>
      <a:accent3>
        <a:srgbClr val="FF9900"/>
      </a:accent3>
      <a:accent4>
        <a:srgbClr val="10CF9B"/>
      </a:accent4>
      <a:accent5>
        <a:srgbClr val="7CCA62"/>
      </a:accent5>
      <a:accent6>
        <a:srgbClr val="578FFF"/>
      </a:accent6>
      <a:hlink>
        <a:srgbClr val="1A8FA2"/>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1">
    <a:dk1>
      <a:sysClr val="windowText" lastClr="000000"/>
    </a:dk1>
    <a:lt1>
      <a:sysClr val="window" lastClr="FFFFFF"/>
    </a:lt1>
    <a:dk2>
      <a:srgbClr val="1A8FA2"/>
    </a:dk2>
    <a:lt2>
      <a:srgbClr val="DBF5F9"/>
    </a:lt2>
    <a:accent1>
      <a:srgbClr val="FF9900"/>
    </a:accent1>
    <a:accent2>
      <a:srgbClr val="FFC165"/>
    </a:accent2>
    <a:accent3>
      <a:srgbClr val="FF9900"/>
    </a:accent3>
    <a:accent4>
      <a:srgbClr val="10CF9B"/>
    </a:accent4>
    <a:accent5>
      <a:srgbClr val="7CCA62"/>
    </a:accent5>
    <a:accent6>
      <a:srgbClr val="578FFF"/>
    </a:accent6>
    <a:hlink>
      <a:srgbClr val="1A8FA2"/>
    </a:hlink>
    <a:folHlink>
      <a:srgbClr val="85DFD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Custom 11">
    <a:dk1>
      <a:sysClr val="windowText" lastClr="000000"/>
    </a:dk1>
    <a:lt1>
      <a:sysClr val="window" lastClr="FFFFFF"/>
    </a:lt1>
    <a:dk2>
      <a:srgbClr val="1A8FA2"/>
    </a:dk2>
    <a:lt2>
      <a:srgbClr val="DBF5F9"/>
    </a:lt2>
    <a:accent1>
      <a:srgbClr val="FF9900"/>
    </a:accent1>
    <a:accent2>
      <a:srgbClr val="FFC165"/>
    </a:accent2>
    <a:accent3>
      <a:srgbClr val="FF9900"/>
    </a:accent3>
    <a:accent4>
      <a:srgbClr val="10CF9B"/>
    </a:accent4>
    <a:accent5>
      <a:srgbClr val="7CCA62"/>
    </a:accent5>
    <a:accent6>
      <a:srgbClr val="578FFF"/>
    </a:accent6>
    <a:hlink>
      <a:srgbClr val="1A8FA2"/>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Median</Template>
  <TotalTime>4450</TotalTime>
  <Words>2498</Words>
  <Application>Microsoft Office PowerPoint</Application>
  <PresentationFormat>On-screen Show (4:3)</PresentationFormat>
  <Paragraphs>445</Paragraphs>
  <Slides>50</Slides>
  <Notes>18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50</vt:i4>
      </vt:variant>
    </vt:vector>
  </HeadingPairs>
  <TitlesOfParts>
    <vt:vector size="55" baseType="lpstr">
      <vt:lpstr>Median</vt:lpstr>
      <vt:lpstr>1_Median</vt:lpstr>
      <vt:lpstr>Default Design</vt:lpstr>
      <vt:lpstr>1_Default Design</vt:lpstr>
      <vt:lpstr>Worksheet</vt:lpstr>
      <vt:lpstr> Medication Use in Adults with ID/DD Living in Community Homes and  State Efforts to Reduce Overuse  VALERIE Bradley and Dorothy Hiersteiner, HSRI Gail Grossman, Massachusetts Department of Developmental Services Emily Lauer, Shriver Center Eddie Towson, Georgia Division of Developmental Disabilities Sue Kelly, DelmarvA Foundation   </vt:lpstr>
      <vt:lpstr>Overview of National Core  Indicators</vt:lpstr>
      <vt:lpstr>NCI Participation 2013-2014</vt:lpstr>
      <vt:lpstr>NCI Goals</vt:lpstr>
      <vt:lpstr>Source of NCI Medication  Information</vt:lpstr>
      <vt:lpstr>Source of NCI Medication Information</vt:lpstr>
      <vt:lpstr>Take Medications to Address:</vt:lpstr>
      <vt:lpstr>Takes Medications to Address: </vt:lpstr>
      <vt:lpstr>Medications and Residence</vt:lpstr>
      <vt:lpstr>Medications and Residence</vt:lpstr>
      <vt:lpstr>What Health Differences Exist?</vt:lpstr>
      <vt:lpstr>What Health Differences Exist?</vt:lpstr>
      <vt:lpstr>DD Service System Initiatives</vt:lpstr>
      <vt:lpstr>DD Service System Initiatives Continued</vt:lpstr>
      <vt:lpstr>State Presentations</vt:lpstr>
      <vt:lpstr>        Massachusetts  Department of Developmental Services  Approach to Psychotropic Medication Management </vt:lpstr>
      <vt:lpstr>MA Medication Utilization Patterns</vt:lpstr>
      <vt:lpstr>Comparison of Paid Claims</vt:lpstr>
      <vt:lpstr>2011 - Top Medication Categories</vt:lpstr>
      <vt:lpstr>2011 - Top Medications</vt:lpstr>
      <vt:lpstr>Psychotropic  Medications</vt:lpstr>
      <vt:lpstr>PowerPoint Presentation</vt:lpstr>
      <vt:lpstr>PowerPoint Presentation</vt:lpstr>
      <vt:lpstr>MA Analysis of Prescribers (2005)</vt:lpstr>
      <vt:lpstr>Massachusetts DDS Approach</vt:lpstr>
      <vt:lpstr>Medication Consultation Team</vt:lpstr>
      <vt:lpstr>Individual Case Review Process</vt:lpstr>
      <vt:lpstr>Individual Case Reviews                             Preliminary Lessons Learned </vt:lpstr>
      <vt:lpstr>Evaluation of Outcomes</vt:lpstr>
      <vt:lpstr>Outreach to Clinicians</vt:lpstr>
      <vt:lpstr>Next Steps</vt:lpstr>
      <vt:lpstr>Psychotropic &amp; Anticonvulsant Medication Use</vt:lpstr>
      <vt:lpstr>History</vt:lpstr>
      <vt:lpstr>Purpose</vt:lpstr>
      <vt:lpstr>Methods</vt:lpstr>
      <vt:lpstr>Methods</vt:lpstr>
      <vt:lpstr>Data</vt:lpstr>
      <vt:lpstr>Data</vt:lpstr>
      <vt:lpstr>Results Demographic Distribution</vt:lpstr>
      <vt:lpstr>Results Demographic Distribution</vt:lpstr>
      <vt:lpstr>Results Demographic Distribution</vt:lpstr>
      <vt:lpstr>Average Number of Medications Both groups show statistically significant increase</vt:lpstr>
      <vt:lpstr>Medication Use Prevalence Rates (Taking &gt;=1)  Both groups show statistically significant increase</vt:lpstr>
      <vt:lpstr>Results by Demographic Categories</vt:lpstr>
      <vt:lpstr>Results by Demographic Categories</vt:lpstr>
      <vt:lpstr>Results by Demographic Categories</vt:lpstr>
      <vt:lpstr>Results by Demographic Categories</vt:lpstr>
      <vt:lpstr>Some Future Work</vt:lpstr>
      <vt:lpstr>Questions ?  Comments ?  </vt:lpstr>
      <vt:lpstr> Valerie Bradley, President, HSRI vbradley@hsri.org  Dorothy Hiersteiner, Research Analyst, HSRI dhiersteiner@hsri.org  Gail Grossman, Assistant Commissioner of Quality Management, MA DDS Gail.Grossman@state.ma.us  Emily Lauer, Project Director, Center for Developmental Disabilities Evaluation and Research, UMass Medical School Emily.Lauer@umassmed.edu  Sue Kelly, Scientist, Delmarva Foundation kellys@dfmc.org  Eddie Towson, Director, Quality Assurance, GA Division of DD eltowson@dhr.state.ga.us    </vt:lpstr>
    </vt:vector>
  </TitlesOfParts>
  <Company>HSRI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staub</dc:creator>
  <cp:lastModifiedBy>Jerri McCandless</cp:lastModifiedBy>
  <cp:revision>367</cp:revision>
  <dcterms:created xsi:type="dcterms:W3CDTF">2006-10-02T16:14:16Z</dcterms:created>
  <dcterms:modified xsi:type="dcterms:W3CDTF">2014-02-18T14:38:59Z</dcterms:modified>
</cp:coreProperties>
</file>